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71" r:id="rId1"/>
    <p:sldMasterId id="2147484799" r:id="rId2"/>
    <p:sldMasterId id="2147484890" r:id="rId3"/>
  </p:sldMasterIdLst>
  <p:notesMasterIdLst>
    <p:notesMasterId r:id="rId45"/>
  </p:notesMasterIdLst>
  <p:handoutMasterIdLst>
    <p:handoutMasterId r:id="rId46"/>
  </p:handoutMasterIdLst>
  <p:sldIdLst>
    <p:sldId id="1933" r:id="rId4"/>
    <p:sldId id="2076136835" r:id="rId5"/>
    <p:sldId id="2076136790" r:id="rId6"/>
    <p:sldId id="2076137638" r:id="rId7"/>
    <p:sldId id="2076136831" r:id="rId8"/>
    <p:sldId id="2076137640" r:id="rId9"/>
    <p:sldId id="2076137641" r:id="rId10"/>
    <p:sldId id="2076137633" r:id="rId11"/>
    <p:sldId id="2076136884" r:id="rId12"/>
    <p:sldId id="2076137624" r:id="rId13"/>
    <p:sldId id="2076137616" r:id="rId14"/>
    <p:sldId id="2076137628" r:id="rId15"/>
    <p:sldId id="2076137634" r:id="rId16"/>
    <p:sldId id="2076137636" r:id="rId17"/>
    <p:sldId id="2076136873" r:id="rId18"/>
    <p:sldId id="2076136800" r:id="rId19"/>
    <p:sldId id="2076136797" r:id="rId20"/>
    <p:sldId id="2076136799" r:id="rId21"/>
    <p:sldId id="2076136803" r:id="rId22"/>
    <p:sldId id="2076136802" r:id="rId23"/>
    <p:sldId id="2076136798" r:id="rId24"/>
    <p:sldId id="2076136809" r:id="rId25"/>
    <p:sldId id="2076136864" r:id="rId26"/>
    <p:sldId id="2076137622" r:id="rId27"/>
    <p:sldId id="2076136883" r:id="rId28"/>
    <p:sldId id="2076136880" r:id="rId29"/>
    <p:sldId id="2076137635" r:id="rId30"/>
    <p:sldId id="2076137637" r:id="rId31"/>
    <p:sldId id="2076136857" r:id="rId32"/>
    <p:sldId id="2076136872" r:id="rId33"/>
    <p:sldId id="2076136806" r:id="rId34"/>
    <p:sldId id="2076136729" r:id="rId35"/>
    <p:sldId id="2076137629" r:id="rId36"/>
    <p:sldId id="1950" r:id="rId37"/>
    <p:sldId id="2076137619" r:id="rId38"/>
    <p:sldId id="2076137617" r:id="rId39"/>
    <p:sldId id="2076137642" r:id="rId40"/>
    <p:sldId id="2076137644" r:id="rId41"/>
    <p:sldId id="2076136878" r:id="rId42"/>
    <p:sldId id="2076137618" r:id="rId43"/>
    <p:sldId id="1937" r:id="rId44"/>
  </p:sldIdLst>
  <p:sldSz cx="12192000" cy="6858000"/>
  <p:notesSz cx="6858000" cy="9144000"/>
  <p:custDataLst>
    <p:tags r:id="rId4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8FCCFB-1FE7-411F-A1E3-32EBB4C817CA}">
          <p14:sldIdLst>
            <p14:sldId id="1933"/>
            <p14:sldId id="2076136835"/>
            <p14:sldId id="2076136790"/>
            <p14:sldId id="2076137638"/>
            <p14:sldId id="2076136831"/>
            <p14:sldId id="2076137640"/>
            <p14:sldId id="2076137641"/>
            <p14:sldId id="2076137633"/>
            <p14:sldId id="2076136884"/>
            <p14:sldId id="2076137624"/>
            <p14:sldId id="2076137616"/>
            <p14:sldId id="2076137628"/>
            <p14:sldId id="2076137634"/>
            <p14:sldId id="2076137636"/>
          </p14:sldIdLst>
        </p14:section>
        <p14:section name="Dapr Building blocks" id="{0A4465E2-2C83-431B-8796-3CDE6134960B}">
          <p14:sldIdLst>
            <p14:sldId id="2076136873"/>
            <p14:sldId id="2076136800"/>
            <p14:sldId id="2076136797"/>
            <p14:sldId id="2076136799"/>
            <p14:sldId id="2076136803"/>
            <p14:sldId id="2076136802"/>
            <p14:sldId id="2076136798"/>
            <p14:sldId id="2076136809"/>
            <p14:sldId id="2076136864"/>
            <p14:sldId id="2076137622"/>
            <p14:sldId id="2076136883"/>
            <p14:sldId id="2076136880"/>
          </p14:sldIdLst>
        </p14:section>
        <p14:section name="Secure Ingress" id="{C6405885-31EF-4EA4-A862-188EDDA16A3B}">
          <p14:sldIdLst>
            <p14:sldId id="2076137635"/>
            <p14:sldId id="2076137637"/>
            <p14:sldId id="2076136857"/>
            <p14:sldId id="2076136872"/>
            <p14:sldId id="2076136806"/>
            <p14:sldId id="2076136729"/>
            <p14:sldId id="2076137629"/>
            <p14:sldId id="1950"/>
          </p14:sldIdLst>
        </p14:section>
        <p14:section name="Developer Frameworks" id="{CB2317D8-D328-41A4-A545-107ACF20E08D}">
          <p14:sldIdLst>
            <p14:sldId id="2076137619"/>
            <p14:sldId id="2076137617"/>
          </p14:sldIdLst>
        </p14:section>
        <p14:section name="DEMO" id="{3C7393BC-B409-46D7-96D3-8C9713D761F5}">
          <p14:sldIdLst>
            <p14:sldId id="2076137642"/>
            <p14:sldId id="2076137644"/>
          </p14:sldIdLst>
        </p14:section>
        <p14:section name="Closing" id="{27C2EA84-BEB9-4094-A415-CF62908714D0}">
          <p14:sldIdLst>
            <p14:sldId id="2076136878"/>
            <p14:sldId id="2076137618"/>
            <p14:sldId id="193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E5EAEC"/>
    <a:srgbClr val="30E5D0"/>
    <a:srgbClr val="E7EBEC"/>
    <a:srgbClr val="E7EBED"/>
    <a:srgbClr val="E6EBED"/>
    <a:srgbClr val="E6EBEC"/>
    <a:srgbClr val="F2F2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62"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6/30/2020 12:47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6/30/2020 12:47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621310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96594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24</a:t>
            </a:fld>
            <a:endParaRPr lang="en-US"/>
          </a:p>
        </p:txBody>
      </p:sp>
    </p:spTree>
    <p:extLst>
      <p:ext uri="{BB962C8B-B14F-4D97-AF65-F5344CB8AC3E}">
        <p14:creationId xmlns:p14="http://schemas.microsoft.com/office/powerpoint/2010/main" val="891520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25</a:t>
            </a:fld>
            <a:endParaRPr lang="en-US"/>
          </a:p>
        </p:txBody>
      </p:sp>
    </p:spTree>
    <p:extLst>
      <p:ext uri="{BB962C8B-B14F-4D97-AF65-F5344CB8AC3E}">
        <p14:creationId xmlns:p14="http://schemas.microsoft.com/office/powerpoint/2010/main" val="106574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26</a:t>
            </a:fld>
            <a:endParaRPr lang="en-US"/>
          </a:p>
        </p:txBody>
      </p:sp>
    </p:spTree>
    <p:extLst>
      <p:ext uri="{BB962C8B-B14F-4D97-AF65-F5344CB8AC3E}">
        <p14:creationId xmlns:p14="http://schemas.microsoft.com/office/powerpoint/2010/main" val="3143101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441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663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9494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83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6/30/2020 12:47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646297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7C01D0A-A2A1-41BA-B19C-ACF81261B70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647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5495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4931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968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058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285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2669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6/30/2020 12:47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09420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bg1"/>
                </a:solidFill>
              </a:defRPr>
            </a:lvl1pPr>
          </a:lstStyle>
          <a:p>
            <a:r>
              <a:rPr lang="en-US"/>
              <a:t>Event name</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55738840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bg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63838820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68427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654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bg1"/>
                </a:solidFill>
              </a:defRPr>
            </a:lvl1pPr>
          </a:lstStyle>
          <a:p>
            <a:r>
              <a:rPr lang="en-US"/>
              <a:t>Click icon to add picture</a:t>
            </a:r>
          </a:p>
        </p:txBody>
      </p:sp>
    </p:spTree>
    <p:extLst>
      <p:ext uri="{BB962C8B-B14F-4D97-AF65-F5344CB8AC3E}">
        <p14:creationId xmlns:p14="http://schemas.microsoft.com/office/powerpoint/2010/main" val="3738571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bg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572022"/>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bg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bg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143397750"/>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191342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bg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tx2"/>
          </a:solidFill>
        </p:spPr>
        <p:txBody>
          <a:bodyPr anchor="ctr" anchorCtr="0"/>
          <a:lstStyle>
            <a:lvl1pPr marL="0" indent="0" algn="ctr">
              <a:buNone/>
              <a:defRPr>
                <a:solidFill>
                  <a:schemeClr val="bg1"/>
                </a:solidFill>
              </a:defRPr>
            </a:lvl1pPr>
          </a:lstStyle>
          <a:p>
            <a:pPr lvl="0"/>
            <a:r>
              <a:rPr lang="en-US"/>
              <a:t>Click to add photo</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chemeClr val="accent2"/>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bg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6390" y="3258899"/>
            <a:ext cx="2962573" cy="2962573"/>
          </a:xfrm>
          <a:prstGeom prst="rect">
            <a:avLst/>
          </a:prstGeom>
        </p:spPr>
      </p:pic>
    </p:spTree>
    <p:extLst>
      <p:ext uri="{BB962C8B-B14F-4D97-AF65-F5344CB8AC3E}">
        <p14:creationId xmlns:p14="http://schemas.microsoft.com/office/powerpoint/2010/main" val="237525738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xmlns=""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69711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97674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614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637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239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1433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2713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1060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5356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0374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6771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9791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2232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39020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1626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0849302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xmlns=""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xmlns=""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96161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70207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xmlns=""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52348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83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495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341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2628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631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481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402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3571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7566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71622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18958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emf"/><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8.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34" Type="http://schemas.openxmlformats.org/officeDocument/2006/relationships/image" Target="../media/image2.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xmlns=""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xmlns=""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xmlns=""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xmlns="" val="0"/>
                </a:ext>
              </a:extLst>
            </p:cNvPr>
            <p:cNvPicPr>
              <a:picLocks noChangeAspect="1"/>
            </p:cNvPicPr>
            <p:nvPr userDrawn="1"/>
          </p:nvPicPr>
          <p:blipFill rotWithShape="1">
            <a:blip r:embed="rId18"/>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xmlns="" val="0"/>
                </a:ext>
              </a:extLst>
            </p:cNvPr>
            <p:cNvPicPr>
              <a:picLocks noChangeAspect="1"/>
            </p:cNvPicPr>
            <p:nvPr userDrawn="1"/>
          </p:nvPicPr>
          <p:blipFill rotWithShape="1">
            <a:blip r:embed="rId18"/>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xmlns="" val="0"/>
                </a:ext>
              </a:extLst>
            </p:cNvPr>
            <p:cNvPicPr>
              <a:picLocks noChangeAspect="1"/>
            </p:cNvPicPr>
            <p:nvPr userDrawn="1"/>
          </p:nvPicPr>
          <p:blipFill rotWithShape="1">
            <a:blip r:embed="rId18"/>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99168B55-7B48-415E-A7BF-04DA43068B47}"/>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overall_0_132241986781635739 columns_1_132241986781635739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05" r:id="rId8"/>
    <p:sldLayoutId id="2147484807" r:id="rId9"/>
    <p:sldLayoutId id="2147484808" r:id="rId10"/>
    <p:sldLayoutId id="2147484870" r:id="rId11"/>
    <p:sldLayoutId id="2147484851" r:id="rId12"/>
    <p:sldLayoutId id="2147484823" r:id="rId13"/>
    <p:sldLayoutId id="2147484830" r:id="rId14"/>
    <p:sldLayoutId id="2147484887"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66094202"/>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898" r:id="rId8"/>
    <p:sldLayoutId id="2147484899" r:id="rId9"/>
    <p:sldLayoutId id="2147484900" r:id="rId10"/>
    <p:sldLayoutId id="2147484901" r:id="rId11"/>
    <p:sldLayoutId id="2147484902" r:id="rId12"/>
    <p:sldLayoutId id="2147484903" r:id="rId13"/>
    <p:sldLayoutId id="2147484904" r:id="rId14"/>
    <p:sldLayoutId id="2147484905" r:id="rId15"/>
    <p:sldLayoutId id="2147484906" r:id="rId16"/>
    <p:sldLayoutId id="2147484907" r:id="rId17"/>
    <p:sldLayoutId id="2147484908" r:id="rId18"/>
    <p:sldLayoutId id="2147484909" r:id="rId19"/>
    <p:sldLayoutId id="2147484910" r:id="rId20"/>
    <p:sldLayoutId id="2147484911" r:id="rId21"/>
    <p:sldLayoutId id="2147484912" r:id="rId22"/>
    <p:sldLayoutId id="2147484913" r:id="rId23"/>
    <p:sldLayoutId id="2147484914" r:id="rId24"/>
    <p:sldLayoutId id="2147484915" r:id="rId25"/>
    <p:sldLayoutId id="2147484916" r:id="rId26"/>
    <p:sldLayoutId id="2147484917" r:id="rId27"/>
    <p:sldLayoutId id="2147484918" r:id="rId28"/>
    <p:sldLayoutId id="2147484919" r:id="rId29"/>
    <p:sldLayoutId id="2147484920" r:id="rId30"/>
    <p:sldLayoutId id="2147484921" r:id="rId31"/>
    <p:sldLayoutId id="214748492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21.svg"/><Relationship Id="rId3" Type="http://schemas.openxmlformats.org/officeDocument/2006/relationships/image" Target="../media/image50.tiff"/><Relationship Id="rId7" Type="http://schemas.openxmlformats.org/officeDocument/2006/relationships/image" Target="../media/image54.png"/><Relationship Id="rId12" Type="http://schemas.openxmlformats.org/officeDocument/2006/relationships/image" Target="../media/image20.png"/><Relationship Id="rId17" Type="http://schemas.openxmlformats.org/officeDocument/2006/relationships/image" Target="../media/image60.jpeg"/><Relationship Id="rId2" Type="http://schemas.openxmlformats.org/officeDocument/2006/relationships/image" Target="../media/image49.tiff"/><Relationship Id="rId16" Type="http://schemas.openxmlformats.org/officeDocument/2006/relationships/image" Target="../media/image59.jpeg"/><Relationship Id="rId1" Type="http://schemas.openxmlformats.org/officeDocument/2006/relationships/slideLayout" Target="../slideLayouts/slideLayout57.xml"/><Relationship Id="rId6" Type="http://schemas.openxmlformats.org/officeDocument/2006/relationships/image" Target="../media/image53.png"/><Relationship Id="rId11" Type="http://schemas.openxmlformats.org/officeDocument/2006/relationships/image" Target="../media/image72.svg"/><Relationship Id="rId5" Type="http://schemas.openxmlformats.org/officeDocument/2006/relationships/image" Target="../media/image52.tiff"/><Relationship Id="rId15" Type="http://schemas.openxmlformats.org/officeDocument/2006/relationships/image" Target="../media/image58.png"/><Relationship Id="rId10" Type="http://schemas.openxmlformats.org/officeDocument/2006/relationships/image" Target="../media/image56.png"/><Relationship Id="rId4" Type="http://schemas.openxmlformats.org/officeDocument/2006/relationships/image" Target="../media/image51.jpeg"/><Relationship Id="rId9" Type="http://schemas.openxmlformats.org/officeDocument/2006/relationships/image" Target="../media/image55.png"/><Relationship Id="rId14" Type="http://schemas.openxmlformats.org/officeDocument/2006/relationships/image" Target="../media/image57.jpeg"/></Relationships>
</file>

<file path=ppt/slides/_rels/slide11.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66.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47.jpeg"/><Relationship Id="rId7" Type="http://schemas.openxmlformats.org/officeDocument/2006/relationships/image" Target="../media/image62.png"/><Relationship Id="rId12" Type="http://schemas.openxmlformats.org/officeDocument/2006/relationships/image" Target="../media/image65.jpeg"/><Relationship Id="rId17" Type="http://schemas.openxmlformats.org/officeDocument/2006/relationships/image" Target="../media/image44.pn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6.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64.tiff"/><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82.svg"/><Relationship Id="rId19" Type="http://schemas.openxmlformats.org/officeDocument/2006/relationships/image" Target="../media/image45.png"/><Relationship Id="rId4" Type="http://schemas.openxmlformats.org/officeDocument/2006/relationships/image" Target="../media/image21.sv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48.jpe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0.png"/><Relationship Id="rId18" Type="http://schemas.openxmlformats.org/officeDocument/2006/relationships/image" Target="../media/image60.jpeg"/><Relationship Id="rId3" Type="http://schemas.openxmlformats.org/officeDocument/2006/relationships/image" Target="../media/image70.emf"/><Relationship Id="rId21" Type="http://schemas.openxmlformats.org/officeDocument/2006/relationships/image" Target="../media/image72.png"/><Relationship Id="rId7" Type="http://schemas.openxmlformats.org/officeDocument/2006/relationships/image" Target="../media/image52.tiff"/><Relationship Id="rId12" Type="http://schemas.openxmlformats.org/officeDocument/2006/relationships/image" Target="../media/image72.svg"/><Relationship Id="rId17" Type="http://schemas.openxmlformats.org/officeDocument/2006/relationships/image" Target="../media/image59.jpeg"/><Relationship Id="rId2" Type="http://schemas.openxmlformats.org/officeDocument/2006/relationships/image" Target="../media/image69.tiff"/><Relationship Id="rId16" Type="http://schemas.openxmlformats.org/officeDocument/2006/relationships/image" Target="../media/image58.png"/><Relationship Id="rId20" Type="http://schemas.openxmlformats.org/officeDocument/2006/relationships/image" Target="../media/image91.svg"/><Relationship Id="rId1" Type="http://schemas.openxmlformats.org/officeDocument/2006/relationships/slideLayout" Target="../slideLayouts/slideLayout57.xml"/><Relationship Id="rId6" Type="http://schemas.openxmlformats.org/officeDocument/2006/relationships/image" Target="../media/image51.jpeg"/><Relationship Id="rId11" Type="http://schemas.openxmlformats.org/officeDocument/2006/relationships/image" Target="../media/image56.png"/><Relationship Id="rId24" Type="http://schemas.openxmlformats.org/officeDocument/2006/relationships/image" Target="../media/image74.png"/><Relationship Id="rId5" Type="http://schemas.openxmlformats.org/officeDocument/2006/relationships/image" Target="../media/image50.tiff"/><Relationship Id="rId15" Type="http://schemas.openxmlformats.org/officeDocument/2006/relationships/image" Target="../media/image57.jpeg"/><Relationship Id="rId23" Type="http://schemas.openxmlformats.org/officeDocument/2006/relationships/image" Target="../media/image73.jpeg"/><Relationship Id="rId10" Type="http://schemas.openxmlformats.org/officeDocument/2006/relationships/image" Target="../media/image69.svg"/><Relationship Id="rId19" Type="http://schemas.openxmlformats.org/officeDocument/2006/relationships/image" Target="../media/image71.png"/><Relationship Id="rId4" Type="http://schemas.openxmlformats.org/officeDocument/2006/relationships/image" Target="../media/image49.tiff"/><Relationship Id="rId9" Type="http://schemas.openxmlformats.org/officeDocument/2006/relationships/image" Target="../media/image54.png"/><Relationship Id="rId14" Type="http://schemas.openxmlformats.org/officeDocument/2006/relationships/image" Target="../media/image21.svg"/><Relationship Id="rId22" Type="http://schemas.openxmlformats.org/officeDocument/2006/relationships/image" Target="../media/image9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7.jpeg"/><Relationship Id="rId2" Type="http://schemas.openxmlformats.org/officeDocument/2006/relationships/image" Target="../media/image69.tiff"/><Relationship Id="rId1" Type="http://schemas.openxmlformats.org/officeDocument/2006/relationships/slideLayout" Target="../slideLayouts/slideLayout57.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21.svg"/><Relationship Id="rId7" Type="http://schemas.openxmlformats.org/officeDocument/2006/relationships/image" Target="../media/image72.sv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56.png"/><Relationship Id="rId5" Type="http://schemas.openxmlformats.org/officeDocument/2006/relationships/image" Target="../media/image50.tiff"/><Relationship Id="rId4" Type="http://schemas.openxmlformats.org/officeDocument/2006/relationships/image" Target="../media/image49.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57.xml"/><Relationship Id="rId6" Type="http://schemas.openxmlformats.org/officeDocument/2006/relationships/image" Target="../media/image58.png"/><Relationship Id="rId5" Type="http://schemas.openxmlformats.org/officeDocument/2006/relationships/image" Target="../media/image49.tiff"/><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9.svg"/><Relationship Id="rId7" Type="http://schemas.openxmlformats.org/officeDocument/2006/relationships/image" Target="../media/image53.png"/><Relationship Id="rId2" Type="http://schemas.openxmlformats.org/officeDocument/2006/relationships/image" Target="../media/image77.png"/><Relationship Id="rId1" Type="http://schemas.openxmlformats.org/officeDocument/2006/relationships/slideLayout" Target="../slideLayouts/slideLayout57.xml"/><Relationship Id="rId6" Type="http://schemas.openxmlformats.org/officeDocument/2006/relationships/image" Target="../media/image69.svg"/><Relationship Id="rId5" Type="http://schemas.openxmlformats.org/officeDocument/2006/relationships/image" Target="../media/image54.png"/><Relationship Id="rId4" Type="http://schemas.openxmlformats.org/officeDocument/2006/relationships/image" Target="../media/image78.png"/><Relationship Id="rId9"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81.png"/><Relationship Id="rId3" Type="http://schemas.openxmlformats.org/officeDocument/2006/relationships/image" Target="../media/image21.svg"/><Relationship Id="rId7" Type="http://schemas.openxmlformats.org/officeDocument/2006/relationships/image" Target="../media/image54.png"/><Relationship Id="rId12" Type="http://schemas.openxmlformats.org/officeDocument/2006/relationships/image" Target="../media/image80.png"/><Relationship Id="rId2" Type="http://schemas.openxmlformats.org/officeDocument/2006/relationships/image" Target="../media/image20.png"/><Relationship Id="rId1" Type="http://schemas.openxmlformats.org/officeDocument/2006/relationships/slideLayout" Target="../slideLayouts/slideLayout57.xml"/><Relationship Id="rId6" Type="http://schemas.openxmlformats.org/officeDocument/2006/relationships/image" Target="../media/image99.svg"/><Relationship Id="rId11" Type="http://schemas.openxmlformats.org/officeDocument/2006/relationships/image" Target="../media/image53.png"/><Relationship Id="rId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79.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5.png"/><Relationship Id="rId3" Type="http://schemas.openxmlformats.org/officeDocument/2006/relationships/image" Target="../media/image72.png"/><Relationship Id="rId7" Type="http://schemas.openxmlformats.org/officeDocument/2006/relationships/image" Target="../media/image74.png"/><Relationship Id="rId12"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83.png"/><Relationship Id="rId11" Type="http://schemas.openxmlformats.org/officeDocument/2006/relationships/image" Target="../media/image20.png"/><Relationship Id="rId5" Type="http://schemas.openxmlformats.org/officeDocument/2006/relationships/image" Target="../media/image82.jpeg"/><Relationship Id="rId10" Type="http://schemas.openxmlformats.org/officeDocument/2006/relationships/image" Target="../media/image91.svg"/><Relationship Id="rId4" Type="http://schemas.openxmlformats.org/officeDocument/2006/relationships/image" Target="../media/image93.svg"/><Relationship Id="rId9" Type="http://schemas.openxmlformats.org/officeDocument/2006/relationships/image" Target="../media/image71.png"/><Relationship Id="rId14" Type="http://schemas.openxmlformats.org/officeDocument/2006/relationships/image" Target="../media/image10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6.png"/><Relationship Id="rId7" Type="http://schemas.openxmlformats.org/officeDocument/2006/relationships/image" Target="../media/image88.jpe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87.jpeg"/><Relationship Id="rId11" Type="http://schemas.openxmlformats.org/officeDocument/2006/relationships/image" Target="../media/image21.svg"/><Relationship Id="rId5" Type="http://schemas.openxmlformats.org/officeDocument/2006/relationships/image" Target="../media/image55.png"/><Relationship Id="rId10" Type="http://schemas.openxmlformats.org/officeDocument/2006/relationships/image" Target="../media/image20.png"/><Relationship Id="rId4" Type="http://schemas.openxmlformats.org/officeDocument/2006/relationships/image" Target="../media/image110.svg"/><Relationship Id="rId9" Type="http://schemas.openxmlformats.org/officeDocument/2006/relationships/image" Target="../media/image90.jpeg"/></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6.png"/><Relationship Id="rId7" Type="http://schemas.openxmlformats.org/officeDocument/2006/relationships/image" Target="../media/image69.tiff"/><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87.jpeg"/><Relationship Id="rId5" Type="http://schemas.openxmlformats.org/officeDocument/2006/relationships/image" Target="../media/image55.png"/><Relationship Id="rId4" Type="http://schemas.openxmlformats.org/officeDocument/2006/relationships/image" Target="../media/image110.svg"/><Relationship Id="rId9" Type="http://schemas.openxmlformats.org/officeDocument/2006/relationships/image" Target="../media/image21.svg"/></Relationships>
</file>

<file path=ppt/slides/_rels/slide2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8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69.tiff"/><Relationship Id="rId5" Type="http://schemas.openxmlformats.org/officeDocument/2006/relationships/image" Target="../media/image55.png"/><Relationship Id="rId4" Type="http://schemas.openxmlformats.org/officeDocument/2006/relationships/image" Target="../media/image110.sv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0.png"/><Relationship Id="rId7" Type="http://schemas.openxmlformats.org/officeDocument/2006/relationships/image" Target="../media/image93.png"/><Relationship Id="rId2" Type="http://schemas.openxmlformats.org/officeDocument/2006/relationships/image" Target="../media/image55.png"/><Relationship Id="rId1" Type="http://schemas.openxmlformats.org/officeDocument/2006/relationships/slideLayout" Target="../slideLayouts/slideLayout5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20.png"/><Relationship Id="rId7" Type="http://schemas.openxmlformats.org/officeDocument/2006/relationships/image" Target="../media/image93.png"/><Relationship Id="rId2" Type="http://schemas.openxmlformats.org/officeDocument/2006/relationships/image" Target="../media/image55.png"/><Relationship Id="rId1" Type="http://schemas.openxmlformats.org/officeDocument/2006/relationships/slideLayout" Target="../slideLayouts/slideLayout5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21.svg"/><Relationship Id="rId9" Type="http://schemas.openxmlformats.org/officeDocument/2006/relationships/image" Target="../media/image6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38.xml"/><Relationship Id="rId4" Type="http://schemas.openxmlformats.org/officeDocument/2006/relationships/image" Target="../media/image23.emf"/></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66.png"/><Relationship Id="rId18" Type="http://schemas.openxmlformats.org/officeDocument/2006/relationships/image" Target="../media/image58.svg"/><Relationship Id="rId3" Type="http://schemas.openxmlformats.org/officeDocument/2006/relationships/image" Target="../media/image20.png"/><Relationship Id="rId21" Type="http://schemas.openxmlformats.org/officeDocument/2006/relationships/image" Target="../media/image47.jpeg"/><Relationship Id="rId7" Type="http://schemas.openxmlformats.org/officeDocument/2006/relationships/image" Target="../media/image62.png"/><Relationship Id="rId12" Type="http://schemas.openxmlformats.org/officeDocument/2006/relationships/image" Target="../media/image65.jpeg"/><Relationship Id="rId17" Type="http://schemas.openxmlformats.org/officeDocument/2006/relationships/image" Target="../media/image44.png"/><Relationship Id="rId2" Type="http://schemas.openxmlformats.org/officeDocument/2006/relationships/notesSlide" Target="../notesSlides/notesSlide14.xml"/><Relationship Id="rId16" Type="http://schemas.openxmlformats.org/officeDocument/2006/relationships/image" Target="../media/image43.png"/><Relationship Id="rId20" Type="http://schemas.openxmlformats.org/officeDocument/2006/relationships/image" Target="../media/image46.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64.tiff"/><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82.svg"/><Relationship Id="rId19" Type="http://schemas.openxmlformats.org/officeDocument/2006/relationships/image" Target="../media/image45.png"/><Relationship Id="rId4" Type="http://schemas.openxmlformats.org/officeDocument/2006/relationships/image" Target="../media/image21.svg"/><Relationship Id="rId9" Type="http://schemas.openxmlformats.org/officeDocument/2006/relationships/image" Target="../media/image63.png"/><Relationship Id="rId14" Type="http://schemas.openxmlformats.org/officeDocument/2006/relationships/image" Target="../media/image67.png"/><Relationship Id="rId22" Type="http://schemas.openxmlformats.org/officeDocument/2006/relationships/image" Target="../media/image48.jpeg"/></Relationships>
</file>

<file path=ppt/slides/_rels/slide3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66.png"/><Relationship Id="rId18" Type="http://schemas.openxmlformats.org/officeDocument/2006/relationships/image" Target="../media/image47.jpeg"/><Relationship Id="rId3" Type="http://schemas.openxmlformats.org/officeDocument/2006/relationships/image" Target="../media/image20.png"/><Relationship Id="rId21" Type="http://schemas.openxmlformats.org/officeDocument/2006/relationships/image" Target="../media/image101.png"/><Relationship Id="rId7" Type="http://schemas.openxmlformats.org/officeDocument/2006/relationships/image" Target="../media/image62.png"/><Relationship Id="rId12" Type="http://schemas.openxmlformats.org/officeDocument/2006/relationships/image" Target="../media/image65.jpeg"/><Relationship Id="rId17" Type="http://schemas.openxmlformats.org/officeDocument/2006/relationships/image" Target="../media/image116.svg"/><Relationship Id="rId2" Type="http://schemas.openxmlformats.org/officeDocument/2006/relationships/notesSlide" Target="../notesSlides/notesSlide15.xml"/><Relationship Id="rId16" Type="http://schemas.openxmlformats.org/officeDocument/2006/relationships/image" Target="../media/image98.png"/><Relationship Id="rId20" Type="http://schemas.openxmlformats.org/officeDocument/2006/relationships/image" Target="../media/image100.jpeg"/><Relationship Id="rId1" Type="http://schemas.openxmlformats.org/officeDocument/2006/relationships/slideLayout" Target="../slideLayouts/slideLayout57.xml"/><Relationship Id="rId6" Type="http://schemas.openxmlformats.org/officeDocument/2006/relationships/image" Target="../media/image78.svg"/><Relationship Id="rId11" Type="http://schemas.openxmlformats.org/officeDocument/2006/relationships/image" Target="../media/image64.tiff"/><Relationship Id="rId5" Type="http://schemas.openxmlformats.org/officeDocument/2006/relationships/image" Target="../media/image61.png"/><Relationship Id="rId15" Type="http://schemas.openxmlformats.org/officeDocument/2006/relationships/image" Target="../media/image68.png"/><Relationship Id="rId10" Type="http://schemas.openxmlformats.org/officeDocument/2006/relationships/image" Target="../media/image82.svg"/><Relationship Id="rId19" Type="http://schemas.openxmlformats.org/officeDocument/2006/relationships/image" Target="../media/image99.jpeg"/><Relationship Id="rId4" Type="http://schemas.openxmlformats.org/officeDocument/2006/relationships/image" Target="../media/image21.svg"/><Relationship Id="rId9" Type="http://schemas.openxmlformats.org/officeDocument/2006/relationships/image" Target="../media/image63.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13" Type="http://schemas.openxmlformats.org/officeDocument/2006/relationships/image" Target="../media/image21.svg"/><Relationship Id="rId3" Type="http://schemas.openxmlformats.org/officeDocument/2006/relationships/image" Target="../media/image55.png"/><Relationship Id="rId2" Type="http://schemas.openxmlformats.org/officeDocument/2006/relationships/image" Target="../media/image49.tiff"/><Relationship Id="rId1" Type="http://schemas.openxmlformats.org/officeDocument/2006/relationships/slideLayout" Target="../slideLayouts/slideLayout57.xml"/><Relationship Id="rId4" Type="http://schemas.openxmlformats.org/officeDocument/2006/relationships/image" Target="../media/image20.png"/><Relationship Id="rId14" Type="http://schemas.openxmlformats.org/officeDocument/2006/relationships/image" Target="../media/image102.png"/></Relationships>
</file>

<file path=ppt/slides/_rels/slide38.xml.rels><?xml version="1.0" encoding="UTF-8" standalone="yes"?>
<Relationships xmlns="http://schemas.openxmlformats.org/package/2006/relationships"><Relationship Id="rId13" Type="http://schemas.openxmlformats.org/officeDocument/2006/relationships/image" Target="../media/image21.svg"/><Relationship Id="rId3" Type="http://schemas.openxmlformats.org/officeDocument/2006/relationships/image" Target="../media/image55.png"/><Relationship Id="rId2" Type="http://schemas.openxmlformats.org/officeDocument/2006/relationships/image" Target="../media/image49.tiff"/><Relationship Id="rId1" Type="http://schemas.openxmlformats.org/officeDocument/2006/relationships/slideLayout" Target="../slideLayouts/slideLayout57.xml"/><Relationship Id="rId15" Type="http://schemas.openxmlformats.org/officeDocument/2006/relationships/image" Target="../media/image103.emf"/><Relationship Id="rId4" Type="http://schemas.openxmlformats.org/officeDocument/2006/relationships/image" Target="../media/image20.png"/><Relationship Id="rId14" Type="http://schemas.openxmlformats.org/officeDocument/2006/relationships/image" Target="../media/image102.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dapr/dapr#community" TargetMode="External"/><Relationship Id="rId3" Type="http://schemas.openxmlformats.org/officeDocument/2006/relationships/image" Target="../media/image20.png"/><Relationship Id="rId7"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21.sv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8.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s://github.com/dapr/dapr#communit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hyperlink" Target="https://github.com/dapr/dapr#community" TargetMode="External"/><Relationship Id="rId2" Type="http://schemas.openxmlformats.org/officeDocument/2006/relationships/image" Target="../media/image29.png"/><Relationship Id="rId1" Type="http://schemas.openxmlformats.org/officeDocument/2006/relationships/slideLayout" Target="../slideLayouts/slideLayout5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0.png"/><Relationship Id="rId18" Type="http://schemas.openxmlformats.org/officeDocument/2006/relationships/image" Target="../media/image55.sv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9.svg"/><Relationship Id="rId17" Type="http://schemas.openxmlformats.org/officeDocument/2006/relationships/image" Target="../media/image42.png"/><Relationship Id="rId2" Type="http://schemas.openxmlformats.org/officeDocument/2006/relationships/notesSlide" Target="../notesSlides/notesSlide4.xml"/><Relationship Id="rId16" Type="http://schemas.openxmlformats.org/officeDocument/2006/relationships/image" Target="../media/image53.svg"/><Relationship Id="rId1" Type="http://schemas.openxmlformats.org/officeDocument/2006/relationships/slideLayout" Target="../slideLayouts/slideLayout38.xml"/><Relationship Id="rId6" Type="http://schemas.openxmlformats.org/officeDocument/2006/relationships/image" Target="../media/image43.svg"/><Relationship Id="rId11" Type="http://schemas.openxmlformats.org/officeDocument/2006/relationships/image" Target="../media/image39.png"/><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38.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0.png"/><Relationship Id="rId7" Type="http://schemas.openxmlformats.org/officeDocument/2006/relationships/image" Target="../media/image58.svg"/><Relationship Id="rId2" Type="http://schemas.openxmlformats.org/officeDocument/2006/relationships/notesSlide" Target="../notesSlides/notesSlide5.xml"/><Relationship Id="rId1" Type="http://schemas.openxmlformats.org/officeDocument/2006/relationships/slideLayout" Target="../slideLayouts/slideLayout57.xml"/><Relationship Id="rId6" Type="http://schemas.openxmlformats.org/officeDocument/2006/relationships/image" Target="../media/image44.png"/><Relationship Id="rId11" Type="http://schemas.openxmlformats.org/officeDocument/2006/relationships/image" Target="../media/image48.jpeg"/><Relationship Id="rId5" Type="http://schemas.openxmlformats.org/officeDocument/2006/relationships/image" Target="../media/image43.png"/><Relationship Id="rId10" Type="http://schemas.openxmlformats.org/officeDocument/2006/relationships/image" Target="../media/image47.jpeg"/><Relationship Id="rId4" Type="http://schemas.openxmlformats.org/officeDocument/2006/relationships/image" Target="../media/image21.svg"/><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462519" y="2398119"/>
            <a:ext cx="8555737" cy="1323439"/>
          </a:xfrm>
        </p:spPr>
        <p:txBody>
          <a:bodyPr/>
          <a:lstStyle/>
          <a:p>
            <a:r>
              <a:rPr lang="en-US"/>
              <a:t>Distributed Application Runtime</a:t>
            </a:r>
            <a:br>
              <a:rPr lang="en-US"/>
            </a:br>
            <a:endParaRPr lang="en-US"/>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52167" y="4154903"/>
            <a:ext cx="4656327" cy="553998"/>
          </a:xfrm>
        </p:spPr>
        <p:txBody>
          <a:bodyPr/>
          <a:lstStyle/>
          <a:p>
            <a:r>
              <a:rPr lang="en-US" dirty="0" smtClean="0"/>
              <a:t>Arjen Steinhauer</a:t>
            </a:r>
            <a:endParaRPr lang="en-US" dirty="0"/>
          </a:p>
          <a:p>
            <a:r>
              <a:rPr lang="en-US" dirty="0" smtClean="0"/>
              <a:t>asteinhauer@ilionx.com</a:t>
            </a:r>
            <a:endParaRPr lang="en-US" dirty="0"/>
          </a:p>
        </p:txBody>
      </p:sp>
      <p:pic>
        <p:nvPicPr>
          <p:cNvPr id="6" name="Graphic 5">
            <a:extLst>
              <a:ext uri="{FF2B5EF4-FFF2-40B4-BE49-F238E27FC236}">
                <a16:creationId xmlns:a16="http://schemas.microsoft.com/office/drawing/2014/main" id="{E50112B1-CB0B-41CC-B47C-9EF4D4DA3883}"/>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8354681" y="1964774"/>
            <a:ext cx="1967706" cy="1532404"/>
          </a:xfrm>
          <a:prstGeom prst="rect">
            <a:avLst/>
          </a:prstGeom>
        </p:spPr>
      </p:pic>
    </p:spTree>
    <p:extLst>
      <p:ext uri="{BB962C8B-B14F-4D97-AF65-F5344CB8AC3E}">
        <p14:creationId xmlns:p14="http://schemas.microsoft.com/office/powerpoint/2010/main" val="42272279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B97034-D640-4FAB-B1EA-6878C1C5AB77}"/>
              </a:ext>
            </a:extLst>
          </p:cNvPr>
          <p:cNvSpPr/>
          <p:nvPr/>
        </p:nvSpPr>
        <p:spPr bwMode="auto">
          <a:xfrm>
            <a:off x="5405233" y="5110957"/>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4" name="Rectangle 3">
            <a:extLst>
              <a:ext uri="{FF2B5EF4-FFF2-40B4-BE49-F238E27FC236}">
                <a16:creationId xmlns:a16="http://schemas.microsoft.com/office/drawing/2014/main" id="{83E15EB4-749F-4A43-BE66-E974A67966F3}"/>
              </a:ext>
            </a:extLst>
          </p:cNvPr>
          <p:cNvSpPr/>
          <p:nvPr/>
        </p:nvSpPr>
        <p:spPr bwMode="auto">
          <a:xfrm>
            <a:off x="5405233" y="6044184"/>
            <a:ext cx="5044158"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p:txBody>
      </p:sp>
      <p:sp>
        <p:nvSpPr>
          <p:cNvPr id="5" name="Rectangle 4">
            <a:extLst>
              <a:ext uri="{FF2B5EF4-FFF2-40B4-BE49-F238E27FC236}">
                <a16:creationId xmlns:a16="http://schemas.microsoft.com/office/drawing/2014/main" id="{8E1984B2-FBB5-4ED3-94F3-26D42FBA1336}"/>
              </a:ext>
            </a:extLst>
          </p:cNvPr>
          <p:cNvSpPr/>
          <p:nvPr/>
        </p:nvSpPr>
        <p:spPr bwMode="auto">
          <a:xfrm>
            <a:off x="5405233" y="1163461"/>
            <a:ext cx="5047266" cy="81755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9148059" y="6245010"/>
            <a:ext cx="486480" cy="412165"/>
          </a:xfrm>
          <a:prstGeom prst="rect">
            <a:avLst/>
          </a:prstGeom>
        </p:spPr>
      </p:pic>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498155" y="5309003"/>
            <a:ext cx="486480" cy="412165"/>
          </a:xfrm>
          <a:prstGeom prst="rect">
            <a:avLst/>
          </a:prstGeom>
        </p:spPr>
      </p:pic>
      <p:pic>
        <p:nvPicPr>
          <p:cNvPr id="8" name="Picture 7">
            <a:extLst>
              <a:ext uri="{FF2B5EF4-FFF2-40B4-BE49-F238E27FC236}">
                <a16:creationId xmlns:a16="http://schemas.microsoft.com/office/drawing/2014/main" id="{382AE4C4-B8EF-458B-B27F-00152EC17745}"/>
              </a:ext>
            </a:extLst>
          </p:cNvPr>
          <p:cNvPicPr>
            <a:picLocks noChangeAspect="1"/>
          </p:cNvPicPr>
          <p:nvPr/>
        </p:nvPicPr>
        <p:blipFill>
          <a:blip r:embed="rId3"/>
          <a:stretch>
            <a:fillRect/>
          </a:stretch>
        </p:blipFill>
        <p:spPr>
          <a:xfrm>
            <a:off x="7212128" y="5304997"/>
            <a:ext cx="367514" cy="332433"/>
          </a:xfrm>
          <a:prstGeom prst="rect">
            <a:avLst/>
          </a:prstGeom>
        </p:spPr>
      </p:pic>
      <p:sp>
        <p:nvSpPr>
          <p:cNvPr id="9" name="Rectangle 8">
            <a:extLst>
              <a:ext uri="{FF2B5EF4-FFF2-40B4-BE49-F238E27FC236}">
                <a16:creationId xmlns:a16="http://schemas.microsoft.com/office/drawing/2014/main" id="{A3E4DB44-92F0-4572-956F-75A48E0DA962}"/>
              </a:ext>
            </a:extLst>
          </p:cNvPr>
          <p:cNvSpPr/>
          <p:nvPr/>
        </p:nvSpPr>
        <p:spPr>
          <a:xfrm>
            <a:off x="4541044" y="1714551"/>
            <a:ext cx="739857" cy="30469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Scanning for events</a:t>
            </a: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834572" y="2137629"/>
            <a:ext cx="11022583" cy="281656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6BFF64D8-AF49-40CC-828D-ED480B0832BB}"/>
              </a:ext>
            </a:extLst>
          </p:cNvPr>
          <p:cNvSpPr/>
          <p:nvPr/>
        </p:nvSpPr>
        <p:spPr>
          <a:xfrm>
            <a:off x="8603162"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a:off x="8576857"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3022670" y="349336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996365" y="3891635"/>
            <a:ext cx="1096112"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D9033EB9-728D-41E7-B4E1-D8A462B4A80C}"/>
              </a:ext>
            </a:extLst>
          </p:cNvPr>
          <p:cNvGrpSpPr/>
          <p:nvPr/>
        </p:nvGrpSpPr>
        <p:grpSpPr>
          <a:xfrm>
            <a:off x="4518169" y="1549290"/>
            <a:ext cx="6703771" cy="1481818"/>
            <a:chOff x="4256376" y="1509712"/>
            <a:chExt cx="6703771" cy="1130925"/>
          </a:xfrm>
        </p:grpSpPr>
        <p:grpSp>
          <p:nvGrpSpPr>
            <p:cNvPr id="16" name="Group 15">
              <a:extLst>
                <a:ext uri="{FF2B5EF4-FFF2-40B4-BE49-F238E27FC236}">
                  <a16:creationId xmlns:a16="http://schemas.microsoft.com/office/drawing/2014/main" id="{CE4475D9-9AC1-4AA2-AC9C-93133CF7FFF9}"/>
                </a:ext>
              </a:extLst>
            </p:cNvPr>
            <p:cNvGrpSpPr/>
            <p:nvPr/>
          </p:nvGrpSpPr>
          <p:grpSpPr>
            <a:xfrm flipV="1">
              <a:off x="4256376" y="1509712"/>
              <a:ext cx="915700" cy="1130925"/>
              <a:chOff x="9802448" y="3636796"/>
              <a:chExt cx="817963" cy="1077888"/>
            </a:xfrm>
          </p:grpSpPr>
          <p:cxnSp>
            <p:nvCxnSpPr>
              <p:cNvPr id="20" name="Straight Arrow Connector 19">
                <a:extLst>
                  <a:ext uri="{FF2B5EF4-FFF2-40B4-BE49-F238E27FC236}">
                    <a16:creationId xmlns:a16="http://schemas.microsoft.com/office/drawing/2014/main" id="{25850D2E-A9E6-4BE2-B2A8-F28FC61292BB}"/>
                  </a:ext>
                </a:extLst>
              </p:cNvPr>
              <p:cNvCxnSpPr>
                <a:cxnSpLocks/>
              </p:cNvCxnSpPr>
              <p:nvPr/>
            </p:nvCxnSpPr>
            <p:spPr>
              <a:xfrm flipH="1">
                <a:off x="9802448" y="3636796"/>
                <a:ext cx="1" cy="1077888"/>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F430D0-8366-4B81-866A-10F5EE3B9F07}"/>
                  </a:ext>
                </a:extLst>
              </p:cNvPr>
              <p:cNvCxnSpPr>
                <a:cxnSpLocks/>
              </p:cNvCxnSpPr>
              <p:nvPr/>
            </p:nvCxnSpPr>
            <p:spPr>
              <a:xfrm flipV="1">
                <a:off x="9803612" y="4708633"/>
                <a:ext cx="816799"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2B9E6F1E-2FA1-4BFD-8353-B5D62A404AD9}"/>
                </a:ext>
              </a:extLst>
            </p:cNvPr>
            <p:cNvGrpSpPr/>
            <p:nvPr/>
          </p:nvGrpSpPr>
          <p:grpSpPr>
            <a:xfrm flipH="1" flipV="1">
              <a:off x="10182006" y="1516061"/>
              <a:ext cx="778141" cy="1124575"/>
              <a:chOff x="9797686" y="3636797"/>
              <a:chExt cx="826914" cy="1071836"/>
            </a:xfrm>
          </p:grpSpPr>
          <p:cxnSp>
            <p:nvCxnSpPr>
              <p:cNvPr id="18" name="Straight Arrow Connector 17">
                <a:extLst>
                  <a:ext uri="{FF2B5EF4-FFF2-40B4-BE49-F238E27FC236}">
                    <a16:creationId xmlns:a16="http://schemas.microsoft.com/office/drawing/2014/main" id="{8D05325F-9294-4D86-93F0-087F13419503}"/>
                  </a:ext>
                </a:extLst>
              </p:cNvPr>
              <p:cNvCxnSpPr>
                <a:cxnSpLocks/>
              </p:cNvCxnSpPr>
              <p:nvPr/>
            </p:nvCxnSpPr>
            <p:spPr>
              <a:xfrm flipH="1">
                <a:off x="9797686" y="3636797"/>
                <a:ext cx="4762" cy="1071836"/>
              </a:xfrm>
              <a:prstGeom prst="straightConnector1">
                <a:avLst/>
              </a:prstGeom>
              <a:ln w="19050">
                <a:solidFill>
                  <a:schemeClr val="accent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C3C4BC-392B-42A0-9456-8241C75B6A04}"/>
                  </a:ext>
                </a:extLst>
              </p:cNvPr>
              <p:cNvCxnSpPr>
                <a:cxnSpLocks/>
              </p:cNvCxnSpPr>
              <p:nvPr/>
            </p:nvCxnSpPr>
            <p:spPr>
              <a:xfrm>
                <a:off x="9804482" y="4708633"/>
                <a:ext cx="820118" cy="0"/>
              </a:xfrm>
              <a:prstGeom prst="straightConnector1">
                <a:avLst/>
              </a:prstGeom>
              <a:ln w="19050">
                <a:solidFill>
                  <a:schemeClr val="accent1"/>
                </a:solidFill>
                <a:prstDash val="dash"/>
                <a:headEnd type="none"/>
                <a:tailEnd type="arrow"/>
              </a:ln>
            </p:spPr>
            <p:style>
              <a:lnRef idx="1">
                <a:schemeClr val="accent1"/>
              </a:lnRef>
              <a:fillRef idx="0">
                <a:schemeClr val="accent1"/>
              </a:fillRef>
              <a:effectRef idx="0">
                <a:schemeClr val="accent1"/>
              </a:effectRef>
              <a:fontRef idx="minor">
                <a:schemeClr val="tx1"/>
              </a:fontRef>
            </p:style>
          </p:cxnSp>
        </p:grpSp>
      </p:grpSp>
      <p:grpSp>
        <p:nvGrpSpPr>
          <p:cNvPr id="82" name="Group 81">
            <a:extLst>
              <a:ext uri="{FF2B5EF4-FFF2-40B4-BE49-F238E27FC236}">
                <a16:creationId xmlns:a16="http://schemas.microsoft.com/office/drawing/2014/main" id="{FFE8B5D5-D244-48E3-8CC8-8619A0877464}"/>
              </a:ext>
            </a:extLst>
          </p:cNvPr>
          <p:cNvGrpSpPr/>
          <p:nvPr/>
        </p:nvGrpSpPr>
        <p:grpSpPr>
          <a:xfrm>
            <a:off x="4496647" y="4775771"/>
            <a:ext cx="6707475" cy="1704975"/>
            <a:chOff x="4246275" y="4352925"/>
            <a:chExt cx="6707475" cy="1704975"/>
          </a:xfrm>
        </p:grpSpPr>
        <p:cxnSp>
          <p:nvCxnSpPr>
            <p:cNvPr id="23" name="Straight Arrow Connector 22">
              <a:extLst>
                <a:ext uri="{FF2B5EF4-FFF2-40B4-BE49-F238E27FC236}">
                  <a16:creationId xmlns:a16="http://schemas.microsoft.com/office/drawing/2014/main" id="{CD95313A-8D5F-4AFB-8436-728A50E305BA}"/>
                </a:ext>
              </a:extLst>
            </p:cNvPr>
            <p:cNvCxnSpPr>
              <a:cxnSpLocks/>
            </p:cNvCxnSpPr>
            <p:nvPr/>
          </p:nvCxnSpPr>
          <p:spPr>
            <a:xfrm>
              <a:off x="4257503" y="4352925"/>
              <a:ext cx="0" cy="170497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a:off x="4246275"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4246275"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48F81205-E2EC-4100-A7AA-CD2B14B31790}"/>
                </a:ext>
              </a:extLst>
            </p:cNvPr>
            <p:cNvGrpSpPr/>
            <p:nvPr/>
          </p:nvGrpSpPr>
          <p:grpSpPr>
            <a:xfrm>
              <a:off x="10209877" y="4352925"/>
              <a:ext cx="743873" cy="1692611"/>
              <a:chOff x="10209877" y="4352925"/>
              <a:chExt cx="929029" cy="1692611"/>
            </a:xfrm>
          </p:grpSpPr>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flipH="1">
                <a:off x="11127281" y="4352925"/>
                <a:ext cx="11625" cy="1692611"/>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10209877" y="6045536"/>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10209877" y="5157283"/>
                <a:ext cx="91817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grpSp>
      </p:grpSp>
      <p:sp>
        <p:nvSpPr>
          <p:cNvPr id="29" name="Rectangle 28">
            <a:extLst>
              <a:ext uri="{FF2B5EF4-FFF2-40B4-BE49-F238E27FC236}">
                <a16:creationId xmlns:a16="http://schemas.microsoft.com/office/drawing/2014/main" id="{CF455244-9E24-426C-8E86-01747361C9E3}"/>
              </a:ext>
            </a:extLst>
          </p:cNvPr>
          <p:cNvSpPr/>
          <p:nvPr/>
        </p:nvSpPr>
        <p:spPr>
          <a:xfrm>
            <a:off x="4616846" y="6193287"/>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Messaging</a:t>
            </a:r>
          </a:p>
        </p:txBody>
      </p:sp>
      <p:sp>
        <p:nvSpPr>
          <p:cNvPr id="30" name="Rectangle 29">
            <a:extLst>
              <a:ext uri="{FF2B5EF4-FFF2-40B4-BE49-F238E27FC236}">
                <a16:creationId xmlns:a16="http://schemas.microsoft.com/office/drawing/2014/main" id="{8C8F9B22-4CEA-4CAE-A225-02E78CDB02EF}"/>
              </a:ext>
            </a:extLst>
          </p:cNvPr>
          <p:cNvSpPr/>
          <p:nvPr/>
        </p:nvSpPr>
        <p:spPr>
          <a:xfrm>
            <a:off x="4616846" y="517402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Load and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save state</a:t>
            </a:r>
          </a:p>
        </p:txBody>
      </p:sp>
      <p:sp>
        <p:nvSpPr>
          <p:cNvPr id="31" name="TextBox 30">
            <a:extLst>
              <a:ext uri="{FF2B5EF4-FFF2-40B4-BE49-F238E27FC236}">
                <a16:creationId xmlns:a16="http://schemas.microsoft.com/office/drawing/2014/main" id="{02AF344B-E170-4F7F-A4BC-3B93221CABCF}"/>
              </a:ext>
            </a:extLst>
          </p:cNvPr>
          <p:cNvSpPr txBox="1"/>
          <p:nvPr/>
        </p:nvSpPr>
        <p:spPr>
          <a:xfrm>
            <a:off x="9009479" y="1733691"/>
            <a:ext cx="52578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sp>
        <p:nvSpPr>
          <p:cNvPr id="32" name="TextBox 31">
            <a:extLst>
              <a:ext uri="{FF2B5EF4-FFF2-40B4-BE49-F238E27FC236}">
                <a16:creationId xmlns:a16="http://schemas.microsoft.com/office/drawing/2014/main" id="{E48C2F38-E526-4E2E-9AD4-647107184385}"/>
              </a:ext>
            </a:extLst>
          </p:cNvPr>
          <p:cNvSpPr txBox="1"/>
          <p:nvPr/>
        </p:nvSpPr>
        <p:spPr>
          <a:xfrm>
            <a:off x="9707628" y="6358759"/>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33" name="TextBox 32">
            <a:extLst>
              <a:ext uri="{FF2B5EF4-FFF2-40B4-BE49-F238E27FC236}">
                <a16:creationId xmlns:a16="http://schemas.microsoft.com/office/drawing/2014/main" id="{00AE318D-3A42-4D24-96CD-57734B5112F0}"/>
              </a:ext>
            </a:extLst>
          </p:cNvPr>
          <p:cNvSpPr txBox="1"/>
          <p:nvPr/>
        </p:nvSpPr>
        <p:spPr>
          <a:xfrm>
            <a:off x="9707628" y="5447221"/>
            <a:ext cx="541238" cy="184666"/>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33" descr="A close up of a box&#10;&#10;Description automatically generated">
            <a:extLst>
              <a:ext uri="{FF2B5EF4-FFF2-40B4-BE49-F238E27FC236}">
                <a16:creationId xmlns:a16="http://schemas.microsoft.com/office/drawing/2014/main" id="{4B4E5243-5AEC-4CD3-8333-7AE18FCF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9407" y="1269841"/>
            <a:ext cx="419916" cy="454911"/>
          </a:xfrm>
          <a:prstGeom prst="rect">
            <a:avLst/>
          </a:prstGeom>
        </p:spPr>
      </p:pic>
      <p:pic>
        <p:nvPicPr>
          <p:cNvPr id="35" name="Picture 34">
            <a:extLst>
              <a:ext uri="{FF2B5EF4-FFF2-40B4-BE49-F238E27FC236}">
                <a16:creationId xmlns:a16="http://schemas.microsoft.com/office/drawing/2014/main" id="{6A2C2DC4-2DC3-4573-8D9E-E8CE27ED207E}"/>
              </a:ext>
            </a:extLst>
          </p:cNvPr>
          <p:cNvPicPr>
            <a:picLocks noChangeAspect="1"/>
          </p:cNvPicPr>
          <p:nvPr/>
        </p:nvPicPr>
        <p:blipFill>
          <a:blip r:embed="rId5"/>
          <a:stretch>
            <a:fillRect/>
          </a:stretch>
        </p:blipFill>
        <p:spPr>
          <a:xfrm>
            <a:off x="9051132" y="1303111"/>
            <a:ext cx="442479" cy="442479"/>
          </a:xfrm>
          <a:prstGeom prst="rect">
            <a:avLst/>
          </a:prstGeom>
        </p:spPr>
      </p:pic>
      <p:sp>
        <p:nvSpPr>
          <p:cNvPr id="36" name="TextBox 35">
            <a:extLst>
              <a:ext uri="{FF2B5EF4-FFF2-40B4-BE49-F238E27FC236}">
                <a16:creationId xmlns:a16="http://schemas.microsoft.com/office/drawing/2014/main" id="{25483B7D-5DCF-4C02-9552-CA6438D28242}"/>
              </a:ext>
            </a:extLst>
          </p:cNvPr>
          <p:cNvSpPr txBox="1"/>
          <p:nvPr/>
        </p:nvSpPr>
        <p:spPr>
          <a:xfrm>
            <a:off x="8451012" y="1733691"/>
            <a:ext cx="376706"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37" name="TextBox 36">
            <a:extLst>
              <a:ext uri="{FF2B5EF4-FFF2-40B4-BE49-F238E27FC236}">
                <a16:creationId xmlns:a16="http://schemas.microsoft.com/office/drawing/2014/main" id="{8F4B0569-BCEB-456B-B251-76B20348C308}"/>
              </a:ext>
            </a:extLst>
          </p:cNvPr>
          <p:cNvSpPr txBox="1"/>
          <p:nvPr/>
        </p:nvSpPr>
        <p:spPr>
          <a:xfrm>
            <a:off x="7284158" y="1733691"/>
            <a:ext cx="408765"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38" name="TextBox 37">
            <a:extLst>
              <a:ext uri="{FF2B5EF4-FFF2-40B4-BE49-F238E27FC236}">
                <a16:creationId xmlns:a16="http://schemas.microsoft.com/office/drawing/2014/main" id="{A02A3434-C371-4436-A24D-15BD1C30441C}"/>
              </a:ext>
            </a:extLst>
          </p:cNvPr>
          <p:cNvSpPr txBox="1"/>
          <p:nvPr/>
        </p:nvSpPr>
        <p:spPr>
          <a:xfrm>
            <a:off x="7939370" y="1733691"/>
            <a:ext cx="214802"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39" name="Picture 38" descr="A close up of a logo&#10;&#10;Description automatically generated">
            <a:extLst>
              <a:ext uri="{FF2B5EF4-FFF2-40B4-BE49-F238E27FC236}">
                <a16:creationId xmlns:a16="http://schemas.microsoft.com/office/drawing/2014/main" id="{EADAE8C5-DB57-476A-BA24-AEE3A85885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941391" y="1341508"/>
            <a:ext cx="210761" cy="342135"/>
          </a:xfrm>
          <a:prstGeom prst="rect">
            <a:avLst/>
          </a:prstGeom>
        </p:spPr>
      </p:pic>
      <p:sp>
        <p:nvSpPr>
          <p:cNvPr id="40" name="TextBox 39">
            <a:extLst>
              <a:ext uri="{FF2B5EF4-FFF2-40B4-BE49-F238E27FC236}">
                <a16:creationId xmlns:a16="http://schemas.microsoft.com/office/drawing/2014/main" id="{EE80FEF5-B59D-4C6A-8A88-86B716280E6E}"/>
              </a:ext>
            </a:extLst>
          </p:cNvPr>
          <p:cNvSpPr txBox="1"/>
          <p:nvPr/>
        </p:nvSpPr>
        <p:spPr>
          <a:xfrm>
            <a:off x="9709464" y="1460263"/>
            <a:ext cx="54123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41" name="TextBox 40">
            <a:extLst>
              <a:ext uri="{FF2B5EF4-FFF2-40B4-BE49-F238E27FC236}">
                <a16:creationId xmlns:a16="http://schemas.microsoft.com/office/drawing/2014/main" id="{C8A9C9E3-E4AC-4BB3-A049-5E19A1B05370}"/>
              </a:ext>
            </a:extLst>
          </p:cNvPr>
          <p:cNvSpPr txBox="1"/>
          <p:nvPr/>
        </p:nvSpPr>
        <p:spPr>
          <a:xfrm>
            <a:off x="7793821" y="5667561"/>
            <a:ext cx="577588" cy="10772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C46EF9F-ECB1-4DFC-B8A5-888D9A80DD03}"/>
              </a:ext>
            </a:extLst>
          </p:cNvPr>
          <p:cNvSpPr txBox="1"/>
          <p:nvPr/>
        </p:nvSpPr>
        <p:spPr>
          <a:xfrm>
            <a:off x="7016500" y="5667561"/>
            <a:ext cx="758770" cy="10772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DynamoDB</a:t>
            </a:r>
          </a:p>
        </p:txBody>
      </p:sp>
      <p:sp>
        <p:nvSpPr>
          <p:cNvPr id="44" name="Rounded Rectangle 5">
            <a:extLst>
              <a:ext uri="{FF2B5EF4-FFF2-40B4-BE49-F238E27FC236}">
                <a16:creationId xmlns:a16="http://schemas.microsoft.com/office/drawing/2014/main" id="{389633E0-C96B-4D2B-8C78-959E5A759869}"/>
              </a:ext>
            </a:extLst>
          </p:cNvPr>
          <p:cNvSpPr/>
          <p:nvPr/>
        </p:nvSpPr>
        <p:spPr bwMode="auto">
          <a:xfrm>
            <a:off x="4221096" y="306348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9" name="Graphic 48">
            <a:extLst>
              <a:ext uri="{FF2B5EF4-FFF2-40B4-BE49-F238E27FC236}">
                <a16:creationId xmlns:a16="http://schemas.microsoft.com/office/drawing/2014/main" id="{F1728CA2-D2F5-428A-82FE-859EAFEAAD5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315169" y="1359847"/>
            <a:ext cx="332652" cy="332652"/>
          </a:xfrm>
          <a:prstGeom prst="rect">
            <a:avLst/>
          </a:prstGeom>
        </p:spPr>
      </p:pic>
      <p:grpSp>
        <p:nvGrpSpPr>
          <p:cNvPr id="50" name="Group 49">
            <a:extLst>
              <a:ext uri="{FF2B5EF4-FFF2-40B4-BE49-F238E27FC236}">
                <a16:creationId xmlns:a16="http://schemas.microsoft.com/office/drawing/2014/main" id="{BED798C7-5F43-471B-B5FC-1E36A47339A7}"/>
              </a:ext>
            </a:extLst>
          </p:cNvPr>
          <p:cNvGrpSpPr/>
          <p:nvPr/>
        </p:nvGrpSpPr>
        <p:grpSpPr>
          <a:xfrm>
            <a:off x="6719928"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B</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53" name="Graphic 52">
            <a:extLst>
              <a:ext uri="{FF2B5EF4-FFF2-40B4-BE49-F238E27FC236}">
                <a16:creationId xmlns:a16="http://schemas.microsoft.com/office/drawing/2014/main" id="{8CF102F8-C4B8-4333-9725-F52F4665B7E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7920036" y="5304997"/>
            <a:ext cx="330190" cy="330190"/>
          </a:xfrm>
          <a:prstGeom prst="rect">
            <a:avLst/>
          </a:prstGeom>
        </p:spPr>
      </p:pic>
      <p:grpSp>
        <p:nvGrpSpPr>
          <p:cNvPr id="54" name="Group 53">
            <a:extLst>
              <a:ext uri="{FF2B5EF4-FFF2-40B4-BE49-F238E27FC236}">
                <a16:creationId xmlns:a16="http://schemas.microsoft.com/office/drawing/2014/main" id="{F5F08E53-3273-4004-B556-A81353DED661}"/>
              </a:ext>
            </a:extLst>
          </p:cNvPr>
          <p:cNvGrpSpPr/>
          <p:nvPr/>
        </p:nvGrpSpPr>
        <p:grpSpPr>
          <a:xfrm>
            <a:off x="1146082" y="3024564"/>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a:t>
              </a: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9"/>
            <a:srcRect/>
            <a:stretch/>
          </p:blipFill>
          <p:spPr>
            <a:xfrm>
              <a:off x="7078652" y="3303432"/>
              <a:ext cx="519168" cy="310059"/>
            </a:xfrm>
            <a:prstGeom prst="rect">
              <a:avLst/>
            </a:prstGeom>
            <a:grpFill/>
          </p:spPr>
        </p:pic>
      </p:gr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l="9333" t="18330" r="9333" b="18330"/>
          <a:stretch/>
        </p:blipFill>
        <p:spPr>
          <a:xfrm>
            <a:off x="4618662" y="355688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12">
            <a:extLst>
              <a:ext uri="{96DAC541-7B7A-43D3-8B79-37D633B846F1}">
                <asvg:svgBlip xmlns:asvg="http://schemas.microsoft.com/office/drawing/2016/SVG/main" xmlns="" r:embed="rId13"/>
              </a:ext>
            </a:extLst>
          </a:blip>
          <a:srcRect l="9333" t="18330" r="9333" b="18330"/>
          <a:stretch/>
        </p:blipFill>
        <p:spPr>
          <a:xfrm>
            <a:off x="10228204" y="3582932"/>
            <a:ext cx="880453" cy="685677"/>
          </a:xfrm>
          <a:prstGeom prst="rect">
            <a:avLst/>
          </a:prstGeom>
        </p:spPr>
      </p:pic>
      <p:sp>
        <p:nvSpPr>
          <p:cNvPr id="66" name="Rectangle 65">
            <a:extLst>
              <a:ext uri="{FF2B5EF4-FFF2-40B4-BE49-F238E27FC236}">
                <a16:creationId xmlns:a16="http://schemas.microsoft.com/office/drawing/2014/main" id="{9C320685-B7C8-4DD0-AA16-0D3F1ACCDE2E}"/>
              </a:ext>
            </a:extLst>
          </p:cNvPr>
          <p:cNvSpPr/>
          <p:nvPr/>
        </p:nvSpPr>
        <p:spPr>
          <a:xfrm>
            <a:off x="5598654" y="1636735"/>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2" name="Rectangle 1">
            <a:extLst>
              <a:ext uri="{FF2B5EF4-FFF2-40B4-BE49-F238E27FC236}">
                <a16:creationId xmlns:a16="http://schemas.microsoft.com/office/drawing/2014/main" id="{6A9DB971-463C-4429-B293-E5B4861032B4}"/>
              </a:ext>
            </a:extLst>
          </p:cNvPr>
          <p:cNvSpPr/>
          <p:nvPr/>
        </p:nvSpPr>
        <p:spPr>
          <a:xfrm>
            <a:off x="1057707" y="2532547"/>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64" name="Rectangle 63">
            <a:extLst>
              <a:ext uri="{FF2B5EF4-FFF2-40B4-BE49-F238E27FC236}">
                <a16:creationId xmlns:a16="http://schemas.microsoft.com/office/drawing/2014/main" id="{1823BABD-60F7-43BA-8AB1-69B286D2E0DF}"/>
              </a:ext>
            </a:extLst>
          </p:cNvPr>
          <p:cNvSpPr/>
          <p:nvPr/>
        </p:nvSpPr>
        <p:spPr>
          <a:xfrm>
            <a:off x="4597961"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sp>
        <p:nvSpPr>
          <p:cNvPr id="65" name="Rectangle 64">
            <a:extLst>
              <a:ext uri="{FF2B5EF4-FFF2-40B4-BE49-F238E27FC236}">
                <a16:creationId xmlns:a16="http://schemas.microsoft.com/office/drawing/2014/main" id="{5A40FFD1-B487-456A-A914-99C4CD621AB1}"/>
              </a:ext>
            </a:extLst>
          </p:cNvPr>
          <p:cNvSpPr/>
          <p:nvPr/>
        </p:nvSpPr>
        <p:spPr>
          <a:xfrm>
            <a:off x="10275269"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pic>
        <p:nvPicPr>
          <p:cNvPr id="69" name="Picture 2" descr="Image result for rabbitmq logo">
            <a:extLst>
              <a:ext uri="{FF2B5EF4-FFF2-40B4-BE49-F238E27FC236}">
                <a16:creationId xmlns:a16="http://schemas.microsoft.com/office/drawing/2014/main" id="{8A387AE3-6E15-4DBA-82DC-B9D1C4855F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54387" y="6369654"/>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See the source image">
            <a:extLst>
              <a:ext uri="{FF2B5EF4-FFF2-40B4-BE49-F238E27FC236}">
                <a16:creationId xmlns:a16="http://schemas.microsoft.com/office/drawing/2014/main" id="{C53CFE0F-0975-4EEF-8454-A2ABE14CF67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78549" y="6302349"/>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Image result for Service Bus Logo">
            <a:extLst>
              <a:ext uri="{FF2B5EF4-FFF2-40B4-BE49-F238E27FC236}">
                <a16:creationId xmlns:a16="http://schemas.microsoft.com/office/drawing/2014/main" id="{6D62A17A-AD4D-48B5-811B-41661D1D82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08776" y="6282035"/>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15DB39A-98EF-476E-9A62-D3D5DDFF71C6}"/>
              </a:ext>
            </a:extLst>
          </p:cNvPr>
          <p:cNvSpPr txBox="1"/>
          <p:nvPr/>
        </p:nvSpPr>
        <p:spPr>
          <a:xfrm>
            <a:off x="8663476" y="6586412"/>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Bus</a:t>
            </a:r>
          </a:p>
        </p:txBody>
      </p:sp>
      <p:pic>
        <p:nvPicPr>
          <p:cNvPr id="73" name="Picture 12" descr="Image result for Cassandra Logo">
            <a:extLst>
              <a:ext uri="{FF2B5EF4-FFF2-40B4-BE49-F238E27FC236}">
                <a16:creationId xmlns:a16="http://schemas.microsoft.com/office/drawing/2014/main" id="{9D9E7975-8A4E-4631-93B9-5C90FDF62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59005" y="5353874"/>
            <a:ext cx="351824" cy="322421"/>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746262"/>
            <a:ext cx="0" cy="343267"/>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a:off x="5111693" y="2723199"/>
            <a:ext cx="5556738" cy="23063"/>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111693" y="2717213"/>
            <a:ext cx="0" cy="346270"/>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6146718" y="2490256"/>
            <a:ext cx="2609367" cy="152349"/>
          </a:xfrm>
          <a:prstGeom prst="rect">
            <a:avLst/>
          </a:prstGeom>
          <a:noFill/>
        </p:spPr>
        <p:txBody>
          <a:bodyPr wrap="square" lIns="0" tIns="0" rIns="0" bIns="0">
            <a:spAutoFit/>
          </a:bodyPr>
          <a:lstStyle/>
          <a:p>
            <a:pPr lvl="0" algn="r">
              <a:lnSpc>
                <a:spcPct val="90000"/>
              </a:lnSpc>
              <a:defRPr/>
            </a:pPr>
            <a:r>
              <a:rPr lang="en-US" sz="1100">
                <a:solidFill>
                  <a:srgbClr val="0078D4"/>
                </a:solidFill>
                <a:cs typeface="Segoe UI" pitchFamily="34" charset="0"/>
              </a:rPr>
              <a:t>Secure communication with </a:t>
            </a:r>
            <a:r>
              <a:rPr lang="en-US" sz="1100" err="1">
                <a:solidFill>
                  <a:srgbClr val="0078D4"/>
                </a:solidFill>
                <a:cs typeface="Segoe UI" pitchFamily="34" charset="0"/>
              </a:rPr>
              <a:t>mTLS</a:t>
            </a:r>
            <a:endParaRPr lang="en-US" sz="1100">
              <a:solidFill>
                <a:srgbClr val="0078D4"/>
              </a:solidFill>
              <a:cs typeface="Segoe UI" pitchFamily="34" charset="0"/>
            </a:endParaRPr>
          </a:p>
        </p:txBody>
      </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Sidecar and</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component </a:t>
            </a:r>
            <a:r>
              <a:rPr kumimoji="0" lang="en-US" sz="3600" b="0" i="0" u="none" strike="noStrike" kern="1200" cap="none" spc="0" normalizeH="0" baseline="0" noProof="0">
                <a:ln>
                  <a:noFill/>
                </a:ln>
                <a:solidFill>
                  <a:srgbClr val="000000"/>
                </a:solidFill>
                <a:effectLst/>
                <a:uLnTx/>
                <a:uFillTx/>
                <a:latin typeface="Segoe UI Semibold"/>
                <a:ea typeface="+mn-ea"/>
                <a:cs typeface="+mn-cs"/>
              </a:rPr>
              <a:t>architecture</a:t>
            </a:r>
          </a:p>
        </p:txBody>
      </p:sp>
      <p:sp>
        <p:nvSpPr>
          <p:cNvPr id="15" name="Rectangle 14">
            <a:extLst>
              <a:ext uri="{FF2B5EF4-FFF2-40B4-BE49-F238E27FC236}">
                <a16:creationId xmlns:a16="http://schemas.microsoft.com/office/drawing/2014/main" id="{56675244-4685-43DF-8B29-64CB052D1614}"/>
              </a:ext>
            </a:extLst>
          </p:cNvPr>
          <p:cNvSpPr/>
          <p:nvPr/>
        </p:nvSpPr>
        <p:spPr>
          <a:xfrm>
            <a:off x="3042384" y="3971320"/>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
        <p:nvSpPr>
          <p:cNvPr id="75" name="Rectangle 74">
            <a:extLst>
              <a:ext uri="{FF2B5EF4-FFF2-40B4-BE49-F238E27FC236}">
                <a16:creationId xmlns:a16="http://schemas.microsoft.com/office/drawing/2014/main" id="{6D323DF2-BA55-4B37-B639-31A8730FC825}"/>
              </a:ext>
            </a:extLst>
          </p:cNvPr>
          <p:cNvSpPr/>
          <p:nvPr/>
        </p:nvSpPr>
        <p:spPr>
          <a:xfrm>
            <a:off x="8634424" y="4009132"/>
            <a:ext cx="1027269" cy="424732"/>
          </a:xfrm>
          <a:prstGeom prst="rect">
            <a:avLst/>
          </a:prstGeom>
        </p:spPr>
        <p:txBody>
          <a:bodyPr wrap="none">
            <a:spAutoFit/>
          </a:bodyPr>
          <a:lstStyle/>
          <a:p>
            <a:pPr lvl="0" algn="r">
              <a:lnSpc>
                <a:spcPct val="90000"/>
              </a:lnSpc>
              <a:defRPr/>
            </a:pPr>
            <a:r>
              <a:rPr lang="en-US" sz="1200">
                <a:solidFill>
                  <a:srgbClr val="0078D4"/>
                </a:solidFill>
                <a:cs typeface="Segoe UI" pitchFamily="34" charset="0"/>
              </a:rPr>
              <a:t>Tracing, logs</a:t>
            </a:r>
          </a:p>
          <a:p>
            <a:pPr lvl="0" algn="r">
              <a:lnSpc>
                <a:spcPct val="90000"/>
              </a:lnSpc>
              <a:defRPr/>
            </a:pPr>
            <a:r>
              <a:rPr lang="en-US" sz="1200">
                <a:solidFill>
                  <a:srgbClr val="0078D4"/>
                </a:solidFill>
                <a:cs typeface="Segoe UI" pitchFamily="34" charset="0"/>
              </a:rPr>
              <a:t> and metrics</a:t>
            </a:r>
          </a:p>
        </p:txBody>
      </p:sp>
    </p:spTree>
    <p:extLst>
      <p:ext uri="{BB962C8B-B14F-4D97-AF65-F5344CB8AC3E}">
        <p14:creationId xmlns:p14="http://schemas.microsoft.com/office/powerpoint/2010/main" val="1478919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Dapr: Distributed Application Runtime</a:t>
            </a:r>
            <a:r>
              <a:rPr lang="en-US"/>
              <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586946" y="1663560"/>
            <a:ext cx="7676212" cy="430623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3048001" y="4242435"/>
            <a:ext cx="4627968"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19" name="Rectangle 118">
            <a:extLst>
              <a:ext uri="{FF2B5EF4-FFF2-40B4-BE49-F238E27FC236}">
                <a16:creationId xmlns:a16="http://schemas.microsoft.com/office/drawing/2014/main" id="{E2285BFE-7992-4FFE-AFCE-F0BCD9BB1ACA}"/>
              </a:ext>
            </a:extLst>
          </p:cNvPr>
          <p:cNvSpPr/>
          <p:nvPr/>
        </p:nvSpPr>
        <p:spPr>
          <a:xfrm>
            <a:off x="6456309" y="2025112"/>
            <a:ext cx="1638077" cy="124650"/>
          </a:xfrm>
          <a:prstGeom prst="rect">
            <a:avLst/>
          </a:prstGeom>
          <a:noFill/>
          <a:ln>
            <a:noFill/>
          </a:ln>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 component changes</a:t>
            </a:r>
          </a:p>
        </p:txBody>
      </p:sp>
      <p:cxnSp>
        <p:nvCxnSpPr>
          <p:cNvPr id="120" name="Connector: Elbow 39">
            <a:extLst>
              <a:ext uri="{FF2B5EF4-FFF2-40B4-BE49-F238E27FC236}">
                <a16:creationId xmlns:a16="http://schemas.microsoft.com/office/drawing/2014/main" id="{D4EECB66-BF46-4BB8-B31B-1E6918C282E5}"/>
              </a:ext>
            </a:extLst>
          </p:cNvPr>
          <p:cNvCxnSpPr>
            <a:cxnSpLocks/>
          </p:cNvCxnSpPr>
          <p:nvPr/>
        </p:nvCxnSpPr>
        <p:spPr>
          <a:xfrm>
            <a:off x="3646681" y="3630306"/>
            <a:ext cx="0" cy="612129"/>
          </a:xfrm>
          <a:prstGeom prst="straightConnector1">
            <a:avLst/>
          </a:prstGeom>
          <a:ln w="190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6BD8586-F869-41D2-912B-8D57F0A06BC7}"/>
              </a:ext>
            </a:extLst>
          </p:cNvPr>
          <p:cNvSpPr/>
          <p:nvPr/>
        </p:nvSpPr>
        <p:spPr>
          <a:xfrm>
            <a:off x="802089" y="1985094"/>
            <a:ext cx="1718341" cy="124650"/>
          </a:xfrm>
          <a:prstGeom prst="rect">
            <a:avLst/>
          </a:prstGeom>
          <a:noFill/>
          <a:ln>
            <a:noFill/>
          </a:ln>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Updates actor partition placement</a:t>
            </a:r>
          </a:p>
        </p:txBody>
      </p:sp>
      <p:sp>
        <p:nvSpPr>
          <p:cNvPr id="128" name="Rectangle 6">
            <a:extLst>
              <a:ext uri="{FF2B5EF4-FFF2-40B4-BE49-F238E27FC236}">
                <a16:creationId xmlns:a16="http://schemas.microsoft.com/office/drawing/2014/main" id="{560C9580-04B6-4980-8105-0645F10E1FE7}"/>
              </a:ext>
            </a:extLst>
          </p:cNvPr>
          <p:cNvSpPr/>
          <p:nvPr/>
        </p:nvSpPr>
        <p:spPr bwMode="auto">
          <a:xfrm>
            <a:off x="1782850" y="3600451"/>
            <a:ext cx="3564654" cy="258659"/>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7C3F82B7-E1B2-436E-923F-5C96E994D072}"/>
              </a:ext>
            </a:extLst>
          </p:cNvPr>
          <p:cNvSpPr/>
          <p:nvPr/>
        </p:nvSpPr>
        <p:spPr>
          <a:xfrm>
            <a:off x="3774912" y="3955588"/>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Injects Dapr runtime</a:t>
            </a:r>
          </a:p>
        </p:txBody>
      </p:sp>
      <p:sp>
        <p:nvSpPr>
          <p:cNvPr id="153" name="Rectangle 152">
            <a:extLst>
              <a:ext uri="{FF2B5EF4-FFF2-40B4-BE49-F238E27FC236}">
                <a16:creationId xmlns:a16="http://schemas.microsoft.com/office/drawing/2014/main" id="{7A254133-7A82-4A1F-9068-1331B40B1BC8}"/>
              </a:ext>
            </a:extLst>
          </p:cNvPr>
          <p:cNvSpPr/>
          <p:nvPr/>
        </p:nvSpPr>
        <p:spPr bwMode="auto">
          <a:xfrm>
            <a:off x="9015830" y="1663561"/>
            <a:ext cx="2918782" cy="4737240"/>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Components</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95560" y="1236816"/>
            <a:ext cx="775208" cy="775208"/>
          </a:xfrm>
          <a:prstGeom prst="rect">
            <a:avLst/>
          </a:prstGeom>
          <a:effectLst/>
        </p:spPr>
      </p:pic>
      <p:grpSp>
        <p:nvGrpSpPr>
          <p:cNvPr id="19" name="Group 18">
            <a:extLst>
              <a:ext uri="{FF2B5EF4-FFF2-40B4-BE49-F238E27FC236}">
                <a16:creationId xmlns:a16="http://schemas.microsoft.com/office/drawing/2014/main" id="{75BA48E5-BADB-4FF9-85F1-A4282A98F6F6}"/>
              </a:ext>
            </a:extLst>
          </p:cNvPr>
          <p:cNvGrpSpPr/>
          <p:nvPr/>
        </p:nvGrpSpPr>
        <p:grpSpPr>
          <a:xfrm>
            <a:off x="7985761" y="3069895"/>
            <a:ext cx="1075158" cy="143801"/>
            <a:chOff x="6522720" y="3069895"/>
            <a:chExt cx="2040325" cy="191049"/>
          </a:xfrm>
        </p:grpSpPr>
        <p:sp>
          <p:nvSpPr>
            <p:cNvPr id="156" name="Rectangle 155">
              <a:extLst>
                <a:ext uri="{FF2B5EF4-FFF2-40B4-BE49-F238E27FC236}">
                  <a16:creationId xmlns:a16="http://schemas.microsoft.com/office/drawing/2014/main" id="{DCF3FC06-64A5-4EDC-BA56-E18E395BBF28}"/>
                </a:ext>
              </a:extLst>
            </p:cNvPr>
            <p:cNvSpPr/>
            <p:nvPr/>
          </p:nvSpPr>
          <p:spPr>
            <a:xfrm>
              <a:off x="6757226" y="3069895"/>
              <a:ext cx="1471110" cy="13849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Component management</a:t>
              </a:r>
            </a:p>
          </p:txBody>
        </p:sp>
        <p:cxnSp>
          <p:nvCxnSpPr>
            <p:cNvPr id="157" name="Straight Arrow Connector 156">
              <a:extLst>
                <a:ext uri="{FF2B5EF4-FFF2-40B4-BE49-F238E27FC236}">
                  <a16:creationId xmlns:a16="http://schemas.microsoft.com/office/drawing/2014/main" id="{D0AB9B65-0C4E-44AB-B429-A2CEC50F826F}"/>
                </a:ext>
              </a:extLst>
            </p:cNvPr>
            <p:cNvCxnSpPr>
              <a:cxnSpLocks/>
            </p:cNvCxnSpPr>
            <p:nvPr/>
          </p:nvCxnSpPr>
          <p:spPr>
            <a:xfrm>
              <a:off x="6522720" y="3260944"/>
              <a:ext cx="2040325" cy="0"/>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92FC363-94AA-4176-9FCA-25254B3207B2}"/>
              </a:ext>
            </a:extLst>
          </p:cNvPr>
          <p:cNvGrpSpPr/>
          <p:nvPr/>
        </p:nvGrpSpPr>
        <p:grpSpPr>
          <a:xfrm>
            <a:off x="2569848" y="980453"/>
            <a:ext cx="1927732" cy="562168"/>
            <a:chOff x="2901950" y="1409378"/>
            <a:chExt cx="1927732" cy="562168"/>
          </a:xfrm>
        </p:grpSpPr>
        <p:grpSp>
          <p:nvGrpSpPr>
            <p:cNvPr id="4" name="Group 3">
              <a:extLst>
                <a:ext uri="{FF2B5EF4-FFF2-40B4-BE49-F238E27FC236}">
                  <a16:creationId xmlns:a16="http://schemas.microsoft.com/office/drawing/2014/main" id="{A60E57EF-7E60-43F3-9518-4ECBAEC32DC1}"/>
                </a:ext>
              </a:extLst>
            </p:cNvPr>
            <p:cNvGrpSpPr/>
            <p:nvPr/>
          </p:nvGrpSpPr>
          <p:grpSpPr>
            <a:xfrm>
              <a:off x="3657095" y="1409378"/>
              <a:ext cx="417443" cy="417443"/>
              <a:chOff x="3657095" y="1409378"/>
              <a:chExt cx="417443" cy="417443"/>
            </a:xfrm>
          </p:grpSpPr>
          <p:sp>
            <p:nvSpPr>
              <p:cNvPr id="3" name="Oval 2">
                <a:extLst>
                  <a:ext uri="{FF2B5EF4-FFF2-40B4-BE49-F238E27FC236}">
                    <a16:creationId xmlns:a16="http://schemas.microsoft.com/office/drawing/2014/main" id="{D610A782-F352-4A96-BF9C-D641F8C83851}"/>
                  </a:ext>
                </a:extLst>
              </p:cNvPr>
              <p:cNvSpPr/>
              <p:nvPr/>
            </p:nvSpPr>
            <p:spPr bwMode="auto">
              <a:xfrm>
                <a:off x="3657095" y="1409378"/>
                <a:ext cx="417443" cy="417443"/>
              </a:xfrm>
              <a:prstGeom prst="ellipse">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158" name="Picture 157">
                <a:extLst>
                  <a:ext uri="{FF2B5EF4-FFF2-40B4-BE49-F238E27FC236}">
                    <a16:creationId xmlns:a16="http://schemas.microsoft.com/office/drawing/2014/main" id="{5D61FCD0-5C9D-4516-BC58-3A6E11297B8D}"/>
                  </a:ext>
                </a:extLst>
              </p:cNvPr>
              <p:cNvPicPr>
                <a:picLocks noChangeAspect="1"/>
              </p:cNvPicPr>
              <p:nvPr/>
            </p:nvPicPr>
            <p:blipFill>
              <a:blip r:embed="rId3">
                <a:duotone>
                  <a:prstClr val="black"/>
                  <a:schemeClr val="accent6">
                    <a:tint val="45000"/>
                    <a:satMod val="400000"/>
                  </a:schemeClr>
                </a:duotone>
              </a:blip>
              <a:stretch>
                <a:fillRect/>
              </a:stretch>
            </p:blipFill>
            <p:spPr>
              <a:xfrm>
                <a:off x="3713298" y="1471555"/>
                <a:ext cx="305037" cy="293089"/>
              </a:xfrm>
              <a:prstGeom prst="rect">
                <a:avLst/>
              </a:prstGeom>
            </p:spPr>
          </p:pic>
        </p:grpSp>
        <p:sp>
          <p:nvSpPr>
            <p:cNvPr id="159" name="Rectangle 158">
              <a:extLst>
                <a:ext uri="{FF2B5EF4-FFF2-40B4-BE49-F238E27FC236}">
                  <a16:creationId xmlns:a16="http://schemas.microsoft.com/office/drawing/2014/main" id="{BCB93A17-420E-4C42-84EC-5E94C970D51F}"/>
                </a:ext>
              </a:extLst>
            </p:cNvPr>
            <p:cNvSpPr/>
            <p:nvPr/>
          </p:nvSpPr>
          <p:spPr>
            <a:xfrm>
              <a:off x="2901950" y="1833047"/>
              <a:ext cx="1927732"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Deploys and manages Dapr</a:t>
              </a:r>
            </a:p>
          </p:txBody>
        </p:sp>
      </p:grpSp>
      <p:cxnSp>
        <p:nvCxnSpPr>
          <p:cNvPr id="160" name="Straight Arrow Connector 159">
            <a:extLst>
              <a:ext uri="{FF2B5EF4-FFF2-40B4-BE49-F238E27FC236}">
                <a16:creationId xmlns:a16="http://schemas.microsoft.com/office/drawing/2014/main" id="{84A59023-7036-4B04-B900-9C7A6A072F11}"/>
              </a:ext>
            </a:extLst>
          </p:cNvPr>
          <p:cNvCxnSpPr>
            <a:cxnSpLocks/>
          </p:cNvCxnSpPr>
          <p:nvPr/>
        </p:nvCxnSpPr>
        <p:spPr>
          <a:xfrm flipH="1" flipV="1">
            <a:off x="3533714" y="1584960"/>
            <a:ext cx="4347" cy="692893"/>
          </a:xfrm>
          <a:prstGeom prst="straightConnector1">
            <a:avLst/>
          </a:prstGeom>
          <a:ln w="19050">
            <a:solidFill>
              <a:schemeClr val="tx2"/>
            </a:solidFill>
            <a:prstDash val="solid"/>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F6076047-DAB7-4A4C-AA17-D3C56AA6B632}"/>
              </a:ext>
            </a:extLst>
          </p:cNvPr>
          <p:cNvSpPr/>
          <p:nvPr/>
        </p:nvSpPr>
        <p:spPr bwMode="auto">
          <a:xfrm>
            <a:off x="584200" y="5962651"/>
            <a:ext cx="7676212" cy="438150"/>
          </a:xfrm>
          <a:prstGeom prst="rect">
            <a:avLst/>
          </a:prstGeom>
          <a:solidFill>
            <a:schemeClr val="bg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sp>
        <p:nvSpPr>
          <p:cNvPr id="86" name="Rectangle 85">
            <a:extLst>
              <a:ext uri="{FF2B5EF4-FFF2-40B4-BE49-F238E27FC236}">
                <a16:creationId xmlns:a16="http://schemas.microsoft.com/office/drawing/2014/main" id="{1E91CC6C-72AA-4A4A-8CF7-0A8DADF6E4DD}"/>
              </a:ext>
            </a:extLst>
          </p:cNvPr>
          <p:cNvSpPr/>
          <p:nvPr/>
        </p:nvSpPr>
        <p:spPr bwMode="auto">
          <a:xfrm>
            <a:off x="9145959" y="4520187"/>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Publish &amp; subscribe</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a:extLst>
              <a:ext uri="{FF2B5EF4-FFF2-40B4-BE49-F238E27FC236}">
                <a16:creationId xmlns:a16="http://schemas.microsoft.com/office/drawing/2014/main" id="{73F34A39-3661-493A-A78C-DD96614D28D8}"/>
              </a:ext>
            </a:extLst>
          </p:cNvPr>
          <p:cNvSpPr/>
          <p:nvPr/>
        </p:nvSpPr>
        <p:spPr bwMode="auto">
          <a:xfrm>
            <a:off x="9146805" y="3373694"/>
            <a:ext cx="2681991" cy="1038552"/>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State stores</a:t>
            </a:r>
          </a:p>
        </p:txBody>
      </p:sp>
      <p:sp>
        <p:nvSpPr>
          <p:cNvPr id="88" name="Rectangle 87">
            <a:extLst>
              <a:ext uri="{FF2B5EF4-FFF2-40B4-BE49-F238E27FC236}">
                <a16:creationId xmlns:a16="http://schemas.microsoft.com/office/drawing/2014/main" id="{65EC1920-01C8-4DAD-9621-821A8B7A4926}"/>
              </a:ext>
            </a:extLst>
          </p:cNvPr>
          <p:cNvSpPr/>
          <p:nvPr/>
        </p:nvSpPr>
        <p:spPr bwMode="auto">
          <a:xfrm>
            <a:off x="9145959" y="2056177"/>
            <a:ext cx="2683644" cy="1193044"/>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Resource bindings</a:t>
            </a:r>
          </a:p>
        </p:txBody>
      </p:sp>
      <p:pic>
        <p:nvPicPr>
          <p:cNvPr id="89" name="Picture 88">
            <a:extLst>
              <a:ext uri="{FF2B5EF4-FFF2-40B4-BE49-F238E27FC236}">
                <a16:creationId xmlns:a16="http://schemas.microsoft.com/office/drawing/2014/main" id="{A382A497-8ACE-4AEE-B5F2-074D5EC50CD4}"/>
              </a:ext>
            </a:extLst>
          </p:cNvPr>
          <p:cNvPicPr>
            <a:picLocks noChangeAspect="1"/>
          </p:cNvPicPr>
          <p:nvPr/>
        </p:nvPicPr>
        <p:blipFill>
          <a:blip r:embed="rId4"/>
          <a:stretch>
            <a:fillRect/>
          </a:stretch>
        </p:blipFill>
        <p:spPr>
          <a:xfrm>
            <a:off x="9184396" y="4857487"/>
            <a:ext cx="398632" cy="345707"/>
          </a:xfrm>
          <a:prstGeom prst="rect">
            <a:avLst/>
          </a:prstGeom>
        </p:spPr>
      </p:pic>
      <p:pic>
        <p:nvPicPr>
          <p:cNvPr id="90" name="Picture 89">
            <a:extLst>
              <a:ext uri="{FF2B5EF4-FFF2-40B4-BE49-F238E27FC236}">
                <a16:creationId xmlns:a16="http://schemas.microsoft.com/office/drawing/2014/main" id="{BA807BCE-60E4-4BFB-BE93-E8D01F7C9CC9}"/>
              </a:ext>
            </a:extLst>
          </p:cNvPr>
          <p:cNvPicPr>
            <a:picLocks noChangeAspect="1"/>
          </p:cNvPicPr>
          <p:nvPr/>
        </p:nvPicPr>
        <p:blipFill>
          <a:blip r:embed="rId4"/>
          <a:stretch>
            <a:fillRect/>
          </a:stretch>
        </p:blipFill>
        <p:spPr>
          <a:xfrm>
            <a:off x="10370470" y="3789042"/>
            <a:ext cx="398632" cy="345707"/>
          </a:xfrm>
          <a:prstGeom prst="rect">
            <a:avLst/>
          </a:prstGeom>
        </p:spPr>
      </p:pic>
      <p:pic>
        <p:nvPicPr>
          <p:cNvPr id="91" name="Picture 90">
            <a:extLst>
              <a:ext uri="{FF2B5EF4-FFF2-40B4-BE49-F238E27FC236}">
                <a16:creationId xmlns:a16="http://schemas.microsoft.com/office/drawing/2014/main" id="{85934ED2-3AF4-4369-8CFC-F3C50B5D3D38}"/>
              </a:ext>
            </a:extLst>
          </p:cNvPr>
          <p:cNvPicPr>
            <a:picLocks noChangeAspect="1"/>
          </p:cNvPicPr>
          <p:nvPr/>
        </p:nvPicPr>
        <p:blipFill>
          <a:blip r:embed="rId5"/>
          <a:stretch>
            <a:fillRect/>
          </a:stretch>
        </p:blipFill>
        <p:spPr>
          <a:xfrm>
            <a:off x="9315636" y="3769514"/>
            <a:ext cx="301148" cy="278832"/>
          </a:xfrm>
          <a:prstGeom prst="rect">
            <a:avLst/>
          </a:prstGeom>
        </p:spPr>
      </p:pic>
      <p:sp>
        <p:nvSpPr>
          <p:cNvPr id="102" name="TextBox 101">
            <a:extLst>
              <a:ext uri="{FF2B5EF4-FFF2-40B4-BE49-F238E27FC236}">
                <a16:creationId xmlns:a16="http://schemas.microsoft.com/office/drawing/2014/main" id="{A0F6221D-ACFF-4017-BEF7-41E200C6EA1F}"/>
              </a:ext>
            </a:extLst>
          </p:cNvPr>
          <p:cNvSpPr txBox="1"/>
          <p:nvPr/>
        </p:nvSpPr>
        <p:spPr>
          <a:xfrm>
            <a:off x="10766158" y="2966062"/>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105" name="Picture 104" descr="A close up of a box&#10;&#10;Description automatically generated">
            <a:extLst>
              <a:ext uri="{FF2B5EF4-FFF2-40B4-BE49-F238E27FC236}">
                <a16:creationId xmlns:a16="http://schemas.microsoft.com/office/drawing/2014/main" id="{09EA6CEE-7376-417A-BA3D-430E32AE0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9907" y="2574752"/>
            <a:ext cx="344086" cy="381561"/>
          </a:xfrm>
          <a:prstGeom prst="rect">
            <a:avLst/>
          </a:prstGeom>
        </p:spPr>
      </p:pic>
      <p:pic>
        <p:nvPicPr>
          <p:cNvPr id="106" name="Picture 105">
            <a:extLst>
              <a:ext uri="{FF2B5EF4-FFF2-40B4-BE49-F238E27FC236}">
                <a16:creationId xmlns:a16="http://schemas.microsoft.com/office/drawing/2014/main" id="{21BE2B65-89E2-42DA-9CDC-8CBBC4C1FFAB}"/>
              </a:ext>
            </a:extLst>
          </p:cNvPr>
          <p:cNvPicPr>
            <a:picLocks noChangeAspect="1"/>
          </p:cNvPicPr>
          <p:nvPr/>
        </p:nvPicPr>
        <p:blipFill>
          <a:blip r:embed="rId7"/>
          <a:stretch>
            <a:fillRect/>
          </a:stretch>
        </p:blipFill>
        <p:spPr>
          <a:xfrm>
            <a:off x="10847762" y="2578561"/>
            <a:ext cx="362576" cy="371134"/>
          </a:xfrm>
          <a:prstGeom prst="rect">
            <a:avLst/>
          </a:prstGeom>
        </p:spPr>
      </p:pic>
      <p:sp>
        <p:nvSpPr>
          <p:cNvPr id="107" name="TextBox 106">
            <a:extLst>
              <a:ext uri="{FF2B5EF4-FFF2-40B4-BE49-F238E27FC236}">
                <a16:creationId xmlns:a16="http://schemas.microsoft.com/office/drawing/2014/main" id="{A02043B6-1C36-48A3-BD84-9C50E711202D}"/>
              </a:ext>
            </a:extLst>
          </p:cNvPr>
          <p:cNvSpPr txBox="1"/>
          <p:nvPr/>
        </p:nvSpPr>
        <p:spPr>
          <a:xfrm>
            <a:off x="10273597" y="2966062"/>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108" name="TextBox 107">
            <a:extLst>
              <a:ext uri="{FF2B5EF4-FFF2-40B4-BE49-F238E27FC236}">
                <a16:creationId xmlns:a16="http://schemas.microsoft.com/office/drawing/2014/main" id="{88E2EBD1-BEC9-41F9-8A4D-0A636AF8C61B}"/>
              </a:ext>
            </a:extLst>
          </p:cNvPr>
          <p:cNvSpPr txBox="1"/>
          <p:nvPr/>
        </p:nvSpPr>
        <p:spPr>
          <a:xfrm>
            <a:off x="9276110" y="2966062"/>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109" name="TextBox 108">
            <a:extLst>
              <a:ext uri="{FF2B5EF4-FFF2-40B4-BE49-F238E27FC236}">
                <a16:creationId xmlns:a16="http://schemas.microsoft.com/office/drawing/2014/main" id="{E01933F9-B345-4544-B4C3-D249D8F9C127}"/>
              </a:ext>
            </a:extLst>
          </p:cNvPr>
          <p:cNvSpPr txBox="1"/>
          <p:nvPr/>
        </p:nvSpPr>
        <p:spPr>
          <a:xfrm>
            <a:off x="9867469" y="2966062"/>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10" name="Picture 109" descr="A close up of a logo&#10;&#10;Description automatically generated">
            <a:extLst>
              <a:ext uri="{FF2B5EF4-FFF2-40B4-BE49-F238E27FC236}">
                <a16:creationId xmlns:a16="http://schemas.microsoft.com/office/drawing/2014/main" id="{EDDAA754-3A26-417D-A8FF-82183C06EDD9}"/>
              </a:ext>
            </a:extLst>
          </p:cNvPr>
          <p:cNvPicPr>
            <a:picLocks noChangeAspect="1"/>
          </p:cNvPicPr>
          <p:nvPr/>
        </p:nvPicPr>
        <p:blipFill>
          <a:blip r:embed="rId8">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8520" y="2618568"/>
            <a:ext cx="172702" cy="286970"/>
          </a:xfrm>
          <a:prstGeom prst="rect">
            <a:avLst/>
          </a:prstGeom>
        </p:spPr>
      </p:pic>
      <p:sp>
        <p:nvSpPr>
          <p:cNvPr id="111" name="TextBox 110">
            <a:extLst>
              <a:ext uri="{FF2B5EF4-FFF2-40B4-BE49-F238E27FC236}">
                <a16:creationId xmlns:a16="http://schemas.microsoft.com/office/drawing/2014/main" id="{D7EF2520-59EA-44CB-8D1B-2EFAB3F7E035}"/>
              </a:ext>
            </a:extLst>
          </p:cNvPr>
          <p:cNvSpPr txBox="1"/>
          <p:nvPr/>
        </p:nvSpPr>
        <p:spPr>
          <a:xfrm>
            <a:off x="11301468" y="2704999"/>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12" name="TextBox 111">
            <a:extLst>
              <a:ext uri="{FF2B5EF4-FFF2-40B4-BE49-F238E27FC236}">
                <a16:creationId xmlns:a16="http://schemas.microsoft.com/office/drawing/2014/main" id="{238F9823-2867-42CB-B632-0AB1557F6D0D}"/>
              </a:ext>
            </a:extLst>
          </p:cNvPr>
          <p:cNvSpPr txBox="1"/>
          <p:nvPr/>
        </p:nvSpPr>
        <p:spPr>
          <a:xfrm>
            <a:off x="9791340" y="4092062"/>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3" name="TextBox 112">
            <a:extLst>
              <a:ext uri="{FF2B5EF4-FFF2-40B4-BE49-F238E27FC236}">
                <a16:creationId xmlns:a16="http://schemas.microsoft.com/office/drawing/2014/main" id="{114F6406-A3DA-417F-AAB2-CABC12A18578}"/>
              </a:ext>
            </a:extLst>
          </p:cNvPr>
          <p:cNvSpPr txBox="1"/>
          <p:nvPr/>
        </p:nvSpPr>
        <p:spPr>
          <a:xfrm>
            <a:off x="9121315" y="4090087"/>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16" name="Graphic 115">
            <a:extLst>
              <a:ext uri="{FF2B5EF4-FFF2-40B4-BE49-F238E27FC236}">
                <a16:creationId xmlns:a16="http://schemas.microsoft.com/office/drawing/2014/main" id="{F9455C2A-678C-436A-A520-E644246A91B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344202" y="2626303"/>
            <a:ext cx="272582" cy="279016"/>
          </a:xfrm>
          <a:prstGeom prst="rect">
            <a:avLst/>
          </a:prstGeom>
        </p:spPr>
      </p:pic>
      <p:pic>
        <p:nvPicPr>
          <p:cNvPr id="118" name="Graphic 117">
            <a:extLst>
              <a:ext uri="{FF2B5EF4-FFF2-40B4-BE49-F238E27FC236}">
                <a16:creationId xmlns:a16="http://schemas.microsoft.com/office/drawing/2014/main" id="{38D74D83-1E82-4906-8EC5-44EFAD6AD6F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875549" y="3771394"/>
            <a:ext cx="270564" cy="276952"/>
          </a:xfrm>
          <a:prstGeom prst="rect">
            <a:avLst/>
          </a:prstGeom>
        </p:spPr>
      </p:pic>
      <p:sp>
        <p:nvSpPr>
          <p:cNvPr id="22" name="Rectangle 21">
            <a:extLst>
              <a:ext uri="{FF2B5EF4-FFF2-40B4-BE49-F238E27FC236}">
                <a16:creationId xmlns:a16="http://schemas.microsoft.com/office/drawing/2014/main" id="{47D502C4-56D3-464E-AC19-C0284DE49BA7}"/>
              </a:ext>
            </a:extLst>
          </p:cNvPr>
          <p:cNvSpPr/>
          <p:nvPr/>
        </p:nvSpPr>
        <p:spPr>
          <a:xfrm>
            <a:off x="9327952" y="2340737"/>
            <a:ext cx="682879" cy="127784"/>
          </a:xfrm>
          <a:prstGeom prst="rect">
            <a:avLst/>
          </a:prstGeom>
        </p:spPr>
        <p:txBody>
          <a:bodyPr wrap="non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Input/output</a:t>
            </a:r>
          </a:p>
        </p:txBody>
      </p:sp>
      <p:sp>
        <p:nvSpPr>
          <p:cNvPr id="194" name="TextBox 193">
            <a:extLst>
              <a:ext uri="{FF2B5EF4-FFF2-40B4-BE49-F238E27FC236}">
                <a16:creationId xmlns:a16="http://schemas.microsoft.com/office/drawing/2014/main" id="{6FC3CDCE-3A8D-4972-B749-AEF83AECC081}"/>
              </a:ext>
            </a:extLst>
          </p:cNvPr>
          <p:cNvSpPr txBox="1"/>
          <p:nvPr/>
        </p:nvSpPr>
        <p:spPr>
          <a:xfrm>
            <a:off x="11299842" y="3965600"/>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sp>
        <p:nvSpPr>
          <p:cNvPr id="195" name="TextBox 194">
            <a:extLst>
              <a:ext uri="{FF2B5EF4-FFF2-40B4-BE49-F238E27FC236}">
                <a16:creationId xmlns:a16="http://schemas.microsoft.com/office/drawing/2014/main" id="{557752D3-DAC6-4D22-9539-8E60984877E5}"/>
              </a:ext>
            </a:extLst>
          </p:cNvPr>
          <p:cNvSpPr txBox="1"/>
          <p:nvPr/>
        </p:nvSpPr>
        <p:spPr>
          <a:xfrm>
            <a:off x="11373925" y="4887611"/>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grpSp>
        <p:nvGrpSpPr>
          <p:cNvPr id="2" name="Group 1">
            <a:extLst>
              <a:ext uri="{FF2B5EF4-FFF2-40B4-BE49-F238E27FC236}">
                <a16:creationId xmlns:a16="http://schemas.microsoft.com/office/drawing/2014/main" id="{7A19EAEE-9664-41E4-BDD7-FB6CCB950B35}"/>
              </a:ext>
            </a:extLst>
          </p:cNvPr>
          <p:cNvGrpSpPr/>
          <p:nvPr/>
        </p:nvGrpSpPr>
        <p:grpSpPr>
          <a:xfrm>
            <a:off x="882353" y="2279772"/>
            <a:ext cx="1638077" cy="1318193"/>
            <a:chOff x="1055073" y="2279772"/>
            <a:chExt cx="1638077" cy="1318193"/>
          </a:xfrm>
        </p:grpSpPr>
        <p:sp>
          <p:nvSpPr>
            <p:cNvPr id="190" name="Rectangle 189">
              <a:extLst>
                <a:ext uri="{FF2B5EF4-FFF2-40B4-BE49-F238E27FC236}">
                  <a16:creationId xmlns:a16="http://schemas.microsoft.com/office/drawing/2014/main" id="{F89DD0B0-2A28-407D-960D-0C57EBF0075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91" name="Rounded Rectangle 5">
              <a:extLst>
                <a:ext uri="{FF2B5EF4-FFF2-40B4-BE49-F238E27FC236}">
                  <a16:creationId xmlns:a16="http://schemas.microsoft.com/office/drawing/2014/main" id="{BBD6AEDE-44F7-46DD-B8F8-B3579782BB3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98" name="Graphic 197">
              <a:extLst>
                <a:ext uri="{FF2B5EF4-FFF2-40B4-BE49-F238E27FC236}">
                  <a16:creationId xmlns:a16="http://schemas.microsoft.com/office/drawing/2014/main" id="{7FF38056-8781-4C21-A3C7-98A08E48B3A6}"/>
                </a:ext>
              </a:extLst>
            </p:cNvPr>
            <p:cNvPicPr>
              <a:picLocks noChangeAspect="1"/>
            </p:cNvPicPr>
            <p:nvPr/>
          </p:nvPicPr>
          <p:blipFill rotWithShape="1">
            <a:blip r:embed="rId13">
              <a:extLst>
                <a:ext uri="{96DAC541-7B7A-43D3-8B79-37D633B846F1}">
                  <asvg:svgBlip xmlns:asvg="http://schemas.microsoft.com/office/drawing/2016/SVG/main" xmlns="" r:embed="rId14"/>
                </a:ext>
              </a:extLst>
            </a:blip>
            <a:srcRect l="9333" t="18330" r="9333" b="18330"/>
            <a:stretch/>
          </p:blipFill>
          <p:spPr>
            <a:xfrm>
              <a:off x="1655260" y="2879916"/>
              <a:ext cx="451812" cy="351861"/>
            </a:xfrm>
            <a:prstGeom prst="rect">
              <a:avLst/>
            </a:prstGeom>
          </p:spPr>
        </p:pic>
        <p:sp>
          <p:nvSpPr>
            <p:cNvPr id="199" name="Rectangle 198">
              <a:extLst>
                <a:ext uri="{FF2B5EF4-FFF2-40B4-BE49-F238E27FC236}">
                  <a16:creationId xmlns:a16="http://schemas.microsoft.com/office/drawing/2014/main" id="{23102DFF-AE02-4821-B1B4-C8556CD43641}"/>
                </a:ext>
              </a:extLst>
            </p:cNvPr>
            <p:cNvSpPr/>
            <p:nvPr/>
          </p:nvSpPr>
          <p:spPr>
            <a:xfrm>
              <a:off x="1432560" y="3248794"/>
              <a:ext cx="904351"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Actor Placement</a:t>
              </a:r>
            </a:p>
          </p:txBody>
        </p:sp>
      </p:grpSp>
      <p:grpSp>
        <p:nvGrpSpPr>
          <p:cNvPr id="92" name="Group 91">
            <a:extLst>
              <a:ext uri="{FF2B5EF4-FFF2-40B4-BE49-F238E27FC236}">
                <a16:creationId xmlns:a16="http://schemas.microsoft.com/office/drawing/2014/main" id="{D4313FB5-3550-4B87-B5E2-5823CA81A686}"/>
              </a:ext>
            </a:extLst>
          </p:cNvPr>
          <p:cNvGrpSpPr/>
          <p:nvPr/>
        </p:nvGrpSpPr>
        <p:grpSpPr>
          <a:xfrm>
            <a:off x="2719023" y="2279772"/>
            <a:ext cx="1638077" cy="1318193"/>
            <a:chOff x="1055073" y="2279772"/>
            <a:chExt cx="1638077" cy="1318193"/>
          </a:xfrm>
        </p:grpSpPr>
        <p:sp>
          <p:nvSpPr>
            <p:cNvPr id="93" name="Rectangle 92">
              <a:extLst>
                <a:ext uri="{FF2B5EF4-FFF2-40B4-BE49-F238E27FC236}">
                  <a16:creationId xmlns:a16="http://schemas.microsoft.com/office/drawing/2014/main" id="{B330F997-CFBD-4EF6-8EE2-56FF6942F8B4}"/>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4" name="Rounded Rectangle 5">
              <a:extLst>
                <a:ext uri="{FF2B5EF4-FFF2-40B4-BE49-F238E27FC236}">
                  <a16:creationId xmlns:a16="http://schemas.microsoft.com/office/drawing/2014/main" id="{59BE0C1B-AE2C-4547-BFE8-F8371D4307D2}"/>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95" name="Graphic 94">
              <a:extLst>
                <a:ext uri="{FF2B5EF4-FFF2-40B4-BE49-F238E27FC236}">
                  <a16:creationId xmlns:a16="http://schemas.microsoft.com/office/drawing/2014/main" id="{7C99E107-8E42-4AF7-A9D8-34BEDF064AAF}"/>
                </a:ext>
              </a:extLst>
            </p:cNvPr>
            <p:cNvPicPr>
              <a:picLocks noChangeAspect="1"/>
            </p:cNvPicPr>
            <p:nvPr/>
          </p:nvPicPr>
          <p:blipFill rotWithShape="1">
            <a:blip r:embed="rId13">
              <a:extLst>
                <a:ext uri="{96DAC541-7B7A-43D3-8B79-37D633B846F1}">
                  <asvg:svgBlip xmlns:asvg="http://schemas.microsoft.com/office/drawing/2016/SVG/main" xmlns="" r:embed="rId14"/>
                </a:ext>
              </a:extLst>
            </a:blip>
            <a:srcRect l="9333" t="18330" r="9333" b="18330"/>
            <a:stretch/>
          </p:blipFill>
          <p:spPr>
            <a:xfrm>
              <a:off x="1655260" y="2879916"/>
              <a:ext cx="451812" cy="351861"/>
            </a:xfrm>
            <a:prstGeom prst="rect">
              <a:avLst/>
            </a:prstGeom>
          </p:spPr>
        </p:pic>
        <p:sp>
          <p:nvSpPr>
            <p:cNvPr id="96" name="Rectangle 95">
              <a:extLst>
                <a:ext uri="{FF2B5EF4-FFF2-40B4-BE49-F238E27FC236}">
                  <a16:creationId xmlns:a16="http://schemas.microsoft.com/office/drawing/2014/main" id="{3505C0BE-3739-43C2-9692-B1319BE464D5}"/>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 Injector</a:t>
              </a:r>
            </a:p>
          </p:txBody>
        </p:sp>
      </p:grpSp>
      <p:grpSp>
        <p:nvGrpSpPr>
          <p:cNvPr id="97" name="Group 96">
            <a:extLst>
              <a:ext uri="{FF2B5EF4-FFF2-40B4-BE49-F238E27FC236}">
                <a16:creationId xmlns:a16="http://schemas.microsoft.com/office/drawing/2014/main" id="{014F6476-5040-4034-9897-AA5FBCC26382}"/>
              </a:ext>
            </a:extLst>
          </p:cNvPr>
          <p:cNvGrpSpPr/>
          <p:nvPr/>
        </p:nvGrpSpPr>
        <p:grpSpPr>
          <a:xfrm>
            <a:off x="6361244" y="2279772"/>
            <a:ext cx="1638077" cy="1318193"/>
            <a:chOff x="1055073" y="2279772"/>
            <a:chExt cx="1638077" cy="1318193"/>
          </a:xfrm>
        </p:grpSpPr>
        <p:sp>
          <p:nvSpPr>
            <p:cNvPr id="98" name="Rectangle 97">
              <a:extLst>
                <a:ext uri="{FF2B5EF4-FFF2-40B4-BE49-F238E27FC236}">
                  <a16:creationId xmlns:a16="http://schemas.microsoft.com/office/drawing/2014/main" id="{A8754C7E-ACE2-4026-B47B-9A4A5DA64105}"/>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99" name="Rounded Rectangle 5">
              <a:extLst>
                <a:ext uri="{FF2B5EF4-FFF2-40B4-BE49-F238E27FC236}">
                  <a16:creationId xmlns:a16="http://schemas.microsoft.com/office/drawing/2014/main" id="{B4E277C2-6F2F-460E-89BF-1E8F5364F133}"/>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00" name="Graphic 99">
              <a:extLst>
                <a:ext uri="{FF2B5EF4-FFF2-40B4-BE49-F238E27FC236}">
                  <a16:creationId xmlns:a16="http://schemas.microsoft.com/office/drawing/2014/main" id="{687A8973-F615-41C7-9A9A-47DFE127FB89}"/>
                </a:ext>
              </a:extLst>
            </p:cNvPr>
            <p:cNvPicPr>
              <a:picLocks noChangeAspect="1"/>
            </p:cNvPicPr>
            <p:nvPr/>
          </p:nvPicPr>
          <p:blipFill rotWithShape="1">
            <a:blip r:embed="rId13">
              <a:extLst>
                <a:ext uri="{96DAC541-7B7A-43D3-8B79-37D633B846F1}">
                  <asvg:svgBlip xmlns:asvg="http://schemas.microsoft.com/office/drawing/2016/SVG/main" xmlns="" r:embed="rId14"/>
                </a:ext>
              </a:extLst>
            </a:blip>
            <a:srcRect l="9333" t="18330" r="9333" b="18330"/>
            <a:stretch/>
          </p:blipFill>
          <p:spPr>
            <a:xfrm>
              <a:off x="1655260" y="2879916"/>
              <a:ext cx="451812" cy="351861"/>
            </a:xfrm>
            <a:prstGeom prst="rect">
              <a:avLst/>
            </a:prstGeom>
          </p:spPr>
        </p:pic>
        <p:sp>
          <p:nvSpPr>
            <p:cNvPr id="101" name="Rectangle 100">
              <a:extLst>
                <a:ext uri="{FF2B5EF4-FFF2-40B4-BE49-F238E27FC236}">
                  <a16:creationId xmlns:a16="http://schemas.microsoft.com/office/drawing/2014/main" id="{6B4EA1C9-1BEA-4FA2-92F4-876665B5B6E6}"/>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Operator</a:t>
              </a:r>
            </a:p>
          </p:txBody>
        </p:sp>
      </p:grpSp>
      <p:grpSp>
        <p:nvGrpSpPr>
          <p:cNvPr id="162" name="Group 161">
            <a:extLst>
              <a:ext uri="{FF2B5EF4-FFF2-40B4-BE49-F238E27FC236}">
                <a16:creationId xmlns:a16="http://schemas.microsoft.com/office/drawing/2014/main" id="{B68F3260-E3BA-458C-A6C2-2E7D03D8AB7E}"/>
              </a:ext>
            </a:extLst>
          </p:cNvPr>
          <p:cNvGrpSpPr/>
          <p:nvPr/>
        </p:nvGrpSpPr>
        <p:grpSpPr>
          <a:xfrm>
            <a:off x="4766952" y="4616685"/>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Dapr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BEF343E7-3C51-4053-9044-8304533FFF21}"/>
              </a:ext>
            </a:extLst>
          </p:cNvPr>
          <p:cNvGrpSpPr/>
          <p:nvPr/>
        </p:nvGrpSpPr>
        <p:grpSpPr>
          <a:xfrm>
            <a:off x="3836504" y="5505702"/>
            <a:ext cx="5179326" cy="344072"/>
            <a:chOff x="3836504" y="5486650"/>
            <a:chExt cx="4726541" cy="365333"/>
          </a:xfrm>
        </p:grpSpPr>
        <p:sp>
          <p:nvSpPr>
            <p:cNvPr id="167" name="Rectangle 166">
              <a:extLst>
                <a:ext uri="{FF2B5EF4-FFF2-40B4-BE49-F238E27FC236}">
                  <a16:creationId xmlns:a16="http://schemas.microsoft.com/office/drawing/2014/main" id="{DEF47A3D-5494-439D-8960-4B913D0EE846}"/>
                </a:ext>
              </a:extLst>
            </p:cNvPr>
            <p:cNvSpPr/>
            <p:nvPr/>
          </p:nvSpPr>
          <p:spPr>
            <a:xfrm>
              <a:off x="6757226" y="5704926"/>
              <a:ext cx="1412602" cy="14705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Uses components</a:t>
              </a:r>
            </a:p>
          </p:txBody>
        </p:sp>
        <p:grpSp>
          <p:nvGrpSpPr>
            <p:cNvPr id="168" name="Group 167">
              <a:extLst>
                <a:ext uri="{FF2B5EF4-FFF2-40B4-BE49-F238E27FC236}">
                  <a16:creationId xmlns:a16="http://schemas.microsoft.com/office/drawing/2014/main" id="{AEC6CC24-7B23-4E94-A9DC-B5B24E4D096F}"/>
                </a:ext>
              </a:extLst>
            </p:cNvPr>
            <p:cNvGrpSpPr/>
            <p:nvPr/>
          </p:nvGrpSpPr>
          <p:grpSpPr>
            <a:xfrm>
              <a:off x="3836504" y="5486650"/>
              <a:ext cx="4726541" cy="199775"/>
              <a:chOff x="3745062" y="5147756"/>
              <a:chExt cx="4817983" cy="369998"/>
            </a:xfrm>
          </p:grpSpPr>
          <p:cxnSp>
            <p:nvCxnSpPr>
              <p:cNvPr id="169" name="Straight Arrow Connector 168">
                <a:extLst>
                  <a:ext uri="{FF2B5EF4-FFF2-40B4-BE49-F238E27FC236}">
                    <a16:creationId xmlns:a16="http://schemas.microsoft.com/office/drawing/2014/main" id="{E9A8EA33-A2BB-4DD2-BD79-B34705CB91DE}"/>
                  </a:ext>
                </a:extLst>
              </p:cNvPr>
              <p:cNvCxnSpPr>
                <a:cxnSpLocks/>
              </p:cNvCxnSpPr>
              <p:nvPr/>
            </p:nvCxnSpPr>
            <p:spPr>
              <a:xfrm flipV="1">
                <a:off x="3753064" y="5147756"/>
                <a:ext cx="3907" cy="369998"/>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1038C1A-0547-4B0F-9AAB-4421DA49108D}"/>
                  </a:ext>
                </a:extLst>
              </p:cNvPr>
              <p:cNvCxnSpPr>
                <a:cxnSpLocks/>
              </p:cNvCxnSpPr>
              <p:nvPr/>
            </p:nvCxnSpPr>
            <p:spPr>
              <a:xfrm flipV="1">
                <a:off x="3745062" y="5505888"/>
                <a:ext cx="4817983" cy="8539"/>
              </a:xfrm>
              <a:prstGeom prst="straightConnector1">
                <a:avLst/>
              </a:prstGeom>
              <a:ln w="19050">
                <a:solidFill>
                  <a:schemeClr val="accent1"/>
                </a:solidFill>
                <a:prstDash val="solid"/>
                <a:headEnd type="none"/>
                <a:tailEnd type="arrow" w="lg" len="med"/>
              </a:ln>
            </p:spPr>
            <p:style>
              <a:lnRef idx="1">
                <a:schemeClr val="accent1"/>
              </a:lnRef>
              <a:fillRef idx="0">
                <a:schemeClr val="accent1"/>
              </a:fillRef>
              <a:effectRef idx="0">
                <a:schemeClr val="accent1"/>
              </a:effectRef>
              <a:fontRef idx="minor">
                <a:schemeClr val="tx1"/>
              </a:fontRef>
            </p:style>
          </p:cxnSp>
        </p:grpSp>
      </p:grpSp>
      <p:grpSp>
        <p:nvGrpSpPr>
          <p:cNvPr id="126" name="Group 125">
            <a:extLst>
              <a:ext uri="{FF2B5EF4-FFF2-40B4-BE49-F238E27FC236}">
                <a16:creationId xmlns:a16="http://schemas.microsoft.com/office/drawing/2014/main" id="{8B538BD3-5665-47A1-8D53-B8DF7DD3309E}"/>
              </a:ext>
            </a:extLst>
          </p:cNvPr>
          <p:cNvGrpSpPr/>
          <p:nvPr/>
        </p:nvGrpSpPr>
        <p:grpSpPr>
          <a:xfrm>
            <a:off x="3146374" y="4528064"/>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13">
              <a:extLst>
                <a:ext uri="{96DAC541-7B7A-43D3-8B79-37D633B846F1}">
                  <asvg:svgBlip xmlns:asvg="http://schemas.microsoft.com/office/drawing/2016/SVG/main" xmlns="" r:embed="rId14"/>
                </a:ext>
              </a:extLst>
            </a:blip>
            <a:srcRect l="9333" t="18330" r="9333" b="18330"/>
            <a:stretch/>
          </p:blipFill>
          <p:spPr>
            <a:xfrm>
              <a:off x="1655260" y="2879916"/>
              <a:ext cx="451812" cy="351861"/>
            </a:xfrm>
            <a:prstGeom prst="rect">
              <a:avLst/>
            </a:prstGeom>
          </p:spPr>
        </p:pic>
        <p:sp>
          <p:nvSpPr>
            <p:cNvPr id="133" name="Rectangle 132">
              <a:extLst>
                <a:ext uri="{FF2B5EF4-FFF2-40B4-BE49-F238E27FC236}">
                  <a16:creationId xmlns:a16="http://schemas.microsoft.com/office/drawing/2014/main" id="{A2F94F70-BFAE-4172-AB98-E63109B357D4}"/>
                </a:ext>
              </a:extLst>
            </p:cNvPr>
            <p:cNvSpPr/>
            <p:nvPr/>
          </p:nvSpPr>
          <p:spPr>
            <a:xfrm>
              <a:off x="1410529" y="3248794"/>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rPr>
                <a:t>Sidecar</a:t>
              </a:r>
            </a:p>
          </p:txBody>
        </p:sp>
      </p:grpSp>
      <p:sp>
        <p:nvSpPr>
          <p:cNvPr id="148" name="Rounded Rectangle 5">
            <a:extLst>
              <a:ext uri="{FF2B5EF4-FFF2-40B4-BE49-F238E27FC236}">
                <a16:creationId xmlns:a16="http://schemas.microsoft.com/office/drawing/2014/main" id="{B8A63340-BA71-47D5-B12C-6227314F81E6}"/>
              </a:ext>
            </a:extLst>
          </p:cNvPr>
          <p:cNvSpPr/>
          <p:nvPr/>
        </p:nvSpPr>
        <p:spPr bwMode="auto">
          <a:xfrm>
            <a:off x="6111547" y="4528064"/>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6349036" y="5211457"/>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6656144" y="4882921"/>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9B2BCF03-326E-45E5-8C95-7BC9155BA199}"/>
              </a:ext>
            </a:extLst>
          </p:cNvPr>
          <p:cNvGrpSpPr/>
          <p:nvPr/>
        </p:nvGrpSpPr>
        <p:grpSpPr>
          <a:xfrm>
            <a:off x="4532221" y="2270742"/>
            <a:ext cx="1638077" cy="1318193"/>
            <a:chOff x="1055073" y="2279772"/>
            <a:chExt cx="1638077" cy="1318193"/>
          </a:xfrm>
        </p:grpSpPr>
        <p:sp>
          <p:nvSpPr>
            <p:cNvPr id="82" name="Rectangle 81">
              <a:extLst>
                <a:ext uri="{FF2B5EF4-FFF2-40B4-BE49-F238E27FC236}">
                  <a16:creationId xmlns:a16="http://schemas.microsoft.com/office/drawing/2014/main" id="{1A6B1B32-8DEC-466B-A66C-6846BA162C30}"/>
                </a:ext>
              </a:extLst>
            </p:cNvPr>
            <p:cNvSpPr/>
            <p:nvPr/>
          </p:nvSpPr>
          <p:spPr bwMode="auto">
            <a:xfrm>
              <a:off x="1055073" y="2279772"/>
              <a:ext cx="1638077" cy="1318193"/>
            </a:xfrm>
            <a:prstGeom prst="rect">
              <a:avLst/>
            </a:prstGeom>
            <a:solidFill>
              <a:schemeClr val="accent1">
                <a:lumMod val="20000"/>
                <a:lumOff val="80000"/>
              </a:schemeClr>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83" name="Rounded Rectangle 5">
              <a:extLst>
                <a:ext uri="{FF2B5EF4-FFF2-40B4-BE49-F238E27FC236}">
                  <a16:creationId xmlns:a16="http://schemas.microsoft.com/office/drawing/2014/main" id="{42C9837B-2A5B-4769-ABC2-B0F021B53887}"/>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84" name="Graphic 83">
              <a:extLst>
                <a:ext uri="{FF2B5EF4-FFF2-40B4-BE49-F238E27FC236}">
                  <a16:creationId xmlns:a16="http://schemas.microsoft.com/office/drawing/2014/main" id="{C4DEEB15-5FA0-4CE8-ABD3-4CC2C9AC3140}"/>
                </a:ext>
              </a:extLst>
            </p:cNvPr>
            <p:cNvPicPr>
              <a:picLocks noChangeAspect="1"/>
            </p:cNvPicPr>
            <p:nvPr/>
          </p:nvPicPr>
          <p:blipFill rotWithShape="1">
            <a:blip r:embed="rId13">
              <a:extLst>
                <a:ext uri="{96DAC541-7B7A-43D3-8B79-37D633B846F1}">
                  <asvg:svgBlip xmlns:asvg="http://schemas.microsoft.com/office/drawing/2016/SVG/main" xmlns="" r:embed="rId14"/>
                </a:ext>
              </a:extLst>
            </a:blip>
            <a:srcRect l="9333" t="18330" r="9333" b="18330"/>
            <a:stretch/>
          </p:blipFill>
          <p:spPr>
            <a:xfrm>
              <a:off x="1655260" y="2879916"/>
              <a:ext cx="451812" cy="351861"/>
            </a:xfrm>
            <a:prstGeom prst="rect">
              <a:avLst/>
            </a:prstGeom>
          </p:spPr>
        </p:pic>
        <p:sp>
          <p:nvSpPr>
            <p:cNvPr id="85" name="Rectangle 84">
              <a:extLst>
                <a:ext uri="{FF2B5EF4-FFF2-40B4-BE49-F238E27FC236}">
                  <a16:creationId xmlns:a16="http://schemas.microsoft.com/office/drawing/2014/main" id="{D23DF9EF-9128-42DF-87E6-9AF070D139D0}"/>
                </a:ext>
              </a:extLst>
            </p:cNvPr>
            <p:cNvSpPr/>
            <p:nvPr/>
          </p:nvSpPr>
          <p:spPr>
            <a:xfrm>
              <a:off x="1538081" y="3248794"/>
              <a:ext cx="666750" cy="142383"/>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900" b="1" spc="-10">
                  <a:solidFill>
                    <a:srgbClr val="0D2192"/>
                  </a:solidFill>
                  <a:latin typeface="Segoe UI"/>
                  <a:cs typeface="Segoe UI" pitchFamily="34" charset="0"/>
                </a:rPr>
                <a:t>Sentry</a:t>
              </a:r>
              <a:endParaRPr kumimoji="0" lang="en-US" sz="900" b="1" i="0" u="none" strike="noStrike" kern="1200" cap="none" spc="-10" normalizeH="0" baseline="0" noProof="0">
                <a:ln>
                  <a:noFill/>
                </a:ln>
                <a:solidFill>
                  <a:srgbClr val="0D2192"/>
                </a:solidFill>
                <a:effectLst/>
                <a:uLnTx/>
                <a:uFillTx/>
                <a:latin typeface="Segoe UI"/>
                <a:ea typeface="+mn-ea"/>
                <a:cs typeface="Segoe UI" pitchFamily="34" charset="0"/>
              </a:endParaRPr>
            </a:p>
          </p:txBody>
        </p:sp>
      </p:grpSp>
      <p:sp>
        <p:nvSpPr>
          <p:cNvPr id="103" name="Rectangle 6">
            <a:extLst>
              <a:ext uri="{FF2B5EF4-FFF2-40B4-BE49-F238E27FC236}">
                <a16:creationId xmlns:a16="http://schemas.microsoft.com/office/drawing/2014/main" id="{A1186101-22D0-426B-B6D1-CF606E121FFB}"/>
              </a:ext>
            </a:extLst>
          </p:cNvPr>
          <p:cNvSpPr/>
          <p:nvPr/>
        </p:nvSpPr>
        <p:spPr bwMode="auto">
          <a:xfrm>
            <a:off x="5347504" y="3509922"/>
            <a:ext cx="1863827" cy="347731"/>
          </a:xfrm>
          <a:custGeom>
            <a:avLst/>
            <a:gdLst>
              <a:gd name="connsiteX0" fmla="*/ 0 w 3726180"/>
              <a:gd name="connsiteY0" fmla="*/ 0 h 205740"/>
              <a:gd name="connsiteX1" fmla="*/ 3726180 w 3726180"/>
              <a:gd name="connsiteY1" fmla="*/ 0 h 205740"/>
              <a:gd name="connsiteX2" fmla="*/ 3726180 w 3726180"/>
              <a:gd name="connsiteY2" fmla="*/ 205740 h 205740"/>
              <a:gd name="connsiteX3" fmla="*/ 0 w 3726180"/>
              <a:gd name="connsiteY3" fmla="*/ 205740 h 205740"/>
              <a:gd name="connsiteX4" fmla="*/ 0 w 3726180"/>
              <a:gd name="connsiteY4" fmla="*/ 0 h 205740"/>
              <a:gd name="connsiteX0" fmla="*/ 3726180 w 3817620"/>
              <a:gd name="connsiteY0" fmla="*/ 0 h 205740"/>
              <a:gd name="connsiteX1" fmla="*/ 3726180 w 3817620"/>
              <a:gd name="connsiteY1" fmla="*/ 205740 h 205740"/>
              <a:gd name="connsiteX2" fmla="*/ 0 w 3817620"/>
              <a:gd name="connsiteY2" fmla="*/ 205740 h 205740"/>
              <a:gd name="connsiteX3" fmla="*/ 0 w 3817620"/>
              <a:gd name="connsiteY3" fmla="*/ 0 h 205740"/>
              <a:gd name="connsiteX4" fmla="*/ 3817620 w 3817620"/>
              <a:gd name="connsiteY4" fmla="*/ 91440 h 205740"/>
              <a:gd name="connsiteX0" fmla="*/ 3726180 w 3726180"/>
              <a:gd name="connsiteY0" fmla="*/ 0 h 205740"/>
              <a:gd name="connsiteX1" fmla="*/ 3726180 w 3726180"/>
              <a:gd name="connsiteY1" fmla="*/ 205740 h 205740"/>
              <a:gd name="connsiteX2" fmla="*/ 0 w 3726180"/>
              <a:gd name="connsiteY2" fmla="*/ 205740 h 205740"/>
              <a:gd name="connsiteX3" fmla="*/ 0 w 3726180"/>
              <a:gd name="connsiteY3" fmla="*/ 0 h 205740"/>
            </a:gdLst>
            <a:ahLst/>
            <a:cxnLst>
              <a:cxn ang="0">
                <a:pos x="connsiteX0" y="connsiteY0"/>
              </a:cxn>
              <a:cxn ang="0">
                <a:pos x="connsiteX1" y="connsiteY1"/>
              </a:cxn>
              <a:cxn ang="0">
                <a:pos x="connsiteX2" y="connsiteY2"/>
              </a:cxn>
              <a:cxn ang="0">
                <a:pos x="connsiteX3" y="connsiteY3"/>
              </a:cxn>
            </a:cxnLst>
            <a:rect l="l" t="t" r="r" b="b"/>
            <a:pathLst>
              <a:path w="3726180" h="205740">
                <a:moveTo>
                  <a:pt x="3726180" y="0"/>
                </a:moveTo>
                <a:lnTo>
                  <a:pt x="3726180" y="205740"/>
                </a:lnTo>
                <a:lnTo>
                  <a:pt x="0" y="205740"/>
                </a:lnTo>
                <a:lnTo>
                  <a:pt x="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87E20AEB-4137-489F-B169-AAA74DBB46C6}"/>
              </a:ext>
            </a:extLst>
          </p:cNvPr>
          <p:cNvSpPr/>
          <p:nvPr/>
        </p:nvSpPr>
        <p:spPr>
          <a:xfrm>
            <a:off x="4847798" y="1989857"/>
            <a:ext cx="1146313" cy="193899"/>
          </a:xfrm>
          <a:prstGeom prst="rect">
            <a:avLst/>
          </a:prstGeom>
          <a:solidFill>
            <a:schemeClr val="accent6">
              <a:lumMod val="20000"/>
              <a:lumOff val="80000"/>
            </a:schemeClr>
          </a:solidFill>
          <a:ln>
            <a:noFill/>
          </a:ln>
        </p:spPr>
        <p:txBody>
          <a:bodyPr wrap="square" lIns="0" tIns="27432" rIns="0" bIns="27432">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0" normalizeH="0" baseline="0" noProof="0">
                <a:ln>
                  <a:noFill/>
                </a:ln>
                <a:solidFill>
                  <a:srgbClr val="243A5E"/>
                </a:solidFill>
                <a:effectLst/>
                <a:uLnTx/>
                <a:uFillTx/>
                <a:latin typeface="Segoe UI"/>
                <a:ea typeface="+mn-ea"/>
                <a:cs typeface="Segoe UI" pitchFamily="34" charset="0"/>
              </a:rPr>
              <a:t>Certificate Authority</a:t>
            </a:r>
          </a:p>
        </p:txBody>
      </p:sp>
      <p:grpSp>
        <p:nvGrpSpPr>
          <p:cNvPr id="121" name="Group 120">
            <a:extLst>
              <a:ext uri="{FF2B5EF4-FFF2-40B4-BE49-F238E27FC236}">
                <a16:creationId xmlns:a16="http://schemas.microsoft.com/office/drawing/2014/main" id="{3B8116B3-10E2-4152-BEC1-9C57C77908E8}"/>
              </a:ext>
            </a:extLst>
          </p:cNvPr>
          <p:cNvGrpSpPr/>
          <p:nvPr/>
        </p:nvGrpSpPr>
        <p:grpSpPr>
          <a:xfrm>
            <a:off x="6984102" y="6013691"/>
            <a:ext cx="294425" cy="294425"/>
            <a:chOff x="729363" y="7184715"/>
            <a:chExt cx="573750" cy="573750"/>
          </a:xfrm>
        </p:grpSpPr>
        <p:sp>
          <p:nvSpPr>
            <p:cNvPr id="122" name="AutoShape 25">
              <a:extLst>
                <a:ext uri="{FF2B5EF4-FFF2-40B4-BE49-F238E27FC236}">
                  <a16:creationId xmlns:a16="http://schemas.microsoft.com/office/drawing/2014/main" id="{966556ED-C278-4363-81AB-7D3B3B85FFDB}"/>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A2805259-84D7-4ED0-B2C0-2667AC5EB1C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BD34462A-79E5-40A8-AF07-5A080351E15A}"/>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29">
              <a:extLst>
                <a:ext uri="{FF2B5EF4-FFF2-40B4-BE49-F238E27FC236}">
                  <a16:creationId xmlns:a16="http://schemas.microsoft.com/office/drawing/2014/main" id="{ED83B688-58AD-43E9-A275-5EA7CE3F026E}"/>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0">
              <a:extLst>
                <a:ext uri="{FF2B5EF4-FFF2-40B4-BE49-F238E27FC236}">
                  <a16:creationId xmlns:a16="http://schemas.microsoft.com/office/drawing/2014/main" id="{5C08F9C2-13BC-4951-B406-53AEA6832FC2}"/>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1">
              <a:extLst>
                <a:ext uri="{FF2B5EF4-FFF2-40B4-BE49-F238E27FC236}">
                  <a16:creationId xmlns:a16="http://schemas.microsoft.com/office/drawing/2014/main" id="{D4205C76-4729-42FC-A575-BC3C4615A586}"/>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2">
              <a:extLst>
                <a:ext uri="{FF2B5EF4-FFF2-40B4-BE49-F238E27FC236}">
                  <a16:creationId xmlns:a16="http://schemas.microsoft.com/office/drawing/2014/main" id="{F53600E2-9E3E-46B3-A4CB-ADBE8A96B167}"/>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a:extLst>
                <a:ext uri="{FF2B5EF4-FFF2-40B4-BE49-F238E27FC236}">
                  <a16:creationId xmlns:a16="http://schemas.microsoft.com/office/drawing/2014/main" id="{A724944B-6FF8-4BFF-8CDB-FE61320E2272}"/>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3" name="cloud 4" descr="cloud">
            <a:extLst>
              <a:ext uri="{FF2B5EF4-FFF2-40B4-BE49-F238E27FC236}">
                <a16:creationId xmlns:a16="http://schemas.microsoft.com/office/drawing/2014/main" id="{4A748AD9-3E3E-471B-BD5E-8F8321865842}"/>
              </a:ext>
            </a:extLst>
          </p:cNvPr>
          <p:cNvSpPr>
            <a:spLocks noChangeAspect="1"/>
          </p:cNvSpPr>
          <p:nvPr/>
        </p:nvSpPr>
        <p:spPr bwMode="auto">
          <a:xfrm flipV="1">
            <a:off x="1739676" y="6020573"/>
            <a:ext cx="539032" cy="29714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w="25400" cap="flat">
            <a:noFill/>
            <a:prstDash val="solid"/>
            <a:miter lim="800000"/>
            <a:headEnd/>
            <a:tailEnd/>
          </a:ln>
          <a:effectLst>
            <a:outerShdw blurRad="152400" sx="102000" sy="102000" algn="ctr" rotWithShape="0">
              <a:prstClr val="black">
                <a:alpha val="3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pic>
        <p:nvPicPr>
          <p:cNvPr id="1026" name="Picture 2" descr="Image result for rabbitmq logo">
            <a:extLst>
              <a:ext uri="{FF2B5EF4-FFF2-40B4-BE49-F238E27FC236}">
                <a16:creationId xmlns:a16="http://schemas.microsoft.com/office/drawing/2014/main" id="{CEF25BED-4524-4D6C-9A86-7F2EF43AA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19961" y="4914291"/>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424666C-4325-4494-832C-ED8EC9A110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44123" y="4846986"/>
            <a:ext cx="345707" cy="345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ice Bus Logo">
            <a:extLst>
              <a:ext uri="{FF2B5EF4-FFF2-40B4-BE49-F238E27FC236}">
                <a16:creationId xmlns:a16="http://schemas.microsoft.com/office/drawing/2014/main" id="{98961249-2FB2-470F-9FF1-16F79A11EBF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74350" y="4826672"/>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27F841BD-301F-4138-A0F7-934FE3D8BBDF}"/>
              </a:ext>
            </a:extLst>
          </p:cNvPr>
          <p:cNvSpPr txBox="1"/>
          <p:nvPr/>
        </p:nvSpPr>
        <p:spPr>
          <a:xfrm>
            <a:off x="11029050" y="5131049"/>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a:gradFill>
                  <a:gsLst>
                    <a:gs pos="2917">
                      <a:srgbClr val="000000"/>
                    </a:gs>
                    <a:gs pos="30000">
                      <a:srgbClr val="000000"/>
                    </a:gs>
                  </a:gsLst>
                  <a:lin ang="5400000" scaled="0"/>
                </a:gradFill>
                <a:latin typeface="Segoe UI"/>
              </a:rPr>
              <a:t>Service Bus</a:t>
            </a:r>
          </a:p>
        </p:txBody>
      </p:sp>
      <p:pic>
        <p:nvPicPr>
          <p:cNvPr id="1036" name="Picture 12" descr="Image result for Cassandra Logo">
            <a:extLst>
              <a:ext uri="{FF2B5EF4-FFF2-40B4-BE49-F238E27FC236}">
                <a16:creationId xmlns:a16="http://schemas.microsoft.com/office/drawing/2014/main" id="{6EBA0DB0-189A-4CD4-813D-9989FD9E0A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4327" y="3806896"/>
            <a:ext cx="351824" cy="29413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FB8F90D3-710B-477B-924D-77DA9D1438AD}"/>
              </a:ext>
            </a:extLst>
          </p:cNvPr>
          <p:cNvSpPr/>
          <p:nvPr/>
        </p:nvSpPr>
        <p:spPr bwMode="auto">
          <a:xfrm>
            <a:off x="9134225" y="5481545"/>
            <a:ext cx="2681991" cy="848435"/>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10972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Distributed Tracing</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a:solidFill>
                <a:srgbClr val="000000"/>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7" name="Graphic 146">
            <a:extLst>
              <a:ext uri="{FF2B5EF4-FFF2-40B4-BE49-F238E27FC236}">
                <a16:creationId xmlns:a16="http://schemas.microsoft.com/office/drawing/2014/main" id="{7A17680F-D73D-45D4-97C6-5EFC3287CED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288489" y="5778072"/>
            <a:ext cx="384006" cy="380666"/>
          </a:xfrm>
          <a:prstGeom prst="rect">
            <a:avLst/>
          </a:prstGeom>
        </p:spPr>
      </p:pic>
      <p:pic>
        <p:nvPicPr>
          <p:cNvPr id="150" name="Graphic 149">
            <a:extLst>
              <a:ext uri="{FF2B5EF4-FFF2-40B4-BE49-F238E27FC236}">
                <a16:creationId xmlns:a16="http://schemas.microsoft.com/office/drawing/2014/main" id="{40C56461-C339-4716-ACE8-E0434E9DDAA2}"/>
              </a:ext>
            </a:extLst>
          </p:cNvPr>
          <p:cNvPicPr>
            <a:picLocks noChangeAspect="1"/>
          </p:cNvPicPr>
          <p:nvPr/>
        </p:nvPicPr>
        <p:blipFill>
          <a:blip r:embed="rId21">
            <a:extLst>
              <a:ext uri="{96DAC541-7B7A-43D3-8B79-37D633B846F1}">
                <asvg:svgBlip xmlns:asvg="http://schemas.microsoft.com/office/drawing/2016/SVG/main" xmlns="" r:embed="rId22"/>
              </a:ext>
            </a:extLst>
          </a:blip>
          <a:srcRect/>
          <a:stretch/>
        </p:blipFill>
        <p:spPr>
          <a:xfrm>
            <a:off x="9970811" y="5767345"/>
            <a:ext cx="384006" cy="384006"/>
          </a:xfrm>
          <a:prstGeom prst="rect">
            <a:avLst/>
          </a:prstGeom>
        </p:spPr>
      </p:pic>
      <p:pic>
        <p:nvPicPr>
          <p:cNvPr id="1040" name="Picture 16" descr="Image result for Zipkin logo">
            <a:extLst>
              <a:ext uri="{FF2B5EF4-FFF2-40B4-BE49-F238E27FC236}">
                <a16:creationId xmlns:a16="http://schemas.microsoft.com/office/drawing/2014/main" id="{6C464527-0B45-4992-BBD7-ACD977FC5E7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88229" y="579482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6" descr="See the source image">
            <a:extLst>
              <a:ext uri="{FF2B5EF4-FFF2-40B4-BE49-F238E27FC236}">
                <a16:creationId xmlns:a16="http://schemas.microsoft.com/office/drawing/2014/main" id="{C33DFF4F-9CAE-440D-9DC3-7B7FCF57D8A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00839" y="569483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919FE2E-127E-4692-AA0E-A5AC5C9C02D4}"/>
              </a:ext>
            </a:extLst>
          </p:cNvPr>
          <p:cNvSpPr txBox="1"/>
          <p:nvPr/>
        </p:nvSpPr>
        <p:spPr>
          <a:xfrm>
            <a:off x="9200628" y="6189081"/>
            <a:ext cx="541815"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55" name="TextBox 154">
            <a:extLst>
              <a:ext uri="{FF2B5EF4-FFF2-40B4-BE49-F238E27FC236}">
                <a16:creationId xmlns:a16="http://schemas.microsoft.com/office/drawing/2014/main" id="{1F5C2224-44B6-4AE8-B044-1BCB7E4FCFBA}"/>
              </a:ext>
            </a:extLst>
          </p:cNvPr>
          <p:cNvSpPr txBox="1"/>
          <p:nvPr/>
        </p:nvSpPr>
        <p:spPr>
          <a:xfrm>
            <a:off x="9888520" y="6179110"/>
            <a:ext cx="573875" cy="123111"/>
          </a:xfrm>
          <a:prstGeom prst="rect">
            <a:avLst/>
          </a:prstGeom>
          <a:noFill/>
        </p:spPr>
        <p:txBody>
          <a:bodyPr wrap="none" lIns="0" tIns="0" rIns="0" bIns="0" rtlCol="0">
            <a:spAutoFit/>
          </a:bodyPr>
          <a:lstStyle/>
          <a:p>
            <a:pPr lvl="0" algn="ctr" defTabSz="914367"/>
            <a:r>
              <a:rPr lang="en-US" sz="800" err="1">
                <a:solidFill>
                  <a:srgbClr val="000000"/>
                </a:solidFill>
                <a:ea typeface="Segoe UI" pitchFamily="34" charset="0"/>
                <a:cs typeface="Segoe UI" pitchFamily="34" charset="0"/>
              </a:rPr>
              <a:t>AppInsightts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2AA5D4E3-0A6E-421A-9537-6081056E60EA}"/>
              </a:ext>
            </a:extLst>
          </p:cNvPr>
          <p:cNvSpPr txBox="1"/>
          <p:nvPr/>
        </p:nvSpPr>
        <p:spPr>
          <a:xfrm>
            <a:off x="11291909" y="6176404"/>
            <a:ext cx="291747" cy="123111"/>
          </a:xfrm>
          <a:prstGeom prst="rect">
            <a:avLst/>
          </a:prstGeom>
          <a:noFill/>
        </p:spPr>
        <p:txBody>
          <a:bodyPr wrap="none" lIns="0" tIns="0" rIns="0" bIns="0" rtlCol="0">
            <a:spAutoFit/>
          </a:bodyPr>
          <a:lstStyle/>
          <a:p>
            <a:pPr lvl="0" algn="ctr" defTabSz="914367"/>
            <a:r>
              <a:rPr lang="en-US" sz="800">
                <a:solidFill>
                  <a:srgbClr val="000000"/>
                </a:solidFill>
                <a:ea typeface="Segoe UI" pitchFamily="34" charset="0"/>
                <a:cs typeface="Segoe UI" pitchFamily="34" charset="0"/>
              </a:rPr>
              <a:t>Jaeger</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Kubernetes hosted</a:t>
            </a:r>
          </a:p>
        </p:txBody>
      </p:sp>
    </p:spTree>
    <p:extLst>
      <p:ext uri="{BB962C8B-B14F-4D97-AF65-F5344CB8AC3E}">
        <p14:creationId xmlns:p14="http://schemas.microsoft.com/office/powerpoint/2010/main" val="3712560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00"/>
                                  </p:stCondLst>
                                  <p:childTnLst>
                                    <p:set>
                                      <p:cBhvr>
                                        <p:cTn id="6" dur="1" fill="hold">
                                          <p:stCondLst>
                                            <p:cond delay="0"/>
                                          </p:stCondLst>
                                        </p:cTn>
                                        <p:tgtEl>
                                          <p:spTgt spid="162"/>
                                        </p:tgtEl>
                                        <p:attrNameLst>
                                          <p:attrName>style.visibility</p:attrName>
                                        </p:attrNameLst>
                                      </p:cBhvr>
                                      <p:to>
                                        <p:strVal val="visible"/>
                                      </p:to>
                                    </p:set>
                                    <p:animEffect transition="in" filter="barn(outVertical)">
                                      <p:cBhvr>
                                        <p:cTn id="7" dur="5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42" presetClass="path" presetSubtype="0" decel="100000" fill="hold" nodeType="withEffect">
                                  <p:stCondLst>
                                    <p:cond delay="0"/>
                                  </p:stCondLst>
                                  <p:childTnLst>
                                    <p:animMotion origin="layout" path="M 1.66667E-6 -1.85185E-6 L 1.66667E-6 0.03773 " pathEditMode="relative" rAng="0" ptsTypes="AA">
                                      <p:cBhvr>
                                        <p:cTn id="12" dur="750" spd="-100000" fill="hold"/>
                                        <p:tgtEl>
                                          <p:spTgt spid="126"/>
                                        </p:tgtEl>
                                        <p:attrNameLst>
                                          <p:attrName>ppt_x</p:attrName>
                                          <p:attrName>ppt_y</p:attrName>
                                        </p:attrNameLst>
                                      </p:cBhvr>
                                      <p:rCtr x="0" y="1875"/>
                                    </p:animMotion>
                                  </p:childTnLst>
                                </p:cTn>
                              </p:par>
                              <p:par>
                                <p:cTn id="13" presetID="22" presetClass="entr" presetSubtype="8"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Common questions?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050340"/>
          </a:xfrm>
        </p:spPr>
        <p:txBody>
          <a:bodyPr/>
          <a:lstStyle/>
          <a:p>
            <a:r>
              <a:rPr lang="en-US"/>
              <a:t>Is Dapr a service mesh?</a:t>
            </a:r>
          </a:p>
          <a:p>
            <a:r>
              <a:rPr lang="en-US"/>
              <a:t>Does Dapr work with </a:t>
            </a:r>
            <a:r>
              <a:rPr lang="en-US" err="1"/>
              <a:t>autoscalers</a:t>
            </a:r>
            <a:r>
              <a:rPr lang="en-US"/>
              <a:t> like KEDA?</a:t>
            </a:r>
          </a:p>
          <a:p>
            <a:r>
              <a:rPr lang="en-US"/>
              <a:t>Does Dapr work with reverse proxy servers like NGINX, </a:t>
            </a:r>
            <a:r>
              <a:rPr lang="en-US" err="1"/>
              <a:t>Traefik</a:t>
            </a:r>
            <a:r>
              <a:rPr lang="en-US"/>
              <a:t>?</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780548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C23A4D6A-1DD0-44C6-981D-F1B0AB593363}"/>
              </a:ext>
            </a:extLst>
          </p:cNvPr>
          <p:cNvSpPr/>
          <p:nvPr/>
        </p:nvSpPr>
        <p:spPr bwMode="auto">
          <a:xfrm>
            <a:off x="1776506" y="1261866"/>
            <a:ext cx="6259362"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201" name="Rectangle 200">
            <a:extLst>
              <a:ext uri="{FF2B5EF4-FFF2-40B4-BE49-F238E27FC236}">
                <a16:creationId xmlns:a16="http://schemas.microsoft.com/office/drawing/2014/main" id="{29B20841-1380-4C77-98BE-227EB643932F}"/>
              </a:ext>
            </a:extLst>
          </p:cNvPr>
          <p:cNvSpPr/>
          <p:nvPr/>
        </p:nvSpPr>
        <p:spPr bwMode="auto">
          <a:xfrm>
            <a:off x="2385400" y="1345542"/>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202" name="Rectangle 201">
            <a:extLst>
              <a:ext uri="{FF2B5EF4-FFF2-40B4-BE49-F238E27FC236}">
                <a16:creationId xmlns:a16="http://schemas.microsoft.com/office/drawing/2014/main" id="{F90E3101-17FE-4543-B29D-DA31F69B2C97}"/>
              </a:ext>
            </a:extLst>
          </p:cNvPr>
          <p:cNvSpPr/>
          <p:nvPr/>
        </p:nvSpPr>
        <p:spPr bwMode="auto">
          <a:xfrm>
            <a:off x="2588441" y="1582545"/>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45" name="Rectangle 144">
            <a:extLst>
              <a:ext uri="{FF2B5EF4-FFF2-40B4-BE49-F238E27FC236}">
                <a16:creationId xmlns:a16="http://schemas.microsoft.com/office/drawing/2014/main" id="{65B8BBAA-317D-49BA-851D-A785DC1D1212}"/>
              </a:ext>
            </a:extLst>
          </p:cNvPr>
          <p:cNvSpPr/>
          <p:nvPr/>
        </p:nvSpPr>
        <p:spPr bwMode="auto">
          <a:xfrm>
            <a:off x="2856600" y="1836118"/>
            <a:ext cx="4627968" cy="2371779"/>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pic>
        <p:nvPicPr>
          <p:cNvPr id="154" name="Picture 153">
            <a:extLst>
              <a:ext uri="{FF2B5EF4-FFF2-40B4-BE49-F238E27FC236}">
                <a16:creationId xmlns:a16="http://schemas.microsoft.com/office/drawing/2014/main" id="{3B1A7378-A015-44D6-A80A-696733811622}"/>
              </a:ext>
            </a:extLst>
          </p:cNvPr>
          <p:cNvPicPr>
            <a:picLocks noChangeAspect="1"/>
          </p:cNvPicPr>
          <p:nvPr/>
        </p:nvPicPr>
        <p:blipFill>
          <a:blip r:embed="rId2"/>
          <a:stretch>
            <a:fillRect/>
          </a:stretch>
        </p:blipFill>
        <p:spPr>
          <a:xfrm>
            <a:off x="7717332" y="771831"/>
            <a:ext cx="775208" cy="775208"/>
          </a:xfrm>
          <a:prstGeom prst="rect">
            <a:avLst/>
          </a:prstGeom>
          <a:effectLst/>
        </p:spPr>
      </p:pic>
      <p:grpSp>
        <p:nvGrpSpPr>
          <p:cNvPr id="162" name="Group 161">
            <a:extLst>
              <a:ext uri="{FF2B5EF4-FFF2-40B4-BE49-F238E27FC236}">
                <a16:creationId xmlns:a16="http://schemas.microsoft.com/office/drawing/2014/main" id="{B68F3260-E3BA-458C-A6C2-2E7D03D8AB7E}"/>
              </a:ext>
            </a:extLst>
          </p:cNvPr>
          <p:cNvGrpSpPr/>
          <p:nvPr/>
        </p:nvGrpSpPr>
        <p:grpSpPr>
          <a:xfrm>
            <a:off x="4575551" y="2210368"/>
            <a:ext cx="1190067" cy="569692"/>
            <a:chOff x="8148812" y="2687152"/>
            <a:chExt cx="1190067" cy="569692"/>
          </a:xfrm>
        </p:grpSpPr>
        <p:sp>
          <p:nvSpPr>
            <p:cNvPr id="163" name="Rectangle 162">
              <a:extLst>
                <a:ext uri="{FF2B5EF4-FFF2-40B4-BE49-F238E27FC236}">
                  <a16:creationId xmlns:a16="http://schemas.microsoft.com/office/drawing/2014/main" id="{F0DA63E1-5F66-42FE-BB31-2693AABCDDE9}"/>
                </a:ext>
              </a:extLst>
            </p:cNvPr>
            <p:cNvSpPr/>
            <p:nvPr/>
          </p:nvSpPr>
          <p:spPr>
            <a:xfrm>
              <a:off x="8259392" y="2687152"/>
              <a:ext cx="974035"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a:solidFill>
                    <a:srgbClr val="1A1A1A"/>
                  </a:solidFill>
                  <a:latin typeface="Segoe UI"/>
                  <a:ea typeface="Segoe UI" pitchFamily="34" charset="0"/>
                  <a:cs typeface="Segoe UI" pitchFamily="34" charset="0"/>
                </a:rPr>
                <a:t>d</a:t>
              </a:r>
              <a:r>
                <a:rPr kumimoji="0" lang="en-US" sz="1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apr</a:t>
              </a: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API</a:t>
              </a:r>
            </a:p>
          </p:txBody>
        </p:sp>
        <p:cxnSp>
          <p:nvCxnSpPr>
            <p:cNvPr id="164" name="Straight Arrow Connector 163">
              <a:extLst>
                <a:ext uri="{FF2B5EF4-FFF2-40B4-BE49-F238E27FC236}">
                  <a16:creationId xmlns:a16="http://schemas.microsoft.com/office/drawing/2014/main" id="{67B99C3B-8350-44A7-983A-5670446BFFA1}"/>
                </a:ext>
              </a:extLst>
            </p:cNvPr>
            <p:cNvCxnSpPr>
              <a:cxnSpLocks/>
            </p:cNvCxnSpPr>
            <p:nvPr/>
          </p:nvCxnSpPr>
          <p:spPr>
            <a:xfrm>
              <a:off x="8148812" y="3014872"/>
              <a:ext cx="1190067" cy="0"/>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2709EA60-E8B1-4F0A-8B00-EA30770EAAD5}"/>
                </a:ext>
              </a:extLst>
            </p:cNvPr>
            <p:cNvSpPr/>
            <p:nvPr/>
          </p:nvSpPr>
          <p:spPr>
            <a:xfrm>
              <a:off x="8272645" y="3026012"/>
              <a:ext cx="967408" cy="2308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HTTP or </a:t>
              </a:r>
              <a:r>
                <a:rPr kumimoji="0" lang="en-US" sz="9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rPr>
                <a:t>gRPC</a:t>
              </a:r>
              <a:endParaRPr kumimoji="0" lang="en-US" sz="9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8B538BD3-5665-47A1-8D53-B8DF7DD3309E}"/>
              </a:ext>
            </a:extLst>
          </p:cNvPr>
          <p:cNvGrpSpPr/>
          <p:nvPr/>
        </p:nvGrpSpPr>
        <p:grpSpPr>
          <a:xfrm>
            <a:off x="5847149" y="2022001"/>
            <a:ext cx="1482070" cy="946425"/>
            <a:chOff x="1128729" y="2565401"/>
            <a:chExt cx="1482070" cy="946425"/>
          </a:xfrm>
        </p:grpSpPr>
        <p:sp>
          <p:nvSpPr>
            <p:cNvPr id="131" name="Rounded Rectangle 5">
              <a:extLst>
                <a:ext uri="{FF2B5EF4-FFF2-40B4-BE49-F238E27FC236}">
                  <a16:creationId xmlns:a16="http://schemas.microsoft.com/office/drawing/2014/main" id="{0DCC28DD-779D-40F7-A366-9DFCF80B4EB6}"/>
                </a:ext>
              </a:extLst>
            </p:cNvPr>
            <p:cNvSpPr/>
            <p:nvPr/>
          </p:nvSpPr>
          <p:spPr bwMode="auto">
            <a:xfrm>
              <a:off x="1128729" y="2565401"/>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132" name="Graphic 131">
              <a:extLst>
                <a:ext uri="{FF2B5EF4-FFF2-40B4-BE49-F238E27FC236}">
                  <a16:creationId xmlns:a16="http://schemas.microsoft.com/office/drawing/2014/main" id="{7863B2AA-6614-4A87-A723-3A108864727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532258" y="2879916"/>
              <a:ext cx="574814" cy="447652"/>
            </a:xfrm>
            <a:prstGeom prst="rect">
              <a:avLst/>
            </a:prstGeom>
          </p:spPr>
        </p:pic>
      </p:grpSp>
      <p:grpSp>
        <p:nvGrpSpPr>
          <p:cNvPr id="6" name="Group 5">
            <a:extLst>
              <a:ext uri="{FF2B5EF4-FFF2-40B4-BE49-F238E27FC236}">
                <a16:creationId xmlns:a16="http://schemas.microsoft.com/office/drawing/2014/main" id="{C555324F-1638-4FE6-9569-343A189ED4CF}"/>
              </a:ext>
            </a:extLst>
          </p:cNvPr>
          <p:cNvGrpSpPr/>
          <p:nvPr/>
        </p:nvGrpSpPr>
        <p:grpSpPr>
          <a:xfrm>
            <a:off x="3030331" y="2058220"/>
            <a:ext cx="1482070" cy="946425"/>
            <a:chOff x="4231632" y="2648579"/>
            <a:chExt cx="1482070" cy="946425"/>
          </a:xfrm>
        </p:grpSpPr>
        <p:sp>
          <p:nvSpPr>
            <p:cNvPr id="148" name="Rounded Rectangle 5">
              <a:extLst>
                <a:ext uri="{FF2B5EF4-FFF2-40B4-BE49-F238E27FC236}">
                  <a16:creationId xmlns:a16="http://schemas.microsoft.com/office/drawing/2014/main" id="{B8A63340-BA71-47D5-B12C-6227314F81E6}"/>
                </a:ext>
              </a:extLst>
            </p:cNvPr>
            <p:cNvSpPr/>
            <p:nvPr/>
          </p:nvSpPr>
          <p:spPr bwMode="auto">
            <a:xfrm>
              <a:off x="4231632" y="2648579"/>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sp>
          <p:nvSpPr>
            <p:cNvPr id="149" name="Rectangle 148">
              <a:extLst>
                <a:ext uri="{FF2B5EF4-FFF2-40B4-BE49-F238E27FC236}">
                  <a16:creationId xmlns:a16="http://schemas.microsoft.com/office/drawing/2014/main" id="{235065BA-7C3A-4305-8353-E3697146CE68}"/>
                </a:ext>
              </a:extLst>
            </p:cNvPr>
            <p:cNvSpPr/>
            <p:nvPr/>
          </p:nvSpPr>
          <p:spPr>
            <a:xfrm>
              <a:off x="4469121" y="3331972"/>
              <a:ext cx="1010476"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a:ln>
                    <a:noFill/>
                  </a:ln>
                  <a:solidFill>
                    <a:srgbClr val="0078D4"/>
                  </a:solidFill>
                  <a:effectLst/>
                  <a:uLnTx/>
                  <a:uFillTx/>
                  <a:latin typeface="Segoe UI"/>
                  <a:ea typeface="+mn-ea"/>
                  <a:cs typeface="Segoe UI" pitchFamily="34" charset="0"/>
                </a:rPr>
                <a:t>Application code</a:t>
              </a:r>
            </a:p>
          </p:txBody>
        </p:sp>
        <p:grpSp>
          <p:nvGrpSpPr>
            <p:cNvPr id="136" name="app development" descr="application development">
              <a:extLst>
                <a:ext uri="{FF2B5EF4-FFF2-40B4-BE49-F238E27FC236}">
                  <a16:creationId xmlns:a16="http://schemas.microsoft.com/office/drawing/2014/main" id="{4228879E-A60B-4BE8-B434-EBAF16E41FE2}"/>
                </a:ext>
              </a:extLst>
            </p:cNvPr>
            <p:cNvGrpSpPr/>
            <p:nvPr/>
          </p:nvGrpSpPr>
          <p:grpSpPr>
            <a:xfrm>
              <a:off x="4776229" y="3003436"/>
              <a:ext cx="435081" cy="262361"/>
              <a:chOff x="1619312" y="4920549"/>
              <a:chExt cx="500422" cy="301763"/>
            </a:xfrm>
          </p:grpSpPr>
          <p:sp>
            <p:nvSpPr>
              <p:cNvPr id="137" name="Freeform: Shape 136">
                <a:extLst>
                  <a:ext uri="{FF2B5EF4-FFF2-40B4-BE49-F238E27FC236}">
                    <a16:creationId xmlns:a16="http://schemas.microsoft.com/office/drawing/2014/main" id="{C6093FEF-DEA2-432E-9638-11C85DE183B8}"/>
                  </a:ext>
                </a:extLst>
              </p:cNvPr>
              <p:cNvSpPr/>
              <p:nvPr/>
            </p:nvSpPr>
            <p:spPr>
              <a:xfrm>
                <a:off x="1974275" y="4921004"/>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513984-A1E9-4B26-8BE3-7393794BB206}"/>
                  </a:ext>
                </a:extLst>
              </p:cNvPr>
              <p:cNvSpPr/>
              <p:nvPr/>
            </p:nvSpPr>
            <p:spPr>
              <a:xfrm>
                <a:off x="1619312" y="4920549"/>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5838532-6F9C-4407-B2E1-4B7F9FF40681}"/>
                  </a:ext>
                </a:extLst>
              </p:cNvPr>
              <p:cNvSpPr/>
              <p:nvPr/>
            </p:nvSpPr>
            <p:spPr>
              <a:xfrm>
                <a:off x="1823510" y="5026802"/>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E5B3230-C335-48AB-AB71-5E2C132C175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4" name="Title 1">
            <a:extLst>
              <a:ext uri="{FF2B5EF4-FFF2-40B4-BE49-F238E27FC236}">
                <a16:creationId xmlns:a16="http://schemas.microsoft.com/office/drawing/2014/main" id="{917B5808-48E7-40A7-A614-F496CBA2913F}"/>
              </a:ext>
            </a:extLst>
          </p:cNvPr>
          <p:cNvSpPr txBox="1">
            <a:spLocks/>
          </p:cNvSpPr>
          <p:nvPr/>
        </p:nvSpPr>
        <p:spPr>
          <a:xfrm>
            <a:off x="273389" y="217833"/>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Dapr, KEDA and </a:t>
            </a:r>
            <a:r>
              <a:rPr lang="en-US" err="1"/>
              <a:t>Linkerd</a:t>
            </a:r>
            <a:endParaRPr lang="en-US"/>
          </a:p>
        </p:txBody>
      </p:sp>
      <p:grpSp>
        <p:nvGrpSpPr>
          <p:cNvPr id="7" name="Group 6">
            <a:extLst>
              <a:ext uri="{FF2B5EF4-FFF2-40B4-BE49-F238E27FC236}">
                <a16:creationId xmlns:a16="http://schemas.microsoft.com/office/drawing/2014/main" id="{ED19D9C8-BE86-4DBA-AD8D-1436BF42675B}"/>
              </a:ext>
            </a:extLst>
          </p:cNvPr>
          <p:cNvGrpSpPr/>
          <p:nvPr/>
        </p:nvGrpSpPr>
        <p:grpSpPr>
          <a:xfrm>
            <a:off x="5703968" y="4665496"/>
            <a:ext cx="1718951" cy="1318193"/>
            <a:chOff x="1168086" y="4162800"/>
            <a:chExt cx="1718951" cy="1318193"/>
          </a:xfrm>
        </p:grpSpPr>
        <p:sp>
          <p:nvSpPr>
            <p:cNvPr id="115" name="Rectangle 114">
              <a:extLst>
                <a:ext uri="{FF2B5EF4-FFF2-40B4-BE49-F238E27FC236}">
                  <a16:creationId xmlns:a16="http://schemas.microsoft.com/office/drawing/2014/main" id="{A534E951-8B94-46CC-BE90-761553AD7260}"/>
                </a:ext>
              </a:extLst>
            </p:cNvPr>
            <p:cNvSpPr/>
            <p:nvPr/>
          </p:nvSpPr>
          <p:spPr bwMode="auto">
            <a:xfrm>
              <a:off x="1168086" y="4162800"/>
              <a:ext cx="1718951" cy="131819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p>
          </p:txBody>
        </p:sp>
        <p:sp>
          <p:nvSpPr>
            <p:cNvPr id="171" name="Rounded Rectangle 5">
              <a:extLst>
                <a:ext uri="{FF2B5EF4-FFF2-40B4-BE49-F238E27FC236}">
                  <a16:creationId xmlns:a16="http://schemas.microsoft.com/office/drawing/2014/main" id="{49D5BA86-6859-4C7B-9027-912DE3254E70}"/>
                </a:ext>
              </a:extLst>
            </p:cNvPr>
            <p:cNvSpPr/>
            <p:nvPr/>
          </p:nvSpPr>
          <p:spPr bwMode="auto">
            <a:xfrm>
              <a:off x="1294733" y="4428757"/>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0" name="Picture 2" descr="Logo Subtext">
              <a:extLst>
                <a:ext uri="{FF2B5EF4-FFF2-40B4-BE49-F238E27FC236}">
                  <a16:creationId xmlns:a16="http://schemas.microsoft.com/office/drawing/2014/main" id="{2ADC751C-6C9F-423E-86B9-D41C082D3D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726" y="4695059"/>
              <a:ext cx="1155122" cy="450095"/>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Rounded Rectangle 5">
            <a:extLst>
              <a:ext uri="{FF2B5EF4-FFF2-40B4-BE49-F238E27FC236}">
                <a16:creationId xmlns:a16="http://schemas.microsoft.com/office/drawing/2014/main" id="{0FE86FA9-86FF-4DAB-9B0A-67A0B25008F3}"/>
              </a:ext>
            </a:extLst>
          </p:cNvPr>
          <p:cNvSpPr/>
          <p:nvPr/>
        </p:nvSpPr>
        <p:spPr bwMode="auto">
          <a:xfrm>
            <a:off x="5847149" y="3142006"/>
            <a:ext cx="1482070" cy="946425"/>
          </a:xfrm>
          <a:prstGeom prst="rect">
            <a:avLst/>
          </a:prstGeom>
          <a:noFill/>
          <a:ln w="190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300" normalizeH="0" baseline="0" noProof="0">
                <a:ln>
                  <a:noFill/>
                </a:ln>
                <a:solidFill>
                  <a:srgbClr val="000000"/>
                </a:solidFill>
                <a:effectLst/>
                <a:uLnTx/>
                <a:uFillTx/>
                <a:latin typeface="Segoe UI Semibold"/>
                <a:ea typeface="+mn-ea"/>
                <a:cs typeface="Segoe UI" pitchFamily="34" charset="0"/>
              </a:rPr>
              <a:t>CONTAINER</a:t>
            </a:r>
          </a:p>
        </p:txBody>
      </p:sp>
      <p:pic>
        <p:nvPicPr>
          <p:cNvPr id="2058" name="Picture 10" descr="Image result for linkerd images">
            <a:extLst>
              <a:ext uri="{FF2B5EF4-FFF2-40B4-BE49-F238E27FC236}">
                <a16:creationId xmlns:a16="http://schemas.microsoft.com/office/drawing/2014/main" id="{42D4BECF-F0BE-411D-89DC-13DD6F108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1409" y="3392449"/>
            <a:ext cx="1180540" cy="636982"/>
          </a:xfrm>
          <a:prstGeom prst="rect">
            <a:avLst/>
          </a:prstGeom>
          <a:noFill/>
          <a:extLst>
            <a:ext uri="{909E8E84-426E-40DD-AFC4-6F175D3DCCD1}">
              <a14:hiddenFill xmlns:a14="http://schemas.microsoft.com/office/drawing/2010/main">
                <a:solidFill>
                  <a:srgbClr val="FFFFFF"/>
                </a:solidFill>
              </a14:hiddenFill>
            </a:ext>
          </a:extLst>
        </p:spPr>
      </p:pic>
      <p:cxnSp>
        <p:nvCxnSpPr>
          <p:cNvPr id="182" name="Straight Arrow Connector 181">
            <a:extLst>
              <a:ext uri="{FF2B5EF4-FFF2-40B4-BE49-F238E27FC236}">
                <a16:creationId xmlns:a16="http://schemas.microsoft.com/office/drawing/2014/main" id="{0E36356D-EF51-43F0-825A-53315E3074C2}"/>
              </a:ext>
            </a:extLst>
          </p:cNvPr>
          <p:cNvCxnSpPr>
            <a:cxnSpLocks/>
          </p:cNvCxnSpPr>
          <p:nvPr/>
        </p:nvCxnSpPr>
        <p:spPr>
          <a:xfrm>
            <a:off x="4593895" y="2664644"/>
            <a:ext cx="1171722" cy="950574"/>
          </a:xfrm>
          <a:prstGeom prst="straightConnector1">
            <a:avLst/>
          </a:prstGeom>
          <a:ln w="19050">
            <a:solidFill>
              <a:schemeClr val="accent6"/>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21FE4FF7-BB34-4711-9C23-9B449FFA4AEE}"/>
              </a:ext>
            </a:extLst>
          </p:cNvPr>
          <p:cNvSpPr/>
          <p:nvPr/>
        </p:nvSpPr>
        <p:spPr bwMode="auto">
          <a:xfrm>
            <a:off x="9924351" y="3322080"/>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86" name="Picture 2" descr="Image result for rabbitmq logo">
            <a:extLst>
              <a:ext uri="{FF2B5EF4-FFF2-40B4-BE49-F238E27FC236}">
                <a16:creationId xmlns:a16="http://schemas.microsoft.com/office/drawing/2014/main" id="{CDAA5064-630D-4995-B97D-790BE75741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5124" y="3767913"/>
            <a:ext cx="847130" cy="173771"/>
          </a:xfrm>
          <a:prstGeom prst="rect">
            <a:avLst/>
          </a:prstGeom>
          <a:noFill/>
          <a:extLst>
            <a:ext uri="{909E8E84-426E-40DD-AFC4-6F175D3DCCD1}">
              <a14:hiddenFill xmlns:a14="http://schemas.microsoft.com/office/drawing/2010/main">
                <a:solidFill>
                  <a:srgbClr val="FFFFFF"/>
                </a:solidFill>
              </a14:hiddenFill>
            </a:ext>
          </a:extLst>
        </p:spPr>
      </p:pic>
      <p:cxnSp>
        <p:nvCxnSpPr>
          <p:cNvPr id="189" name="Straight Arrow Connector 188">
            <a:extLst>
              <a:ext uri="{FF2B5EF4-FFF2-40B4-BE49-F238E27FC236}">
                <a16:creationId xmlns:a16="http://schemas.microsoft.com/office/drawing/2014/main" id="{01B3526F-5928-440E-92B5-9950D94EB02D}"/>
              </a:ext>
            </a:extLst>
          </p:cNvPr>
          <p:cNvCxnSpPr>
            <a:cxnSpLocks/>
            <a:stCxn id="115" idx="3"/>
            <a:endCxn id="184" idx="2"/>
          </p:cNvCxnSpPr>
          <p:nvPr/>
        </p:nvCxnSpPr>
        <p:spPr>
          <a:xfrm flipV="1">
            <a:off x="7422919" y="3873113"/>
            <a:ext cx="2501432" cy="1451480"/>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A42F690-FB31-43BF-B42A-2A4BE8A33FD8}"/>
              </a:ext>
            </a:extLst>
          </p:cNvPr>
          <p:cNvCxnSpPr>
            <a:cxnSpLocks/>
            <a:stCxn id="131" idx="3"/>
          </p:cNvCxnSpPr>
          <p:nvPr/>
        </p:nvCxnSpPr>
        <p:spPr>
          <a:xfrm>
            <a:off x="7329219" y="2495214"/>
            <a:ext cx="2595132" cy="1187016"/>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10ABA314-816D-47E8-A3F7-EA4CEC3EC48A}"/>
              </a:ext>
            </a:extLst>
          </p:cNvPr>
          <p:cNvCxnSpPr>
            <a:cxnSpLocks/>
          </p:cNvCxnSpPr>
          <p:nvPr/>
        </p:nvCxnSpPr>
        <p:spPr>
          <a:xfrm flipV="1">
            <a:off x="4313396" y="4222361"/>
            <a:ext cx="0" cy="709092"/>
          </a:xfrm>
          <a:prstGeom prst="straightConnector1">
            <a:avLst/>
          </a:prstGeom>
          <a:ln w="19050">
            <a:solidFill>
              <a:schemeClr val="accent1"/>
            </a:solidFill>
            <a:prstDash val="solid"/>
            <a:headEnd type="arrow" w="med" len="lg"/>
            <a:tailEnd type="arrow" w="med" len="lg"/>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9C139A3C-C174-4B45-9B10-D59E08603003}"/>
              </a:ext>
            </a:extLst>
          </p:cNvPr>
          <p:cNvSpPr/>
          <p:nvPr/>
        </p:nvSpPr>
        <p:spPr>
          <a:xfrm>
            <a:off x="4392424" y="4524526"/>
            <a:ext cx="780448" cy="14097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Scale pods</a:t>
            </a:r>
          </a:p>
        </p:txBody>
      </p:sp>
      <p:sp>
        <p:nvSpPr>
          <p:cNvPr id="203" name="Rectangle 202">
            <a:extLst>
              <a:ext uri="{FF2B5EF4-FFF2-40B4-BE49-F238E27FC236}">
                <a16:creationId xmlns:a16="http://schemas.microsoft.com/office/drawing/2014/main" id="{FF7D3065-77C4-416C-8ED6-1875B1D6E8BD}"/>
              </a:ext>
            </a:extLst>
          </p:cNvPr>
          <p:cNvSpPr/>
          <p:nvPr/>
        </p:nvSpPr>
        <p:spPr>
          <a:xfrm>
            <a:off x="9863395" y="3000838"/>
            <a:ext cx="2252335" cy="1384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itchFamily="34" charset="0"/>
              </a:rPr>
              <a:t>External trigger resource</a:t>
            </a:r>
          </a:p>
        </p:txBody>
      </p:sp>
      <p:sp>
        <p:nvSpPr>
          <p:cNvPr id="205" name="Rectangle 204">
            <a:extLst>
              <a:ext uri="{FF2B5EF4-FFF2-40B4-BE49-F238E27FC236}">
                <a16:creationId xmlns:a16="http://schemas.microsoft.com/office/drawing/2014/main" id="{72966684-991D-4940-9BFD-E125EB52978D}"/>
              </a:ext>
            </a:extLst>
          </p:cNvPr>
          <p:cNvSpPr/>
          <p:nvPr/>
        </p:nvSpPr>
        <p:spPr bwMode="auto">
          <a:xfrm>
            <a:off x="3453920" y="4968003"/>
            <a:ext cx="1718951" cy="61490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Horizonal pod </a:t>
            </a:r>
            <a:r>
              <a:rPr lang="en-US" sz="1200">
                <a:solidFill>
                  <a:srgbClr val="1A1A1A"/>
                </a:solidFill>
                <a:latin typeface="Segoe UI Semibold" panose="020B0702040204020203" pitchFamily="34" charset="0"/>
                <a:cs typeface="Segoe UI Semibold" panose="020B0702040204020203" pitchFamily="34" charset="0"/>
              </a:rPr>
              <a:t>a</a:t>
            </a:r>
            <a:r>
              <a:rPr kumimoji="0" lang="en-US" sz="1200" b="0"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utoscaler</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208" name="Straight Arrow Connector 207">
            <a:extLst>
              <a:ext uri="{FF2B5EF4-FFF2-40B4-BE49-F238E27FC236}">
                <a16:creationId xmlns:a16="http://schemas.microsoft.com/office/drawing/2014/main" id="{B1A7FF35-0540-4EB7-A5B9-080A172518D1}"/>
              </a:ext>
            </a:extLst>
          </p:cNvPr>
          <p:cNvCxnSpPr>
            <a:cxnSpLocks/>
            <a:stCxn id="205" idx="3"/>
          </p:cNvCxnSpPr>
          <p:nvPr/>
        </p:nvCxnSpPr>
        <p:spPr>
          <a:xfrm>
            <a:off x="5172871" y="5275455"/>
            <a:ext cx="539007" cy="0"/>
          </a:xfrm>
          <a:prstGeom prst="straightConnector1">
            <a:avLst/>
          </a:prstGeom>
          <a:ln w="19050">
            <a:solidFill>
              <a:schemeClr val="accent1"/>
            </a:solidFill>
            <a:prstDash val="solid"/>
            <a:headEnd type="arrow" w="med" len="lg"/>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58207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98C83574-B821-4739-A446-1109168FD524}"/>
              </a:ext>
            </a:extLst>
          </p:cNvPr>
          <p:cNvSpPr/>
          <p:nvPr/>
        </p:nvSpPr>
        <p:spPr bwMode="auto">
          <a:xfrm>
            <a:off x="9746978" y="1636711"/>
            <a:ext cx="1554956" cy="4402137"/>
          </a:xfrm>
          <a:prstGeom prst="rect">
            <a:avLst/>
          </a:prstGeom>
          <a:solidFill>
            <a:schemeClr val="accent2">
              <a:lumMod val="5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cxnSp>
        <p:nvCxnSpPr>
          <p:cNvPr id="111" name="Straight Connector 110">
            <a:extLst>
              <a:ext uri="{FF2B5EF4-FFF2-40B4-BE49-F238E27FC236}">
                <a16:creationId xmlns:a16="http://schemas.microsoft.com/office/drawing/2014/main" id="{7D1065D3-6EC2-42B8-86D5-408E9A6D2C0B}"/>
              </a:ext>
            </a:extLst>
          </p:cNvPr>
          <p:cNvCxnSpPr>
            <a:cxnSpLocks/>
          </p:cNvCxnSpPr>
          <p:nvPr/>
        </p:nvCxnSpPr>
        <p:spPr>
          <a:xfrm>
            <a:off x="10279879" y="3987728"/>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2F6A1A0-9771-422B-9E3F-778F41F0BB1D}"/>
              </a:ext>
            </a:extLst>
          </p:cNvPr>
          <p:cNvSpPr/>
          <p:nvPr/>
        </p:nvSpPr>
        <p:spPr>
          <a:xfrm>
            <a:off x="9851752" y="4305932"/>
            <a:ext cx="1345406" cy="553998"/>
          </a:xfrm>
          <a:prstGeom prst="rect">
            <a:avLst/>
          </a:prstGeom>
        </p:spPr>
        <p:txBody>
          <a:bodyPr wrap="square" lIns="0" tIns="0" rIns="0" bIns="0">
            <a:spAutoFit/>
          </a:bodyPr>
          <a:lstStyle/>
          <a:p>
            <a:pPr lvl="0" algn="ctr" defTabSz="844550">
              <a:spcBef>
                <a:spcPct val="0"/>
              </a:spcBef>
              <a:spcAft>
                <a:spcPct val="35000"/>
              </a:spcAft>
            </a:pPr>
            <a:r>
              <a:rPr lang="en-US" sz="1200">
                <a:solidFill>
                  <a:srgbClr val="FFFFFF"/>
                </a:solidFill>
                <a:cs typeface="Segoe UI"/>
              </a:rPr>
              <a:t>Securely access secrets from your application</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grpSp>
        <p:nvGrpSpPr>
          <p:cNvPr id="2" name="Group 1">
            <a:extLst>
              <a:ext uri="{FF2B5EF4-FFF2-40B4-BE49-F238E27FC236}">
                <a16:creationId xmlns:a16="http://schemas.microsoft.com/office/drawing/2014/main" id="{A4DB3DBD-3148-40FD-A898-46E6C2CED6AA}"/>
              </a:ext>
            </a:extLst>
          </p:cNvPr>
          <p:cNvGrpSpPr/>
          <p:nvPr/>
        </p:nvGrpSpPr>
        <p:grpSpPr>
          <a:xfrm>
            <a:off x="8205028" y="1636711"/>
            <a:ext cx="1554956" cy="4402137"/>
            <a:chOff x="9913145" y="1636713"/>
            <a:chExt cx="1554956" cy="4402137"/>
          </a:xfrm>
        </p:grpSpPr>
        <p:sp>
          <p:nvSpPr>
            <p:cNvPr id="25" name="Rectangle 24">
              <a:extLst>
                <a:ext uri="{FF2B5EF4-FFF2-40B4-BE49-F238E27FC236}">
                  <a16:creationId xmlns:a16="http://schemas.microsoft.com/office/drawing/2014/main" id="{0BC75D04-F439-4C07-B6D7-C3A9409D7E9A}"/>
                </a:ext>
              </a:extLst>
            </p:cNvPr>
            <p:cNvSpPr/>
            <p:nvPr/>
          </p:nvSpPr>
          <p:spPr bwMode="auto">
            <a:xfrm>
              <a:off x="9913145" y="1636713"/>
              <a:ext cx="1554956" cy="4402137"/>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cxnSp>
          <p:nvCxnSpPr>
            <p:cNvPr id="32" name="Straight Connector 31">
              <a:extLst>
                <a:ext uri="{FF2B5EF4-FFF2-40B4-BE49-F238E27FC236}">
                  <a16:creationId xmlns:a16="http://schemas.microsoft.com/office/drawing/2014/main" id="{FB74360D-3E30-4E8E-8775-B6E8DB9555DF}"/>
                </a:ext>
              </a:extLst>
            </p:cNvPr>
            <p:cNvCxnSpPr>
              <a:cxnSpLocks/>
            </p:cNvCxnSpPr>
            <p:nvPr/>
          </p:nvCxnSpPr>
          <p:spPr>
            <a:xfrm>
              <a:off x="1044604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D4B88B9-555D-4E90-91E5-EAD5997CB01F}"/>
                </a:ext>
              </a:extLst>
            </p:cNvPr>
            <p:cNvSpPr/>
            <p:nvPr/>
          </p:nvSpPr>
          <p:spPr>
            <a:xfrm>
              <a:off x="10017919" y="4305934"/>
              <a:ext cx="1345406" cy="923330"/>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See and measure the message calls across components and networked services</a:t>
              </a:r>
            </a:p>
          </p:txBody>
        </p:sp>
        <p:grpSp>
          <p:nvGrpSpPr>
            <p:cNvPr id="56" name="Group 55">
              <a:extLst>
                <a:ext uri="{FF2B5EF4-FFF2-40B4-BE49-F238E27FC236}">
                  <a16:creationId xmlns:a16="http://schemas.microsoft.com/office/drawing/2014/main" id="{DBBCFED8-D381-4025-8E4E-FA6D2DB178DE}"/>
                </a:ext>
              </a:extLst>
            </p:cNvPr>
            <p:cNvGrpSpPr/>
            <p:nvPr/>
          </p:nvGrpSpPr>
          <p:grpSpPr>
            <a:xfrm>
              <a:off x="10421265" y="2251421"/>
              <a:ext cx="498006" cy="420718"/>
              <a:chOff x="9332611" y="4972062"/>
              <a:chExt cx="363103" cy="306751"/>
            </a:xfrm>
          </p:grpSpPr>
          <p:sp>
            <p:nvSpPr>
              <p:cNvPr id="65" name="Freeform 855">
                <a:extLst>
                  <a:ext uri="{FF2B5EF4-FFF2-40B4-BE49-F238E27FC236}">
                    <a16:creationId xmlns:a16="http://schemas.microsoft.com/office/drawing/2014/main" id="{F8F51651-AB5E-4C8B-ABC7-BE33C7A1258F}"/>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757">
                <a:extLst>
                  <a:ext uri="{FF2B5EF4-FFF2-40B4-BE49-F238E27FC236}">
                    <a16:creationId xmlns:a16="http://schemas.microsoft.com/office/drawing/2014/main" id="{D8E5BC0E-BB9F-48CC-B39B-F17F7F7DA731}"/>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855">
                <a:extLst>
                  <a:ext uri="{FF2B5EF4-FFF2-40B4-BE49-F238E27FC236}">
                    <a16:creationId xmlns:a16="http://schemas.microsoft.com/office/drawing/2014/main" id="{AFB281A3-5D38-42AC-A15A-F42E65B55543}"/>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57">
                <a:extLst>
                  <a:ext uri="{FF2B5EF4-FFF2-40B4-BE49-F238E27FC236}">
                    <a16:creationId xmlns:a16="http://schemas.microsoft.com/office/drawing/2014/main" id="{7929C420-D91E-4E4E-A350-A6DC54229FC7}"/>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855">
                <a:extLst>
                  <a:ext uri="{FF2B5EF4-FFF2-40B4-BE49-F238E27FC236}">
                    <a16:creationId xmlns:a16="http://schemas.microsoft.com/office/drawing/2014/main" id="{73B7E1BD-806C-4D1C-AAD3-EC9D4388DBA4}"/>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Oval 757">
                <a:extLst>
                  <a:ext uri="{FF2B5EF4-FFF2-40B4-BE49-F238E27FC236}">
                    <a16:creationId xmlns:a16="http://schemas.microsoft.com/office/drawing/2014/main" id="{80A093D4-5447-4D78-A0BA-B981969D0EFE}"/>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Oval 757">
                <a:extLst>
                  <a:ext uri="{FF2B5EF4-FFF2-40B4-BE49-F238E27FC236}">
                    <a16:creationId xmlns:a16="http://schemas.microsoft.com/office/drawing/2014/main" id="{174918E8-DF7B-4182-AB63-5DBBE2B2AB9B}"/>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F9936F6E-ADEA-465D-B323-7965A863B573}"/>
              </a:ext>
            </a:extLst>
          </p:cNvPr>
          <p:cNvGrpSpPr/>
          <p:nvPr/>
        </p:nvGrpSpPr>
        <p:grpSpPr>
          <a:xfrm>
            <a:off x="6663059" y="1636711"/>
            <a:ext cx="1554956" cy="4402137"/>
            <a:chOff x="8075613" y="1636713"/>
            <a:chExt cx="1554956" cy="4402137"/>
          </a:xfrm>
        </p:grpSpPr>
        <p:sp>
          <p:nvSpPr>
            <p:cNvPr id="24" name="Rectangle 23">
              <a:extLst>
                <a:ext uri="{FF2B5EF4-FFF2-40B4-BE49-F238E27FC236}">
                  <a16:creationId xmlns:a16="http://schemas.microsoft.com/office/drawing/2014/main" id="{E2ACB1C5-93D7-4F6F-986F-26CD4EAE22AA}"/>
                </a:ext>
              </a:extLst>
            </p:cNvPr>
            <p:cNvSpPr/>
            <p:nvPr/>
          </p:nvSpPr>
          <p:spPr bwMode="auto">
            <a:xfrm>
              <a:off x="8075613" y="1636713"/>
              <a:ext cx="1554956" cy="4402137"/>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cxnSp>
          <p:nvCxnSpPr>
            <p:cNvPr id="31" name="Straight Connector 30">
              <a:extLst>
                <a:ext uri="{FF2B5EF4-FFF2-40B4-BE49-F238E27FC236}">
                  <a16:creationId xmlns:a16="http://schemas.microsoft.com/office/drawing/2014/main" id="{7E130696-FCB2-4850-8860-A1CED64933BF}"/>
                </a:ext>
              </a:extLst>
            </p:cNvPr>
            <p:cNvCxnSpPr>
              <a:cxnSpLocks/>
            </p:cNvCxnSpPr>
            <p:nvPr/>
          </p:nvCxnSpPr>
          <p:spPr>
            <a:xfrm>
              <a:off x="860851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6934C39-01A5-4995-85AF-F8D001907A7C}"/>
                </a:ext>
              </a:extLst>
            </p:cNvPr>
            <p:cNvSpPr/>
            <p:nvPr/>
          </p:nvSpPr>
          <p:spPr>
            <a:xfrm>
              <a:off x="8260554" y="4305934"/>
              <a:ext cx="1185072" cy="1292662"/>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Encapsulate code and data in reusable actor objects as a common microservices design pattern </a:t>
              </a:r>
            </a:p>
          </p:txBody>
        </p:sp>
        <p:grpSp>
          <p:nvGrpSpPr>
            <p:cNvPr id="55" name="Group 54">
              <a:extLst>
                <a:ext uri="{FF2B5EF4-FFF2-40B4-BE49-F238E27FC236}">
                  <a16:creationId xmlns:a16="http://schemas.microsoft.com/office/drawing/2014/main" id="{CDA0990D-DC41-433A-97C2-B375C70C20F8}"/>
                </a:ext>
              </a:extLst>
            </p:cNvPr>
            <p:cNvGrpSpPr/>
            <p:nvPr/>
          </p:nvGrpSpPr>
          <p:grpSpPr>
            <a:xfrm>
              <a:off x="8594162" y="2202919"/>
              <a:ext cx="542343" cy="497350"/>
              <a:chOff x="8058210" y="4944318"/>
              <a:chExt cx="395430" cy="362625"/>
            </a:xfrm>
          </p:grpSpPr>
          <p:sp>
            <p:nvSpPr>
              <p:cNvPr id="79" name="Freeform: Shape 78">
                <a:extLst>
                  <a:ext uri="{FF2B5EF4-FFF2-40B4-BE49-F238E27FC236}">
                    <a16:creationId xmlns:a16="http://schemas.microsoft.com/office/drawing/2014/main" id="{A3DD6818-204D-466D-97FC-2AE928F84BEC}"/>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71E5428A-4B1A-4F9E-B038-0B772F9D50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A387369-C2C2-497A-AFBC-F2AE9AB1776E}"/>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C025515-6530-42A7-AF7D-E1E5C0B037B7}"/>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93A0B8A1-1921-4C5B-A55C-FBAA2651AB5A}"/>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2D085DA-F0F1-47B3-B32F-33F2A1B3499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246306F-98B0-4073-962F-EE4071E33C0F}"/>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F075E2-8BC9-470F-B4BB-05238F46D7EA}"/>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C215C22-68BE-4DB3-A42E-DE81A55AF19E}"/>
              </a:ext>
            </a:extLst>
          </p:cNvPr>
          <p:cNvGrpSpPr/>
          <p:nvPr/>
        </p:nvGrpSpPr>
        <p:grpSpPr>
          <a:xfrm>
            <a:off x="5121130" y="1636711"/>
            <a:ext cx="1554956" cy="4402137"/>
            <a:chOff x="6238083" y="1636713"/>
            <a:chExt cx="1554956" cy="4402137"/>
          </a:xfrm>
        </p:grpSpPr>
        <p:sp>
          <p:nvSpPr>
            <p:cNvPr id="23" name="Rectangle 22">
              <a:extLst>
                <a:ext uri="{FF2B5EF4-FFF2-40B4-BE49-F238E27FC236}">
                  <a16:creationId xmlns:a16="http://schemas.microsoft.com/office/drawing/2014/main" id="{F228B69E-248C-4D9E-8ED3-547B93FBEDA3}"/>
                </a:ext>
              </a:extLst>
            </p:cNvPr>
            <p:cNvSpPr/>
            <p:nvPr/>
          </p:nvSpPr>
          <p:spPr bwMode="auto">
            <a:xfrm>
              <a:off x="6238083" y="1636713"/>
              <a:ext cx="1554956" cy="4402137"/>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cxnSp>
          <p:nvCxnSpPr>
            <p:cNvPr id="30" name="Straight Connector 29">
              <a:extLst>
                <a:ext uri="{FF2B5EF4-FFF2-40B4-BE49-F238E27FC236}">
                  <a16:creationId xmlns:a16="http://schemas.microsoft.com/office/drawing/2014/main" id="{50C83CAA-B36E-4BED-A955-D9162D56210C}"/>
                </a:ext>
              </a:extLst>
            </p:cNvPr>
            <p:cNvCxnSpPr>
              <a:cxnSpLocks/>
            </p:cNvCxnSpPr>
            <p:nvPr/>
          </p:nvCxnSpPr>
          <p:spPr>
            <a:xfrm>
              <a:off x="6770984"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2E33F2A-8659-4FAC-887B-EA77EB90FAB6}"/>
                </a:ext>
              </a:extLst>
            </p:cNvPr>
            <p:cNvSpPr/>
            <p:nvPr/>
          </p:nvSpPr>
          <p:spPr>
            <a:xfrm>
              <a:off x="6287295" y="4305934"/>
              <a:ext cx="1456530" cy="1357295"/>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Trigger code through events from a large array of inputs</a:t>
              </a:r>
            </a:p>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Output bindings to external resources including databases and queues</a:t>
              </a:r>
            </a:p>
          </p:txBody>
        </p:sp>
        <p:grpSp>
          <p:nvGrpSpPr>
            <p:cNvPr id="15" name="Graphic 12">
              <a:extLst>
                <a:ext uri="{FF2B5EF4-FFF2-40B4-BE49-F238E27FC236}">
                  <a16:creationId xmlns:a16="http://schemas.microsoft.com/office/drawing/2014/main" id="{EF474217-60D0-4726-9C84-E47FA6E39F76}"/>
                </a:ext>
              </a:extLst>
            </p:cNvPr>
            <p:cNvGrpSpPr/>
            <p:nvPr/>
          </p:nvGrpSpPr>
          <p:grpSpPr>
            <a:xfrm>
              <a:off x="6678884" y="2244251"/>
              <a:ext cx="673353" cy="425916"/>
              <a:chOff x="6668136" y="1819111"/>
              <a:chExt cx="612139" cy="387196"/>
            </a:xfrm>
          </p:grpSpPr>
          <p:sp>
            <p:nvSpPr>
              <p:cNvPr id="16" name="Freeform: Shape 15">
                <a:extLst>
                  <a:ext uri="{FF2B5EF4-FFF2-40B4-BE49-F238E27FC236}">
                    <a16:creationId xmlns:a16="http://schemas.microsoft.com/office/drawing/2014/main" id="{E058D8B8-330B-4834-95CF-8142609658AB}"/>
                  </a:ext>
                </a:extLst>
              </p:cNvPr>
              <p:cNvSpPr/>
              <p:nvPr/>
            </p:nvSpPr>
            <p:spPr>
              <a:xfrm>
                <a:off x="6921264" y="1921957"/>
                <a:ext cx="359010"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2CFD7B4-6CDA-4871-A7FD-7D6FD0BEEC7E}"/>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E0715D2D-591E-463F-9E5D-9C9F185A74A9}"/>
              </a:ext>
            </a:extLst>
          </p:cNvPr>
          <p:cNvGrpSpPr/>
          <p:nvPr/>
        </p:nvGrpSpPr>
        <p:grpSpPr>
          <a:xfrm>
            <a:off x="3577212" y="1636712"/>
            <a:ext cx="1554956" cy="4402137"/>
            <a:chOff x="4400551" y="1636713"/>
            <a:chExt cx="1554956" cy="4402137"/>
          </a:xfrm>
        </p:grpSpPr>
        <p:sp>
          <p:nvSpPr>
            <p:cNvPr id="22" name="Rectangle 21">
              <a:extLst>
                <a:ext uri="{FF2B5EF4-FFF2-40B4-BE49-F238E27FC236}">
                  <a16:creationId xmlns:a16="http://schemas.microsoft.com/office/drawing/2014/main" id="{277D2FEE-2E2E-43A0-9812-B816DA8892A6}"/>
                </a:ext>
              </a:extLst>
            </p:cNvPr>
            <p:cNvSpPr/>
            <p:nvPr/>
          </p:nvSpPr>
          <p:spPr bwMode="auto">
            <a:xfrm>
              <a:off x="4400551" y="1636713"/>
              <a:ext cx="1554956" cy="4402137"/>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cxnSp>
          <p:nvCxnSpPr>
            <p:cNvPr id="29" name="Straight Connector 28">
              <a:extLst>
                <a:ext uri="{FF2B5EF4-FFF2-40B4-BE49-F238E27FC236}">
                  <a16:creationId xmlns:a16="http://schemas.microsoft.com/office/drawing/2014/main" id="{DDB87041-DE78-4B3F-A089-74D4B509C087}"/>
                </a:ext>
              </a:extLst>
            </p:cNvPr>
            <p:cNvCxnSpPr>
              <a:cxnSpLocks/>
            </p:cNvCxnSpPr>
            <p:nvPr/>
          </p:nvCxnSpPr>
          <p:spPr>
            <a:xfrm>
              <a:off x="4933452"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E9885351-A792-4CBD-8E1C-DAB0C615F978}"/>
                </a:ext>
              </a:extLst>
            </p:cNvPr>
            <p:cNvSpPr/>
            <p:nvPr/>
          </p:nvSpPr>
          <p:spPr>
            <a:xfrm>
              <a:off x="4585492" y="4305934"/>
              <a:ext cx="1185072" cy="553998"/>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Secure, scalable messaging between services</a:t>
              </a:r>
            </a:p>
          </p:txBody>
        </p:sp>
        <p:grpSp>
          <p:nvGrpSpPr>
            <p:cNvPr id="54" name="Group 53">
              <a:extLst>
                <a:ext uri="{FF2B5EF4-FFF2-40B4-BE49-F238E27FC236}">
                  <a16:creationId xmlns:a16="http://schemas.microsoft.com/office/drawing/2014/main" id="{96B88D29-7DAB-426A-917F-4BA483C7927B}"/>
                </a:ext>
              </a:extLst>
            </p:cNvPr>
            <p:cNvGrpSpPr/>
            <p:nvPr/>
          </p:nvGrpSpPr>
          <p:grpSpPr>
            <a:xfrm>
              <a:off x="4863014" y="2327334"/>
              <a:ext cx="678300" cy="301251"/>
              <a:chOff x="5522126" y="5015614"/>
              <a:chExt cx="494558" cy="219646"/>
            </a:xfrm>
          </p:grpSpPr>
          <p:sp>
            <p:nvSpPr>
              <p:cNvPr id="87" name="AutoShape 131">
                <a:extLst>
                  <a:ext uri="{FF2B5EF4-FFF2-40B4-BE49-F238E27FC236}">
                    <a16:creationId xmlns:a16="http://schemas.microsoft.com/office/drawing/2014/main" id="{2B185F60-182E-4900-8102-1B7276DE1AF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33">
                <a:extLst>
                  <a:ext uri="{FF2B5EF4-FFF2-40B4-BE49-F238E27FC236}">
                    <a16:creationId xmlns:a16="http://schemas.microsoft.com/office/drawing/2014/main" id="{8CAEE6E2-B0FD-47E9-A8FE-250BFB16D977}"/>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134">
                <a:extLst>
                  <a:ext uri="{FF2B5EF4-FFF2-40B4-BE49-F238E27FC236}">
                    <a16:creationId xmlns:a16="http://schemas.microsoft.com/office/drawing/2014/main" id="{5A374738-A61F-4733-8E47-91C126B9E231}"/>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135">
                <a:extLst>
                  <a:ext uri="{FF2B5EF4-FFF2-40B4-BE49-F238E27FC236}">
                    <a16:creationId xmlns:a16="http://schemas.microsoft.com/office/drawing/2014/main" id="{2F29AB08-9DDE-435D-83FA-156007672C43}"/>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136">
                <a:extLst>
                  <a:ext uri="{FF2B5EF4-FFF2-40B4-BE49-F238E27FC236}">
                    <a16:creationId xmlns:a16="http://schemas.microsoft.com/office/drawing/2014/main" id="{A93C80A8-A2B2-4C9E-8B46-37B609229AA3}"/>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137">
                <a:extLst>
                  <a:ext uri="{FF2B5EF4-FFF2-40B4-BE49-F238E27FC236}">
                    <a16:creationId xmlns:a16="http://schemas.microsoft.com/office/drawing/2014/main" id="{E8E19DA5-58D2-4C45-8D3A-229BEF9E7CDF}"/>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38">
                <a:extLst>
                  <a:ext uri="{FF2B5EF4-FFF2-40B4-BE49-F238E27FC236}">
                    <a16:creationId xmlns:a16="http://schemas.microsoft.com/office/drawing/2014/main" id="{C61E54CB-B272-412C-A3FF-DB318C08CAB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8DFD3C22-A7EA-4E27-89D7-10ED981EAD81}"/>
              </a:ext>
            </a:extLst>
          </p:cNvPr>
          <p:cNvGrpSpPr/>
          <p:nvPr/>
        </p:nvGrpSpPr>
        <p:grpSpPr>
          <a:xfrm>
            <a:off x="2024874" y="1636712"/>
            <a:ext cx="1554956" cy="4402137"/>
            <a:chOff x="2567415" y="1636713"/>
            <a:chExt cx="1554956" cy="4402137"/>
          </a:xfrm>
        </p:grpSpPr>
        <p:sp>
          <p:nvSpPr>
            <p:cNvPr id="21" name="Rectangle 20">
              <a:extLst>
                <a:ext uri="{FF2B5EF4-FFF2-40B4-BE49-F238E27FC236}">
                  <a16:creationId xmlns:a16="http://schemas.microsoft.com/office/drawing/2014/main" id="{022103CB-213F-4714-8925-CB8E7C80262E}"/>
                </a:ext>
              </a:extLst>
            </p:cNvPr>
            <p:cNvSpPr/>
            <p:nvPr/>
          </p:nvSpPr>
          <p:spPr bwMode="auto">
            <a:xfrm>
              <a:off x="2567415" y="1636713"/>
              <a:ext cx="1554956" cy="4402137"/>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cxnSp>
          <p:nvCxnSpPr>
            <p:cNvPr id="28" name="Straight Connector 27">
              <a:extLst>
                <a:ext uri="{FF2B5EF4-FFF2-40B4-BE49-F238E27FC236}">
                  <a16:creationId xmlns:a16="http://schemas.microsoft.com/office/drawing/2014/main" id="{1569173A-4FF3-4759-BDE1-1338024FE703}"/>
                </a:ext>
              </a:extLst>
            </p:cNvPr>
            <p:cNvCxnSpPr>
              <a:cxnSpLocks/>
            </p:cNvCxnSpPr>
            <p:nvPr/>
          </p:nvCxnSpPr>
          <p:spPr>
            <a:xfrm>
              <a:off x="3100316"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3D547E-F067-4C10-B296-13252CA60F62}"/>
                </a:ext>
              </a:extLst>
            </p:cNvPr>
            <p:cNvSpPr/>
            <p:nvPr/>
          </p:nvSpPr>
          <p:spPr>
            <a:xfrm>
              <a:off x="2752356"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Create long running, stateless and stateful services</a:t>
              </a:r>
            </a:p>
          </p:txBody>
        </p:sp>
        <p:grpSp>
          <p:nvGrpSpPr>
            <p:cNvPr id="51" name="Group 50">
              <a:extLst>
                <a:ext uri="{FF2B5EF4-FFF2-40B4-BE49-F238E27FC236}">
                  <a16:creationId xmlns:a16="http://schemas.microsoft.com/office/drawing/2014/main" id="{2896741F-AFCB-4559-898F-A4BB0CBC2AC7}"/>
                </a:ext>
              </a:extLst>
            </p:cNvPr>
            <p:cNvGrpSpPr/>
            <p:nvPr/>
          </p:nvGrpSpPr>
          <p:grpSpPr>
            <a:xfrm>
              <a:off x="3158128" y="2248860"/>
              <a:ext cx="319747" cy="424747"/>
              <a:chOff x="4385537" y="4970593"/>
              <a:chExt cx="233132" cy="309689"/>
            </a:xfrm>
          </p:grpSpPr>
          <p:sp>
            <p:nvSpPr>
              <p:cNvPr id="113" name="Freeform: Shape 112">
                <a:extLst>
                  <a:ext uri="{FF2B5EF4-FFF2-40B4-BE49-F238E27FC236}">
                    <a16:creationId xmlns:a16="http://schemas.microsoft.com/office/drawing/2014/main" id="{CB0521EA-C57E-4033-9E1D-F072D7B37080}"/>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A853C3C-FA45-4F1E-8213-AD1A45B3E877}"/>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F381E8D-0992-46C8-9615-3EEDEDBE7865}"/>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3" name="Freeform: Shape 72">
            <a:extLst>
              <a:ext uri="{FF2B5EF4-FFF2-40B4-BE49-F238E27FC236}">
                <a16:creationId xmlns:a16="http://schemas.microsoft.com/office/drawing/2014/main" id="{EB364E28-88C2-4083-8F2E-F9B4D2ABCD46}"/>
              </a:ext>
            </a:extLst>
          </p:cNvPr>
          <p:cNvSpPr/>
          <p:nvPr/>
        </p:nvSpPr>
        <p:spPr>
          <a:xfrm>
            <a:off x="594502" y="585788"/>
            <a:ext cx="6796897"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3" name="Group 12">
            <a:extLst>
              <a:ext uri="{FF2B5EF4-FFF2-40B4-BE49-F238E27FC236}">
                <a16:creationId xmlns:a16="http://schemas.microsoft.com/office/drawing/2014/main" id="{CBB09681-7858-40EA-A8A7-B6D395F762CA}"/>
              </a:ext>
            </a:extLst>
          </p:cNvPr>
          <p:cNvGrpSpPr/>
          <p:nvPr/>
        </p:nvGrpSpPr>
        <p:grpSpPr>
          <a:xfrm>
            <a:off x="478338" y="1636713"/>
            <a:ext cx="1554956" cy="4402137"/>
            <a:chOff x="739408" y="1636713"/>
            <a:chExt cx="1554956" cy="4402137"/>
          </a:xfrm>
        </p:grpSpPr>
        <p:sp>
          <p:nvSpPr>
            <p:cNvPr id="20" name="Rectangle 19">
              <a:extLst>
                <a:ext uri="{FF2B5EF4-FFF2-40B4-BE49-F238E27FC236}">
                  <a16:creationId xmlns:a16="http://schemas.microsoft.com/office/drawing/2014/main" id="{40E9572E-7043-4A8F-8E02-B80F74FA7C1E}"/>
                </a:ext>
              </a:extLst>
            </p:cNvPr>
            <p:cNvSpPr/>
            <p:nvPr/>
          </p:nvSpPr>
          <p:spPr bwMode="auto">
            <a:xfrm>
              <a:off x="739408" y="1636713"/>
              <a:ext cx="1554956" cy="4402137"/>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cxnSp>
          <p:nvCxnSpPr>
            <p:cNvPr id="27" name="Straight Connector 26">
              <a:extLst>
                <a:ext uri="{FF2B5EF4-FFF2-40B4-BE49-F238E27FC236}">
                  <a16:creationId xmlns:a16="http://schemas.microsoft.com/office/drawing/2014/main" id="{42A15666-5D5E-4C7D-B0BB-07A63B37467E}"/>
                </a:ext>
              </a:extLst>
            </p:cNvPr>
            <p:cNvCxnSpPr>
              <a:cxnSpLocks/>
            </p:cNvCxnSpPr>
            <p:nvPr/>
          </p:nvCxnSpPr>
          <p:spPr>
            <a:xfrm>
              <a:off x="1272309" y="3987730"/>
              <a:ext cx="489153" cy="0"/>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D782F5B-116B-4865-B4A0-99AC3D454A74}"/>
                </a:ext>
              </a:extLst>
            </p:cNvPr>
            <p:cNvSpPr/>
            <p:nvPr/>
          </p:nvSpPr>
          <p:spPr>
            <a:xfrm>
              <a:off x="924349" y="4305934"/>
              <a:ext cx="1185072" cy="738664"/>
            </a:xfrm>
            <a:prstGeom prst="rect">
              <a:avLst/>
            </a:prstGeom>
          </p:spPr>
          <p:txBody>
            <a:bodyPr wrap="square" lIns="0" tIns="0" rIns="0" bIns="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Perform direct, secure, service-to-service method calls</a:t>
              </a:r>
            </a:p>
          </p:txBody>
        </p:sp>
        <p:grpSp>
          <p:nvGrpSpPr>
            <p:cNvPr id="53" name="Group 52">
              <a:extLst>
                <a:ext uri="{FF2B5EF4-FFF2-40B4-BE49-F238E27FC236}">
                  <a16:creationId xmlns:a16="http://schemas.microsoft.com/office/drawing/2014/main" id="{C1B30ADB-0771-43EF-A5D8-EE790D891CFC}"/>
                </a:ext>
              </a:extLst>
            </p:cNvPr>
            <p:cNvGrpSpPr/>
            <p:nvPr/>
          </p:nvGrpSpPr>
          <p:grpSpPr>
            <a:xfrm>
              <a:off x="1156110" y="2244917"/>
              <a:ext cx="574383" cy="430954"/>
              <a:chOff x="3018614" y="4968330"/>
              <a:chExt cx="418791" cy="314215"/>
            </a:xfrm>
          </p:grpSpPr>
          <p:sp>
            <p:nvSpPr>
              <p:cNvPr id="94" name="Rectangle 932">
                <a:extLst>
                  <a:ext uri="{FF2B5EF4-FFF2-40B4-BE49-F238E27FC236}">
                    <a16:creationId xmlns:a16="http://schemas.microsoft.com/office/drawing/2014/main" id="{127CB389-25E9-4027-8433-97EE886C4B80}"/>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933">
                <a:extLst>
                  <a:ext uri="{FF2B5EF4-FFF2-40B4-BE49-F238E27FC236}">
                    <a16:creationId xmlns:a16="http://schemas.microsoft.com/office/drawing/2014/main" id="{72553A15-C027-4336-B8F0-48260278DF55}"/>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934">
                <a:extLst>
                  <a:ext uri="{FF2B5EF4-FFF2-40B4-BE49-F238E27FC236}">
                    <a16:creationId xmlns:a16="http://schemas.microsoft.com/office/drawing/2014/main" id="{96EF9499-C97A-4245-99BD-F0B9FA55D931}"/>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936">
                <a:extLst>
                  <a:ext uri="{FF2B5EF4-FFF2-40B4-BE49-F238E27FC236}">
                    <a16:creationId xmlns:a16="http://schemas.microsoft.com/office/drawing/2014/main" id="{DB5AF02A-C03C-463B-9046-41AD1243B7F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937">
                <a:extLst>
                  <a:ext uri="{FF2B5EF4-FFF2-40B4-BE49-F238E27FC236}">
                    <a16:creationId xmlns:a16="http://schemas.microsoft.com/office/drawing/2014/main" id="{5E97129D-AF6A-46F9-BD69-F705C8C7BA60}"/>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38">
                <a:extLst>
                  <a:ext uri="{FF2B5EF4-FFF2-40B4-BE49-F238E27FC236}">
                    <a16:creationId xmlns:a16="http://schemas.microsoft.com/office/drawing/2014/main" id="{29179A32-7DC0-4FA2-B0FC-D983CEBCD8C3}"/>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39">
                <a:extLst>
                  <a:ext uri="{FF2B5EF4-FFF2-40B4-BE49-F238E27FC236}">
                    <a16:creationId xmlns:a16="http://schemas.microsoft.com/office/drawing/2014/main" id="{C2824608-196C-4B00-BC33-514B4DD5ADF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Oval 940">
                <a:extLst>
                  <a:ext uri="{FF2B5EF4-FFF2-40B4-BE49-F238E27FC236}">
                    <a16:creationId xmlns:a16="http://schemas.microsoft.com/office/drawing/2014/main" id="{766F3C94-C622-4ACD-9ECD-436C18975222}"/>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941">
                <a:extLst>
                  <a:ext uri="{FF2B5EF4-FFF2-40B4-BE49-F238E27FC236}">
                    <a16:creationId xmlns:a16="http://schemas.microsoft.com/office/drawing/2014/main" id="{FCE0F26F-2F2A-4D0A-ACF8-7504682C6E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42">
                <a:extLst>
                  <a:ext uri="{FF2B5EF4-FFF2-40B4-BE49-F238E27FC236}">
                    <a16:creationId xmlns:a16="http://schemas.microsoft.com/office/drawing/2014/main" id="{768986D3-1F96-4DF2-8E54-03076895D1BD}"/>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3">
                <a:extLst>
                  <a:ext uri="{FF2B5EF4-FFF2-40B4-BE49-F238E27FC236}">
                    <a16:creationId xmlns:a16="http://schemas.microsoft.com/office/drawing/2014/main" id="{E6FA06C5-1200-4282-A69C-621454DC6F6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44" descr="component solutions">
                <a:extLst>
                  <a:ext uri="{FF2B5EF4-FFF2-40B4-BE49-F238E27FC236}">
                    <a16:creationId xmlns:a16="http://schemas.microsoft.com/office/drawing/2014/main" id="{C7F92F39-082D-494D-AB46-CB5CFFC3562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945">
                <a:extLst>
                  <a:ext uri="{FF2B5EF4-FFF2-40B4-BE49-F238E27FC236}">
                    <a16:creationId xmlns:a16="http://schemas.microsoft.com/office/drawing/2014/main" id="{EAD6F359-9A1E-40FB-8552-B7584E1BDC5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946">
                <a:extLst>
                  <a:ext uri="{FF2B5EF4-FFF2-40B4-BE49-F238E27FC236}">
                    <a16:creationId xmlns:a16="http://schemas.microsoft.com/office/drawing/2014/main" id="{4634AA27-AA84-4ED9-9274-BBE8FDD3F30A}"/>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947">
                <a:extLst>
                  <a:ext uri="{FF2B5EF4-FFF2-40B4-BE49-F238E27FC236}">
                    <a16:creationId xmlns:a16="http://schemas.microsoft.com/office/drawing/2014/main" id="{E91AFB0A-26B4-4078-B272-2FFCA4AE04F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131" name="AutoShape 124">
            <a:extLst>
              <a:ext uri="{FF2B5EF4-FFF2-40B4-BE49-F238E27FC236}">
                <a16:creationId xmlns:a16="http://schemas.microsoft.com/office/drawing/2014/main" id="{AA5BE8F5-C0B8-47A1-AF3C-3FAF1E42AE7D}"/>
              </a:ext>
            </a:extLst>
          </p:cNvPr>
          <p:cNvSpPr>
            <a:spLocks noChangeAspect="1" noChangeArrowheads="1" noTextEdit="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7">
            <a:extLst>
              <a:ext uri="{FF2B5EF4-FFF2-40B4-BE49-F238E27FC236}">
                <a16:creationId xmlns:a16="http://schemas.microsoft.com/office/drawing/2014/main" id="{50E4F01F-F327-4531-9FF3-E3244BDA231E}"/>
              </a:ext>
            </a:extLst>
          </p:cNvPr>
          <p:cNvSpPr>
            <a:spLocks noChangeArrowheads="1"/>
          </p:cNvSpPr>
          <p:nvPr/>
        </p:nvSpPr>
        <p:spPr bwMode="auto">
          <a:xfrm>
            <a:off x="10208217" y="2169193"/>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a:extLst>
              <a:ext uri="{FF2B5EF4-FFF2-40B4-BE49-F238E27FC236}">
                <a16:creationId xmlns:a16="http://schemas.microsoft.com/office/drawing/2014/main" id="{95B2149D-FF75-4E1D-82E0-A03BD38E5859}"/>
              </a:ext>
            </a:extLst>
          </p:cNvPr>
          <p:cNvGrpSpPr/>
          <p:nvPr/>
        </p:nvGrpSpPr>
        <p:grpSpPr>
          <a:xfrm>
            <a:off x="10293485" y="2197616"/>
            <a:ext cx="443363" cy="555766"/>
            <a:chOff x="10293485" y="2197616"/>
            <a:chExt cx="443363" cy="555766"/>
          </a:xfrm>
        </p:grpSpPr>
        <p:sp>
          <p:nvSpPr>
            <p:cNvPr id="134" name="Freeform 128">
              <a:extLst>
                <a:ext uri="{FF2B5EF4-FFF2-40B4-BE49-F238E27FC236}">
                  <a16:creationId xmlns:a16="http://schemas.microsoft.com/office/drawing/2014/main" id="{718840D3-F444-4564-AD3A-FA02755E1412}"/>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36" name="signup issues" descr="signup issues, key">
              <a:extLst>
                <a:ext uri="{FF2B5EF4-FFF2-40B4-BE49-F238E27FC236}">
                  <a16:creationId xmlns:a16="http://schemas.microsoft.com/office/drawing/2014/main" id="{6EC96B4F-EFEA-4A30-95ED-A53D100C61E0}"/>
                </a:ext>
              </a:extLst>
            </p:cNvPr>
            <p:cNvGrpSpPr/>
            <p:nvPr/>
          </p:nvGrpSpPr>
          <p:grpSpPr>
            <a:xfrm rot="18878040">
              <a:off x="10363384" y="2340879"/>
              <a:ext cx="311736" cy="311677"/>
              <a:chOff x="5411441" y="4807980"/>
              <a:chExt cx="440767" cy="440681"/>
            </a:xfrm>
            <a:solidFill>
              <a:srgbClr val="121D2F"/>
            </a:solidFill>
          </p:grpSpPr>
          <p:sp>
            <p:nvSpPr>
              <p:cNvPr id="137" name="Freeform: Shape 136">
                <a:extLst>
                  <a:ext uri="{FF2B5EF4-FFF2-40B4-BE49-F238E27FC236}">
                    <a16:creationId xmlns:a16="http://schemas.microsoft.com/office/drawing/2014/main" id="{EE32EAD9-EA09-4520-AB14-E61D73C1A90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503964-3800-4E2E-A90C-0370ACFEFA7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9F232A5-B99A-42EC-B562-0C878D36FB65}"/>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sp>
        <p:nvSpPr>
          <p:cNvPr id="109" name="Freeform: Shape 108">
            <a:extLst>
              <a:ext uri="{FF2B5EF4-FFF2-40B4-BE49-F238E27FC236}">
                <a16:creationId xmlns:a16="http://schemas.microsoft.com/office/drawing/2014/main" id="{B2950128-DC9F-47EC-A370-C2DDFCFABBB7}"/>
              </a:ext>
            </a:extLst>
          </p:cNvPr>
          <p:cNvSpPr/>
          <p:nvPr/>
        </p:nvSpPr>
        <p:spPr>
          <a:xfrm>
            <a:off x="4183316" y="6338746"/>
            <a:ext cx="3208083"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lang="en-US" sz="2400">
                <a:solidFill>
                  <a:srgbClr val="000000"/>
                </a:solidFill>
                <a:latin typeface="Segoe UI Semibold"/>
              </a:rPr>
              <a:t>U</a:t>
            </a:r>
            <a:r>
              <a:rPr kumimoji="0" lang="en-US" sz="2400" b="0" i="0" u="none" strike="noStrike" kern="1200" cap="none" spc="0" normalizeH="0" baseline="0" noProof="0">
                <a:ln>
                  <a:noFill/>
                </a:ln>
                <a:solidFill>
                  <a:srgbClr val="000000"/>
                </a:solidFill>
                <a:effectLst/>
                <a:uLnTx/>
                <a:uFillTx/>
                <a:latin typeface="Segoe UI Semibold"/>
                <a:ea typeface="+mn-ea"/>
                <a:cs typeface="+mn-cs"/>
              </a:rPr>
              <a:t>se Dapr components</a:t>
            </a:r>
          </a:p>
        </p:txBody>
      </p:sp>
    </p:spTree>
    <p:extLst>
      <p:ext uri="{BB962C8B-B14F-4D97-AF65-F5344CB8AC3E}">
        <p14:creationId xmlns:p14="http://schemas.microsoft.com/office/powerpoint/2010/main" val="3416722782"/>
      </p:ext>
    </p:extLst>
  </p:cSld>
  <p:clrMapOvr>
    <a:masterClrMapping/>
  </p:clrMapOvr>
  <mc:AlternateContent xmlns:mc="http://schemas.openxmlformats.org/markup-compatibility/2006" xmlns:p14="http://schemas.microsoft.com/office/powerpoint/2010/main">
    <mc:Choice Requires="p14">
      <p:transition spd="slow" p14:dur="1250">
        <p:push/>
      </p:transition>
    </mc:Choice>
    <mc:Fallback xmlns="">
      <p:transition spd="slow">
        <p:push/>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B41C276-B1D6-42C2-9BCF-265689C340D3}"/>
              </a:ext>
            </a:extLst>
          </p:cNvPr>
          <p:cNvGrpSpPr/>
          <p:nvPr/>
        </p:nvGrpSpPr>
        <p:grpSpPr>
          <a:xfrm>
            <a:off x="1486507" y="2197346"/>
            <a:ext cx="1737360" cy="1737360"/>
            <a:chOff x="1486507" y="2197346"/>
            <a:chExt cx="1737360" cy="1737360"/>
          </a:xfrm>
        </p:grpSpPr>
        <p:sp>
          <p:nvSpPr>
            <p:cNvPr id="5" name="Rounded Rectangle 5">
              <a:extLst>
                <a:ext uri="{FF2B5EF4-FFF2-40B4-BE49-F238E27FC236}">
                  <a16:creationId xmlns:a16="http://schemas.microsoft.com/office/drawing/2014/main" id="{0A886E07-CBF7-492D-8474-56F08990A21E}"/>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6" name="app development" descr="application development">
              <a:extLst>
                <a:ext uri="{FF2B5EF4-FFF2-40B4-BE49-F238E27FC236}">
                  <a16:creationId xmlns:a16="http://schemas.microsoft.com/office/drawing/2014/main" id="{A7B8EAA9-D230-4DBE-8252-0900DCEEE547}"/>
                </a:ext>
              </a:extLst>
            </p:cNvPr>
            <p:cNvGrpSpPr/>
            <p:nvPr/>
          </p:nvGrpSpPr>
          <p:grpSpPr>
            <a:xfrm>
              <a:off x="2101544" y="2754418"/>
              <a:ext cx="500421" cy="301755"/>
              <a:chOff x="1619314" y="4920550"/>
              <a:chExt cx="500421" cy="301755"/>
            </a:xfrm>
          </p:grpSpPr>
          <p:sp>
            <p:nvSpPr>
              <p:cNvPr id="7" name="Freeform: Shape 6">
                <a:extLst>
                  <a:ext uri="{FF2B5EF4-FFF2-40B4-BE49-F238E27FC236}">
                    <a16:creationId xmlns:a16="http://schemas.microsoft.com/office/drawing/2014/main" id="{DCE7A5AA-D344-42B6-A174-7441274D61E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0CFFED-1473-42F3-89DF-96ACBD6E293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FBF920D-3F97-4F80-A035-F2BBFB9CC090}"/>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6E47D518-86C7-4BE2-B159-36D75ADE7BE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4" name="Group 3">
            <a:extLst>
              <a:ext uri="{FF2B5EF4-FFF2-40B4-BE49-F238E27FC236}">
                <a16:creationId xmlns:a16="http://schemas.microsoft.com/office/drawing/2014/main" id="{C08F2773-E529-4BC7-B769-D52D6988F94D}"/>
              </a:ext>
            </a:extLst>
          </p:cNvPr>
          <p:cNvGrpSpPr/>
          <p:nvPr/>
        </p:nvGrpSpPr>
        <p:grpSpPr>
          <a:xfrm>
            <a:off x="1486507" y="4559936"/>
            <a:ext cx="1737360" cy="1737360"/>
            <a:chOff x="1486507" y="4559936"/>
            <a:chExt cx="1737360" cy="1737360"/>
          </a:xfrm>
        </p:grpSpPr>
        <p:sp>
          <p:nvSpPr>
            <p:cNvPr id="11" name="Rounded Rectangle 5">
              <a:extLst>
                <a:ext uri="{FF2B5EF4-FFF2-40B4-BE49-F238E27FC236}">
                  <a16:creationId xmlns:a16="http://schemas.microsoft.com/office/drawing/2014/main" id="{A6B88683-4D17-4E08-8695-68C6B67B750A}"/>
                </a:ext>
              </a:extLst>
            </p:cNvPr>
            <p:cNvSpPr/>
            <p:nvPr/>
          </p:nvSpPr>
          <p:spPr bwMode="auto">
            <a:xfrm>
              <a:off x="1486507" y="455993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“cart”</a:t>
              </a:r>
            </a:p>
          </p:txBody>
        </p:sp>
        <p:grpSp>
          <p:nvGrpSpPr>
            <p:cNvPr id="12" name="app development" descr="application development">
              <a:extLst>
                <a:ext uri="{FF2B5EF4-FFF2-40B4-BE49-F238E27FC236}">
                  <a16:creationId xmlns:a16="http://schemas.microsoft.com/office/drawing/2014/main" id="{FD91D63F-C714-41E5-BA5D-06BA58A2C799}"/>
                </a:ext>
              </a:extLst>
            </p:cNvPr>
            <p:cNvGrpSpPr/>
            <p:nvPr/>
          </p:nvGrpSpPr>
          <p:grpSpPr>
            <a:xfrm>
              <a:off x="2101544" y="5116676"/>
              <a:ext cx="500421" cy="301755"/>
              <a:chOff x="1619314" y="4920550"/>
              <a:chExt cx="500421" cy="301755"/>
            </a:xfrm>
          </p:grpSpPr>
          <p:sp>
            <p:nvSpPr>
              <p:cNvPr id="13" name="Freeform: Shape 12">
                <a:extLst>
                  <a:ext uri="{FF2B5EF4-FFF2-40B4-BE49-F238E27FC236}">
                    <a16:creationId xmlns:a16="http://schemas.microsoft.com/office/drawing/2014/main" id="{B87234C6-92DE-40CD-8B06-D82666FF1D8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BD397E3-900D-46E2-9A1D-4EA6AE60F6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0400BA-CE0D-4DC2-B314-8072148B240D}"/>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FE7154C-BD16-4C27-8D0D-A3A81B4A4946}"/>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9" name="Straight Arrow Connector 18">
            <a:extLst>
              <a:ext uri="{FF2B5EF4-FFF2-40B4-BE49-F238E27FC236}">
                <a16:creationId xmlns:a16="http://schemas.microsoft.com/office/drawing/2014/main" id="{CDA3416B-BB8A-44B8-8B5B-5B216765EA34}"/>
              </a:ext>
            </a:extLst>
          </p:cNvPr>
          <p:cNvCxnSpPr>
            <a:cxnSpLocks/>
          </p:cNvCxnSpPr>
          <p:nvPr/>
        </p:nvCxnSpPr>
        <p:spPr>
          <a:xfrm>
            <a:off x="3465375" y="2979526"/>
            <a:ext cx="4830142"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3DB244-4E81-4097-A8DD-4617E72F72B8}"/>
              </a:ext>
            </a:extLst>
          </p:cNvPr>
          <p:cNvCxnSpPr>
            <a:cxnSpLocks/>
          </p:cNvCxnSpPr>
          <p:nvPr/>
        </p:nvCxnSpPr>
        <p:spPr>
          <a:xfrm>
            <a:off x="3465375" y="3198788"/>
            <a:ext cx="4830142"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8A7F0-B758-429D-867F-1C723423C000}"/>
              </a:ext>
            </a:extLst>
          </p:cNvPr>
          <p:cNvCxnSpPr>
            <a:cxnSpLocks/>
          </p:cNvCxnSpPr>
          <p:nvPr/>
        </p:nvCxnSpPr>
        <p:spPr>
          <a:xfrm>
            <a:off x="3465375" y="5356803"/>
            <a:ext cx="4830142"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19460A5-F1F5-443F-B05E-B4D0F48D392B}"/>
              </a:ext>
            </a:extLst>
          </p:cNvPr>
          <p:cNvCxnSpPr>
            <a:cxnSpLocks/>
          </p:cNvCxnSpPr>
          <p:nvPr/>
        </p:nvCxnSpPr>
        <p:spPr>
          <a:xfrm>
            <a:off x="3465375" y="5566671"/>
            <a:ext cx="4830142" cy="0"/>
          </a:xfrm>
          <a:prstGeom prst="straightConnector1">
            <a:avLst/>
          </a:prstGeom>
          <a:ln w="19050">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45">
            <a:extLst>
              <a:ext uri="{FF2B5EF4-FFF2-40B4-BE49-F238E27FC236}">
                <a16:creationId xmlns:a16="http://schemas.microsoft.com/office/drawing/2014/main" id="{CDA017FB-2757-4993-A5ED-B88B667FE24F}"/>
              </a:ext>
            </a:extLst>
          </p:cNvPr>
          <p:cNvCxnSpPr>
            <a:cxnSpLocks/>
          </p:cNvCxnSpPr>
          <p:nvPr/>
        </p:nvCxnSpPr>
        <p:spPr>
          <a:xfrm>
            <a:off x="9393861" y="3945428"/>
            <a:ext cx="0" cy="555770"/>
          </a:xfrm>
          <a:prstGeom prst="straightConnector1">
            <a:avLst/>
          </a:prstGeom>
          <a:ln w="19050">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2AE6C8C-696B-4038-BE0C-76E963C501DB}"/>
              </a:ext>
            </a:extLst>
          </p:cNvPr>
          <p:cNvGrpSpPr/>
          <p:nvPr/>
        </p:nvGrpSpPr>
        <p:grpSpPr>
          <a:xfrm>
            <a:off x="3421882" y="1222215"/>
            <a:ext cx="5004403" cy="1518370"/>
            <a:chOff x="3421882" y="1222215"/>
            <a:chExt cx="5004403" cy="1518370"/>
          </a:xfrm>
        </p:grpSpPr>
        <p:sp>
          <p:nvSpPr>
            <p:cNvPr id="24" name="TextBox 23">
              <a:extLst>
                <a:ext uri="{FF2B5EF4-FFF2-40B4-BE49-F238E27FC236}">
                  <a16:creationId xmlns:a16="http://schemas.microsoft.com/office/drawing/2014/main" id="{8864D85B-E618-40EA-BD98-230E1553AAED}"/>
                </a:ext>
              </a:extLst>
            </p:cNvPr>
            <p:cNvSpPr txBox="1"/>
            <p:nvPr/>
          </p:nvSpPr>
          <p:spPr>
            <a:xfrm>
              <a:off x="3421882" y="1222215"/>
              <a:ext cx="5004403" cy="523220"/>
            </a:xfrm>
            <a:prstGeom prst="rect">
              <a:avLst/>
            </a:prstGeom>
            <a:noFill/>
          </p:spPr>
          <p:txBody>
            <a:bodyPr wrap="square" rtlCol="0">
              <a:spAutoFit/>
            </a:bodyPr>
            <a:lstStyle/>
            <a:p>
              <a:pPr algn="ctr"/>
              <a:r>
                <a:rPr lang="en-US" sz="1600">
                  <a:latin typeface="+mj-lt"/>
                </a:rPr>
                <a:t>Post</a:t>
              </a:r>
            </a:p>
            <a:p>
              <a:pPr algn="ctr"/>
              <a:r>
                <a:rPr lang="en-US" sz="1200">
                  <a:solidFill>
                    <a:schemeClr val="accent1"/>
                  </a:solidFill>
                </a:rPr>
                <a:t>http://localhost:3500/v1.0/invoke/</a:t>
              </a:r>
              <a:r>
                <a:rPr lang="en-US" sz="1200" b="1">
                  <a:solidFill>
                    <a:schemeClr val="accent1"/>
                  </a:solidFill>
                </a:rPr>
                <a:t>cart</a:t>
              </a:r>
              <a:r>
                <a:rPr lang="en-US" sz="1200">
                  <a:solidFill>
                    <a:schemeClr val="accent1"/>
                  </a:solidFill>
                </a:rPr>
                <a:t>/method/checkout</a:t>
              </a:r>
            </a:p>
          </p:txBody>
        </p:sp>
        <p:sp>
          <p:nvSpPr>
            <p:cNvPr id="25" name="Rectangle 24">
              <a:extLst>
                <a:ext uri="{FF2B5EF4-FFF2-40B4-BE49-F238E27FC236}">
                  <a16:creationId xmlns:a16="http://schemas.microsoft.com/office/drawing/2014/main" id="{00A820FC-3A50-451D-B93F-AB6FF51B51F9}"/>
                </a:ext>
              </a:extLst>
            </p:cNvPr>
            <p:cNvSpPr/>
            <p:nvPr/>
          </p:nvSpPr>
          <p:spPr bwMode="auto">
            <a:xfrm>
              <a:off x="4637941" y="1822345"/>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37" name="Group 36">
            <a:extLst>
              <a:ext uri="{FF2B5EF4-FFF2-40B4-BE49-F238E27FC236}">
                <a16:creationId xmlns:a16="http://schemas.microsoft.com/office/drawing/2014/main" id="{CA729193-21C6-4AB0-BB4B-83DA6E941BC4}"/>
              </a:ext>
            </a:extLst>
          </p:cNvPr>
          <p:cNvGrpSpPr/>
          <p:nvPr/>
        </p:nvGrpSpPr>
        <p:grpSpPr>
          <a:xfrm>
            <a:off x="4637941" y="3601959"/>
            <a:ext cx="2572284" cy="1493018"/>
            <a:chOff x="4637941" y="3601959"/>
            <a:chExt cx="2572284" cy="1493018"/>
          </a:xfrm>
        </p:grpSpPr>
        <p:sp>
          <p:nvSpPr>
            <p:cNvPr id="26" name="TextBox 25">
              <a:extLst>
                <a:ext uri="{FF2B5EF4-FFF2-40B4-BE49-F238E27FC236}">
                  <a16:creationId xmlns:a16="http://schemas.microsoft.com/office/drawing/2014/main" id="{8453E42D-2492-417F-B3F9-E1D24E3B303F}"/>
                </a:ext>
              </a:extLst>
            </p:cNvPr>
            <p:cNvSpPr txBox="1"/>
            <p:nvPr/>
          </p:nvSpPr>
          <p:spPr>
            <a:xfrm>
              <a:off x="4837023" y="3601959"/>
              <a:ext cx="2174120"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http://10.0.0.2:8000/checkout</a:t>
              </a:r>
            </a:p>
          </p:txBody>
        </p:sp>
        <p:sp>
          <p:nvSpPr>
            <p:cNvPr id="27" name="Rectangle 26">
              <a:extLst>
                <a:ext uri="{FF2B5EF4-FFF2-40B4-BE49-F238E27FC236}">
                  <a16:creationId xmlns:a16="http://schemas.microsoft.com/office/drawing/2014/main" id="{308A5C77-973E-4DCE-872B-9D94254CE266}"/>
                </a:ext>
              </a:extLst>
            </p:cNvPr>
            <p:cNvSpPr/>
            <p:nvPr/>
          </p:nvSpPr>
          <p:spPr bwMode="auto">
            <a:xfrm>
              <a:off x="4637941" y="4176737"/>
              <a:ext cx="2572284" cy="918240"/>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"cart":"0001"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43" name="Freeform: Shape 42">
            <a:extLst>
              <a:ext uri="{FF2B5EF4-FFF2-40B4-BE49-F238E27FC236}">
                <a16:creationId xmlns:a16="http://schemas.microsoft.com/office/drawing/2014/main" id="{E838BF2E-C31B-44DC-BBEE-2B7D4454931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Service invocation</a:t>
            </a:r>
          </a:p>
        </p:txBody>
      </p:sp>
      <p:sp>
        <p:nvSpPr>
          <p:cNvPr id="44" name="Freeform: Shape 43">
            <a:extLst>
              <a:ext uri="{FF2B5EF4-FFF2-40B4-BE49-F238E27FC236}">
                <a16:creationId xmlns:a16="http://schemas.microsoft.com/office/drawing/2014/main" id="{229B3973-E22A-4912-B590-BAC83691737E}"/>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30" name="Group 29">
            <a:extLst>
              <a:ext uri="{FF2B5EF4-FFF2-40B4-BE49-F238E27FC236}">
                <a16:creationId xmlns:a16="http://schemas.microsoft.com/office/drawing/2014/main" id="{2D915A69-A5E1-49CE-B04A-4C66CA7ABB24}"/>
              </a:ext>
            </a:extLst>
          </p:cNvPr>
          <p:cNvGrpSpPr/>
          <p:nvPr/>
        </p:nvGrpSpPr>
        <p:grpSpPr>
          <a:xfrm>
            <a:off x="8569711" y="2197346"/>
            <a:ext cx="1737360" cy="1737360"/>
            <a:chOff x="7552123" y="135561"/>
            <a:chExt cx="1737360" cy="1737360"/>
          </a:xfrm>
        </p:grpSpPr>
        <p:sp>
          <p:nvSpPr>
            <p:cNvPr id="31" name="Rounded Rectangle 5">
              <a:extLst>
                <a:ext uri="{FF2B5EF4-FFF2-40B4-BE49-F238E27FC236}">
                  <a16:creationId xmlns:a16="http://schemas.microsoft.com/office/drawing/2014/main" id="{9F8B318E-D13E-478F-9451-E396D91D44B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2" name="Graphic 31">
              <a:extLst>
                <a:ext uri="{FF2B5EF4-FFF2-40B4-BE49-F238E27FC236}">
                  <a16:creationId xmlns:a16="http://schemas.microsoft.com/office/drawing/2014/main" id="{B2B9856D-96CE-4E57-A06D-CF08BFA99D2F}"/>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grpSp>
        <p:nvGrpSpPr>
          <p:cNvPr id="33" name="Group 32">
            <a:extLst>
              <a:ext uri="{FF2B5EF4-FFF2-40B4-BE49-F238E27FC236}">
                <a16:creationId xmlns:a16="http://schemas.microsoft.com/office/drawing/2014/main" id="{8AD66694-3540-4EFC-8DBA-8275C17C7989}"/>
              </a:ext>
            </a:extLst>
          </p:cNvPr>
          <p:cNvGrpSpPr/>
          <p:nvPr/>
        </p:nvGrpSpPr>
        <p:grpSpPr>
          <a:xfrm>
            <a:off x="8569711" y="4559936"/>
            <a:ext cx="1737360" cy="1737360"/>
            <a:chOff x="7552123" y="135561"/>
            <a:chExt cx="1737360" cy="1737360"/>
          </a:xfrm>
        </p:grpSpPr>
        <p:sp>
          <p:nvSpPr>
            <p:cNvPr id="34" name="Rounded Rectangle 5">
              <a:extLst>
                <a:ext uri="{FF2B5EF4-FFF2-40B4-BE49-F238E27FC236}">
                  <a16:creationId xmlns:a16="http://schemas.microsoft.com/office/drawing/2014/main" id="{B1F19929-7B50-43F3-9E25-693E551FB3C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35" name="Graphic 34">
              <a:extLst>
                <a:ext uri="{FF2B5EF4-FFF2-40B4-BE49-F238E27FC236}">
                  <a16:creationId xmlns:a16="http://schemas.microsoft.com/office/drawing/2014/main" id="{651CAC51-4292-4B2B-B5FD-D2F5465AC44C}"/>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2031659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44"/>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43"/>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0"/>
                                  </p:stCondLst>
                                  <p:childTnLst>
                                    <p:animMotion origin="layout" path="M 1.45833E-6 -7.40741E-7 L 1.4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nodeType="withEffect">
                                  <p:stCondLst>
                                    <p:cond delay="0"/>
                                  </p:stCondLst>
                                  <p:childTnLst>
                                    <p:animMotion origin="layout" path="M 1.45833E-6 4.81481E-6 L 1.45833E-6 0.03773 " pathEditMode="relative" rAng="0" ptsTypes="AA">
                                      <p:cBhvr>
                                        <p:cTn id="24" dur="750" spd="-100000" fill="hold"/>
                                        <p:tgtEl>
                                          <p:spTgt spid="33"/>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0"/>
                                  </p:stCondLst>
                                  <p:childTnLst>
                                    <p:animMotion origin="layout" path="M 1.45833E-6 -7.40741E-7 L 1.45833E-6 0.03773 " pathEditMode="relative" rAng="0" ptsTypes="AA">
                                      <p:cBhvr>
                                        <p:cTn id="29" dur="750" spd="-100000" fill="hold"/>
                                        <p:tgtEl>
                                          <p:spTgt spid="3"/>
                                        </p:tgtEl>
                                        <p:attrNameLst>
                                          <p:attrName>ppt_x</p:attrName>
                                          <p:attrName>ppt_y</p:attrName>
                                        </p:attrNameLst>
                                      </p:cBhvr>
                                      <p:rCtr x="0" y="1875"/>
                                    </p:animMotion>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nodeType="withEffect">
                                  <p:stCondLst>
                                    <p:cond delay="0"/>
                                  </p:stCondLst>
                                  <p:childTnLst>
                                    <p:animMotion origin="layout" path="M 1.45833E-6 -7.40741E-7 L 1.45833E-6 0.03773 " pathEditMode="relative" rAng="0" ptsTypes="AA">
                                      <p:cBhvr>
                                        <p:cTn id="34" dur="750" spd="-100000" fill="hold"/>
                                        <p:tgtEl>
                                          <p:spTgt spid="4"/>
                                        </p:tgtEl>
                                        <p:attrNameLst>
                                          <p:attrName>ppt_x</p:attrName>
                                          <p:attrName>ppt_y</p:attrName>
                                        </p:attrNameLst>
                                      </p:cBhvr>
                                      <p:rCtr x="0" y="1875"/>
                                    </p:animMotion>
                                  </p:childTnLst>
                                </p:cTn>
                              </p:par>
                              <p:par>
                                <p:cTn id="35" presetID="22" presetClass="entr" presetSubtype="8"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2"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right)">
                                      <p:cBhvr>
                                        <p:cTn id="40" dur="500"/>
                                        <p:tgtEl>
                                          <p:spTgt spid="20"/>
                                        </p:tgtEl>
                                      </p:cBhvr>
                                    </p:animEffect>
                                  </p:childTnLst>
                                </p:cTn>
                              </p:par>
                              <p:par>
                                <p:cTn id="41" presetID="22" presetClass="entr" presetSubtype="2"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right)">
                                      <p:cBhvr>
                                        <p:cTn id="43" dur="500"/>
                                        <p:tgtEl>
                                          <p:spTgt spid="21"/>
                                        </p:tgtEl>
                                      </p:cBhvr>
                                    </p:animEffect>
                                  </p:childTnLst>
                                </p:cTn>
                              </p:par>
                              <p:par>
                                <p:cTn id="44" presetID="22" presetClass="entr" presetSubtype="8"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42" presetClass="path" presetSubtype="0" decel="100000" fill="hold" nodeType="withEffect">
                                  <p:stCondLst>
                                    <p:cond delay="0"/>
                                  </p:stCondLst>
                                  <p:childTnLst>
                                    <p:animMotion origin="layout" path="M 1.45833E-6 4.81481E-6 L 1.45833E-6 0.03773 " pathEditMode="relative" rAng="0" ptsTypes="AA">
                                      <p:cBhvr>
                                        <p:cTn id="51" dur="750" spd="-100000" fill="hold"/>
                                        <p:tgtEl>
                                          <p:spTgt spid="37"/>
                                        </p:tgtEl>
                                        <p:attrNameLst>
                                          <p:attrName>ppt_x</p:attrName>
                                          <p:attrName>ppt_y</p:attrName>
                                        </p:attrNameLst>
                                      </p:cBhvr>
                                      <p:rCtr x="0" y="1875"/>
                                    </p:animMotion>
                                  </p:childTnLst>
                                </p:cTn>
                              </p:par>
                              <p:par>
                                <p:cTn id="52" presetID="10"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42" presetClass="path" presetSubtype="0" decel="100000" fill="hold" nodeType="withEffect">
                                  <p:stCondLst>
                                    <p:cond delay="0"/>
                                  </p:stCondLst>
                                  <p:childTnLst>
                                    <p:animMotion origin="layout" path="M 1.45833E-6 4.81481E-6 L 1.45833E-6 0.03773 " pathEditMode="relative" rAng="0" ptsTypes="AA">
                                      <p:cBhvr>
                                        <p:cTn id="56" dur="750" spd="-100000" fill="hold"/>
                                        <p:tgtEl>
                                          <p:spTgt spid="36"/>
                                        </p:tgtEl>
                                        <p:attrNameLst>
                                          <p:attrName>ppt_x</p:attrName>
                                          <p:attrName>ppt_y</p:attrName>
                                        </p:attrNameLst>
                                      </p:cBhvr>
                                      <p:rCtr x="0" y="1875"/>
                                    </p:animMotion>
                                  </p:childTnLst>
                                </p:cTn>
                              </p:par>
                              <p:par>
                                <p:cTn id="57" presetID="22" presetClass="entr" presetSubtype="1"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BB0CE8-390E-4123-90DA-D3C23C6FB6C9}"/>
              </a:ext>
            </a:extLst>
          </p:cNvPr>
          <p:cNvGrpSpPr/>
          <p:nvPr/>
        </p:nvGrpSpPr>
        <p:grpSpPr>
          <a:xfrm>
            <a:off x="588263" y="2538065"/>
            <a:ext cx="1737360" cy="1734143"/>
            <a:chOff x="588263" y="2372175"/>
            <a:chExt cx="1737360" cy="1734143"/>
          </a:xfrm>
        </p:grpSpPr>
        <p:sp>
          <p:nvSpPr>
            <p:cNvPr id="4" name="Rounded Rectangle 5">
              <a:extLst>
                <a:ext uri="{FF2B5EF4-FFF2-40B4-BE49-F238E27FC236}">
                  <a16:creationId xmlns:a16="http://schemas.microsoft.com/office/drawing/2014/main" id="{816640C1-B043-4B4C-AA74-0A0EFC692AAB}"/>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5" name="app development" descr="application development">
              <a:extLst>
                <a:ext uri="{FF2B5EF4-FFF2-40B4-BE49-F238E27FC236}">
                  <a16:creationId xmlns:a16="http://schemas.microsoft.com/office/drawing/2014/main" id="{1045A5B9-E107-4D40-A025-1AB3E8FF13DD}"/>
                </a:ext>
              </a:extLst>
            </p:cNvPr>
            <p:cNvGrpSpPr/>
            <p:nvPr/>
          </p:nvGrpSpPr>
          <p:grpSpPr>
            <a:xfrm>
              <a:off x="1203300" y="2791399"/>
              <a:ext cx="500421" cy="301755"/>
              <a:chOff x="1619314" y="4798630"/>
              <a:chExt cx="500421" cy="301755"/>
            </a:xfrm>
          </p:grpSpPr>
          <p:sp>
            <p:nvSpPr>
              <p:cNvPr id="6" name="Freeform: Shape 5">
                <a:extLst>
                  <a:ext uri="{FF2B5EF4-FFF2-40B4-BE49-F238E27FC236}">
                    <a16:creationId xmlns:a16="http://schemas.microsoft.com/office/drawing/2014/main" id="{563805A3-2A06-47FE-8C96-712B990D2CD2}"/>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51E7385-6DA6-4418-929F-CE1684381BFB}"/>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8D3BBA0-E0CB-4042-8D03-AE4150769E11}"/>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1EE3C8A-88AC-460A-8D9D-FFFCF9DA621D}"/>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 name="Straight Arrow Connector 10">
            <a:extLst>
              <a:ext uri="{FF2B5EF4-FFF2-40B4-BE49-F238E27FC236}">
                <a16:creationId xmlns:a16="http://schemas.microsoft.com/office/drawing/2014/main" id="{C76D0F79-D0F3-47B5-B571-68E73725D126}"/>
              </a:ext>
            </a:extLst>
          </p:cNvPr>
          <p:cNvCxnSpPr>
            <a:cxnSpLocks/>
          </p:cNvCxnSpPr>
          <p:nvPr/>
        </p:nvCxnSpPr>
        <p:spPr>
          <a:xfrm>
            <a:off x="2480559" y="325922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1C662D-4D74-49F3-A201-F086523D96E9}"/>
              </a:ext>
            </a:extLst>
          </p:cNvPr>
          <p:cNvCxnSpPr>
            <a:cxnSpLocks/>
          </p:cNvCxnSpPr>
          <p:nvPr/>
        </p:nvCxnSpPr>
        <p:spPr>
          <a:xfrm flipH="1">
            <a:off x="2480559" y="3551046"/>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0D4B4D1-1F56-440A-AE72-DF21B3BA3091}"/>
              </a:ext>
            </a:extLst>
          </p:cNvPr>
          <p:cNvGrpSpPr/>
          <p:nvPr/>
        </p:nvGrpSpPr>
        <p:grpSpPr>
          <a:xfrm>
            <a:off x="2193950" y="1554155"/>
            <a:ext cx="4324298" cy="1380951"/>
            <a:chOff x="2193950" y="1554155"/>
            <a:chExt cx="4324298" cy="1380951"/>
          </a:xfrm>
        </p:grpSpPr>
        <p:sp>
          <p:nvSpPr>
            <p:cNvPr id="10" name="Rectangle 9">
              <a:extLst>
                <a:ext uri="{FF2B5EF4-FFF2-40B4-BE49-F238E27FC236}">
                  <a16:creationId xmlns:a16="http://schemas.microsoft.com/office/drawing/2014/main" id="{5B15826F-A5CD-446A-BB25-540A992AD162}"/>
                </a:ext>
              </a:extLst>
            </p:cNvPr>
            <p:cNvSpPr/>
            <p:nvPr/>
          </p:nvSpPr>
          <p:spPr bwMode="auto">
            <a:xfrm>
              <a:off x="2625298" y="2199464"/>
              <a:ext cx="3461603" cy="735642"/>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14" name="TextBox 13">
              <a:extLst>
                <a:ext uri="{FF2B5EF4-FFF2-40B4-BE49-F238E27FC236}">
                  <a16:creationId xmlns:a16="http://schemas.microsoft.com/office/drawing/2014/main" id="{740AA997-CF7D-47B1-9DAF-8C7238D36A1F}"/>
                </a:ext>
              </a:extLst>
            </p:cNvPr>
            <p:cNvSpPr txBox="1"/>
            <p:nvPr/>
          </p:nvSpPr>
          <p:spPr>
            <a:xfrm>
              <a:off x="2193950" y="1554155"/>
              <a:ext cx="4324298" cy="523220"/>
            </a:xfrm>
            <a:prstGeom prst="rect">
              <a:avLst/>
            </a:prstGeom>
            <a:noFill/>
          </p:spPr>
          <p:txBody>
            <a:bodyPr wrap="square" rtlCol="0" anchor="t">
              <a:spAutoFit/>
            </a:bodyPr>
            <a:lstStyle/>
            <a:p>
              <a:pPr algn="ctr"/>
              <a:r>
                <a:rPr lang="en-US" sz="1600" b="1">
                  <a:latin typeface="+mj-lt"/>
                </a:rPr>
                <a:t>Get</a:t>
              </a:r>
              <a:endParaRPr lang="en-US" sz="1600">
                <a:latin typeface="+mj-lt"/>
              </a:endParaRPr>
            </a:p>
            <a:p>
              <a:pPr algn="ctr"/>
              <a:r>
                <a:rPr lang="en-US" sz="1200">
                  <a:solidFill>
                    <a:schemeClr val="accent1"/>
                  </a:solidFill>
                </a:rPr>
                <a:t>http://localhost:3500/v1.0/state/&lt;store-name&gt;/planet</a:t>
              </a:r>
              <a:endParaRPr lang="en-US" sz="1200">
                <a:solidFill>
                  <a:schemeClr val="accent1"/>
                </a:solidFill>
                <a:cs typeface="Segoe UI"/>
              </a:endParaRPr>
            </a:p>
          </p:txBody>
        </p:sp>
      </p:grpSp>
      <p:grpSp>
        <p:nvGrpSpPr>
          <p:cNvPr id="22" name="Group 21">
            <a:extLst>
              <a:ext uri="{FF2B5EF4-FFF2-40B4-BE49-F238E27FC236}">
                <a16:creationId xmlns:a16="http://schemas.microsoft.com/office/drawing/2014/main" id="{3FE96617-E7E1-48D3-8203-FD0AAEABF812}"/>
              </a:ext>
            </a:extLst>
          </p:cNvPr>
          <p:cNvGrpSpPr/>
          <p:nvPr/>
        </p:nvGrpSpPr>
        <p:grpSpPr>
          <a:xfrm>
            <a:off x="2625298" y="3722239"/>
            <a:ext cx="3461603" cy="2546800"/>
            <a:chOff x="2625298" y="3722239"/>
            <a:chExt cx="3461603" cy="2546800"/>
          </a:xfrm>
        </p:grpSpPr>
        <p:sp>
          <p:nvSpPr>
            <p:cNvPr id="13" name="TextBox 12">
              <a:extLst>
                <a:ext uri="{FF2B5EF4-FFF2-40B4-BE49-F238E27FC236}">
                  <a16:creationId xmlns:a16="http://schemas.microsoft.com/office/drawing/2014/main" id="{A53E8C57-BB35-4A01-B43A-55F49823474A}"/>
                </a:ext>
              </a:extLst>
            </p:cNvPr>
            <p:cNvSpPr txBox="1"/>
            <p:nvPr/>
          </p:nvSpPr>
          <p:spPr>
            <a:xfrm>
              <a:off x="2674229" y="3722239"/>
              <a:ext cx="3363741" cy="523220"/>
            </a:xfrm>
            <a:prstGeom prst="rect">
              <a:avLst/>
            </a:prstGeom>
            <a:noFill/>
          </p:spPr>
          <p:txBody>
            <a:bodyPr wrap="none" rtlCol="0" anchor="t">
              <a:spAutoFit/>
            </a:bodyPr>
            <a:lstStyle/>
            <a:p>
              <a:pPr algn="ctr"/>
              <a:r>
                <a:rPr lang="en-US" sz="1600">
                  <a:latin typeface="+mj-lt"/>
                </a:rPr>
                <a:t>Post</a:t>
              </a:r>
            </a:p>
            <a:p>
              <a:pPr algn="ctr"/>
              <a:r>
                <a:rPr lang="en-US" sz="1200">
                  <a:solidFill>
                    <a:schemeClr val="accent1"/>
                  </a:solidFill>
                </a:rPr>
                <a:t>http://localhost:3500/v1.0/state/</a:t>
              </a:r>
              <a:r>
                <a:rPr lang="en-US" sz="1200">
                  <a:solidFill>
                    <a:schemeClr val="accent1"/>
                  </a:solidFill>
                  <a:ea typeface="+mn-lt"/>
                  <a:cs typeface="+mn-lt"/>
                </a:rPr>
                <a:t>&lt;store-name&gt;</a:t>
              </a:r>
              <a:endParaRPr lang="en-US" sz="1200">
                <a:solidFill>
                  <a:schemeClr val="accent1"/>
                </a:solidFill>
                <a:cs typeface="Segoe UI"/>
              </a:endParaRPr>
            </a:p>
          </p:txBody>
        </p:sp>
        <p:sp>
          <p:nvSpPr>
            <p:cNvPr id="15" name="Rectangle 14">
              <a:extLst>
                <a:ext uri="{FF2B5EF4-FFF2-40B4-BE49-F238E27FC236}">
                  <a16:creationId xmlns:a16="http://schemas.microsoft.com/office/drawing/2014/main" id="{0B5DD1F9-ADAE-435B-BD4B-44530170C422}"/>
                </a:ext>
              </a:extLst>
            </p:cNvPr>
            <p:cNvSpPr/>
            <p:nvPr/>
          </p:nvSpPr>
          <p:spPr bwMode="auto">
            <a:xfrm>
              <a:off x="2625298" y="4324351"/>
              <a:ext cx="3461603" cy="1944688"/>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"key": "weapon",</a:t>
              </a:r>
            </a:p>
            <a:p>
              <a:pPr lvl="0" defTabSz="932472" fontAlgn="base">
                <a:spcBef>
                  <a:spcPct val="0"/>
                </a:spcBef>
              </a:pPr>
              <a:r>
                <a:rPr lang="en-US" sz="1200">
                  <a:solidFill>
                    <a:schemeClr val="tx1"/>
                  </a:solidFill>
                  <a:latin typeface="Consolas" panose="020B0609020204030204" pitchFamily="49" charset="0"/>
                  <a:ea typeface="Segoe UI Symbol"/>
                </a:rPr>
                <a:t>    "value": "</a:t>
              </a:r>
              <a:r>
                <a:rPr lang="en-US" sz="1200" err="1">
                  <a:solidFill>
                    <a:schemeClr val="tx1"/>
                  </a:solidFill>
                  <a:latin typeface="Consolas" panose="020B0609020204030204" pitchFamily="49" charset="0"/>
                  <a:ea typeface="Segoe UI Symbol"/>
                </a:rPr>
                <a:t>DeathStar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"key": "planet",</a:t>
              </a:r>
            </a:p>
            <a:p>
              <a:pPr lvl="0" defTabSz="932472" fontAlgn="base">
                <a:spcBef>
                  <a:spcPct val="0"/>
                </a:spcBef>
              </a:pPr>
              <a:r>
                <a:rPr lang="en-US" sz="1200">
                  <a:solidFill>
                    <a:schemeClr val="tx1"/>
                  </a:solidFill>
                  <a:latin typeface="Consolas" panose="020B0609020204030204" pitchFamily="49" charset="0"/>
                  <a:ea typeface="Segoe UI Symbol"/>
                </a:rPr>
                <a:t>    "value": {</a:t>
              </a:r>
            </a:p>
            <a:p>
              <a:pPr lvl="0" defTabSz="932472" fontAlgn="base">
                <a:spcBef>
                  <a:spcPct val="0"/>
                </a:spcBef>
              </a:pPr>
              <a:r>
                <a:rPr lang="en-US" sz="1200">
                  <a:solidFill>
                    <a:schemeClr val="tx1"/>
                  </a:solidFill>
                  <a:latin typeface="Consolas" panose="020B0609020204030204" pitchFamily="49" charset="0"/>
                  <a:ea typeface="Segoe UI Symbol"/>
                </a:rPr>
                <a:t>        "name": "Tatooine"</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6" name="Straight Arrow Connector 15">
            <a:extLst>
              <a:ext uri="{FF2B5EF4-FFF2-40B4-BE49-F238E27FC236}">
                <a16:creationId xmlns:a16="http://schemas.microsoft.com/office/drawing/2014/main" id="{27A7F4C2-38CB-489A-AD7B-BA8885BF4B74}"/>
              </a:ext>
            </a:extLst>
          </p:cNvPr>
          <p:cNvCxnSpPr>
            <a:cxnSpLocks/>
            <a:endCxn id="17" idx="1"/>
          </p:cNvCxnSpPr>
          <p:nvPr/>
        </p:nvCxnSpPr>
        <p:spPr>
          <a:xfrm flipV="1">
            <a:off x="8158935" y="3403057"/>
            <a:ext cx="525167" cy="4"/>
          </a:xfrm>
          <a:prstGeom prst="straightConnector1">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2">
            <a:extLst>
              <a:ext uri="{FF2B5EF4-FFF2-40B4-BE49-F238E27FC236}">
                <a16:creationId xmlns:a16="http://schemas.microsoft.com/office/drawing/2014/main" id="{B3BEDC8F-0E07-4A30-AD5F-9516E1FBCDD1}"/>
              </a:ext>
            </a:extLst>
          </p:cNvPr>
          <p:cNvGraphicFramePr>
            <a:graphicFrameLocks noGrp="1"/>
          </p:cNvGraphicFramePr>
          <p:nvPr>
            <p:extLst>
              <p:ext uri="{D42A27DB-BD31-4B8C-83A1-F6EECF244321}">
                <p14:modId xmlns:p14="http://schemas.microsoft.com/office/powerpoint/2010/main" val="1736200877"/>
              </p:ext>
            </p:extLst>
          </p:nvPr>
        </p:nvGraphicFramePr>
        <p:xfrm>
          <a:off x="8684102" y="2535989"/>
          <a:ext cx="2846387" cy="1734137"/>
        </p:xfrm>
        <a:graphic>
          <a:graphicData uri="http://schemas.openxmlformats.org/drawingml/2006/table">
            <a:tbl>
              <a:tblPr firstRow="1" bandRow="1">
                <a:effectLst/>
                <a:tableStyleId>{3B4B98B0-60AC-42C2-AFA5-B58CD77FA1E5}</a:tableStyleId>
              </a:tblPr>
              <a:tblGrid>
                <a:gridCol w="1272862">
                  <a:extLst>
                    <a:ext uri="{9D8B030D-6E8A-4147-A177-3AD203B41FA5}">
                      <a16:colId xmlns:a16="http://schemas.microsoft.com/office/drawing/2014/main" val="3761039183"/>
                    </a:ext>
                  </a:extLst>
                </a:gridCol>
                <a:gridCol w="1573525">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a:solidFill>
                            <a:schemeClr val="bg1"/>
                          </a:solidFill>
                        </a:rPr>
                        <a:t>key</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14400" rtl="0" eaLnBrk="1" latinLnBrk="0" hangingPunct="1"/>
                      <a:r>
                        <a:rPr lang="en-US" sz="1400" kern="1200">
                          <a:solidFill>
                            <a:schemeClr val="bg1"/>
                          </a:solidFill>
                        </a:rPr>
                        <a:t>value</a:t>
                      </a:r>
                      <a:endParaRPr lang="en-US" sz="1400" b="1" kern="120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60012255"/>
                  </a:ext>
                </a:extLst>
              </a:tr>
              <a:tr h="452384">
                <a:tc>
                  <a:txBody>
                    <a:bodyPr/>
                    <a:lstStyle/>
                    <a:p>
                      <a:r>
                        <a:rPr lang="en-US" sz="1200" kern="1200" err="1"/>
                        <a:t>myApp</a:t>
                      </a:r>
                      <a:r>
                        <a:rPr lang="en-US" sz="1200" kern="1200"/>
                        <a:t>-weapon</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a:t>"</a:t>
                      </a:r>
                      <a:r>
                        <a:rPr lang="en-US" sz="1200" kern="1200" err="1"/>
                        <a:t>DeathStar</a:t>
                      </a:r>
                      <a:r>
                        <a:rPr lang="en-US" sz="1200" kern="1200"/>
                        <a: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r h="904767">
                <a:tc>
                  <a:txBody>
                    <a:bodyPr/>
                    <a:lstStyle/>
                    <a:p>
                      <a:r>
                        <a:rPr lang="en-US" sz="1200" kern="1200" err="1"/>
                        <a:t>myApp</a:t>
                      </a:r>
                      <a:r>
                        <a:rPr lang="en-US" sz="1200" kern="1200"/>
                        <a:t>-planet</a:t>
                      </a:r>
                      <a:endParaRPr lang="en-US" sz="1200" kern="120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kern="1200" dirty="0"/>
                        <a:t>{        </a:t>
                      </a:r>
                    </a:p>
                    <a:p>
                      <a:r>
                        <a:rPr lang="en-US" sz="1200" kern="1200" dirty="0"/>
                        <a:t>  "name": "Tatooine"</a:t>
                      </a:r>
                    </a:p>
                    <a:p>
                      <a:r>
                        <a:rPr lang="en-US" sz="1200" kern="1200" dirty="0"/>
                        <a:t>}</a:t>
                      </a:r>
                      <a:endParaRPr lang="en-US" sz="120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2526666"/>
                  </a:ext>
                </a:extLst>
              </a:tr>
            </a:tbl>
          </a:graphicData>
        </a:graphic>
      </p:graphicFrame>
      <p:sp>
        <p:nvSpPr>
          <p:cNvPr id="24" name="Freeform: Shape 23">
            <a:extLst>
              <a:ext uri="{FF2B5EF4-FFF2-40B4-BE49-F238E27FC236}">
                <a16:creationId xmlns:a16="http://schemas.microsoft.com/office/drawing/2014/main" id="{1FB39DFD-40DF-4052-9397-2291B1E911F4}"/>
              </a:ext>
            </a:extLst>
          </p:cNvPr>
          <p:cNvSpPr/>
          <p:nvPr/>
        </p:nvSpPr>
        <p:spPr>
          <a:xfrm>
            <a:off x="584199" y="855663"/>
            <a:ext cx="471487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State management: key/value</a:t>
            </a:r>
          </a:p>
        </p:txBody>
      </p:sp>
      <p:sp>
        <p:nvSpPr>
          <p:cNvPr id="25" name="Freeform: Shape 24">
            <a:extLst>
              <a:ext uri="{FF2B5EF4-FFF2-40B4-BE49-F238E27FC236}">
                <a16:creationId xmlns:a16="http://schemas.microsoft.com/office/drawing/2014/main" id="{D640BCD0-AF8F-491D-B623-95506932753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2" name="Group 1">
            <a:extLst>
              <a:ext uri="{FF2B5EF4-FFF2-40B4-BE49-F238E27FC236}">
                <a16:creationId xmlns:a16="http://schemas.microsoft.com/office/drawing/2014/main" id="{7669AF2B-DA6F-448D-8E6D-539F6C847187}"/>
              </a:ext>
            </a:extLst>
          </p:cNvPr>
          <p:cNvGrpSpPr/>
          <p:nvPr/>
        </p:nvGrpSpPr>
        <p:grpSpPr>
          <a:xfrm>
            <a:off x="6426586" y="2534848"/>
            <a:ext cx="1737360" cy="1737360"/>
            <a:chOff x="7552123" y="135561"/>
            <a:chExt cx="1737360" cy="1737360"/>
          </a:xfrm>
        </p:grpSpPr>
        <p:sp>
          <p:nvSpPr>
            <p:cNvPr id="23" name="Rounded Rectangle 5">
              <a:extLst>
                <a:ext uri="{FF2B5EF4-FFF2-40B4-BE49-F238E27FC236}">
                  <a16:creationId xmlns:a16="http://schemas.microsoft.com/office/drawing/2014/main" id="{148B4FE2-A3EE-4194-B21B-DEC23F13754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6" name="Graphic 25">
              <a:extLst>
                <a:ext uri="{FF2B5EF4-FFF2-40B4-BE49-F238E27FC236}">
                  <a16:creationId xmlns:a16="http://schemas.microsoft.com/office/drawing/2014/main" id="{7420E775-5E8D-43EB-9328-C65EC2EFA61A}"/>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grpSp>
        <p:nvGrpSpPr>
          <p:cNvPr id="19" name="Group 18">
            <a:extLst>
              <a:ext uri="{FF2B5EF4-FFF2-40B4-BE49-F238E27FC236}">
                <a16:creationId xmlns:a16="http://schemas.microsoft.com/office/drawing/2014/main" id="{D8BF29A3-A926-45D0-83B6-2CE26C07F145}"/>
              </a:ext>
            </a:extLst>
          </p:cNvPr>
          <p:cNvGrpSpPr/>
          <p:nvPr/>
        </p:nvGrpSpPr>
        <p:grpSpPr>
          <a:xfrm>
            <a:off x="8826536" y="4419505"/>
            <a:ext cx="2619603" cy="795202"/>
            <a:chOff x="8826536" y="4419505"/>
            <a:chExt cx="2619603" cy="795202"/>
          </a:xfrm>
        </p:grpSpPr>
        <p:sp>
          <p:nvSpPr>
            <p:cNvPr id="18" name="TextBox 17">
              <a:extLst>
                <a:ext uri="{FF2B5EF4-FFF2-40B4-BE49-F238E27FC236}">
                  <a16:creationId xmlns:a16="http://schemas.microsoft.com/office/drawing/2014/main" id="{AF0F8523-D53B-4D74-8378-0DD8CB5BB164}"/>
                </a:ext>
              </a:extLst>
            </p:cNvPr>
            <p:cNvSpPr txBox="1"/>
            <p:nvPr/>
          </p:nvSpPr>
          <p:spPr>
            <a:xfrm>
              <a:off x="8826536" y="4419505"/>
              <a:ext cx="2561517" cy="307777"/>
            </a:xfrm>
            <a:prstGeom prst="rect">
              <a:avLst/>
            </a:prstGeom>
            <a:noFill/>
          </p:spPr>
          <p:txBody>
            <a:bodyPr wrap="square" rtlCol="0">
              <a:spAutoFit/>
            </a:bodyPr>
            <a:lstStyle/>
            <a:p>
              <a:pPr algn="ctr"/>
              <a:r>
                <a:rPr lang="en-US" sz="1400"/>
                <a:t>State store of your choice</a:t>
              </a:r>
            </a:p>
          </p:txBody>
        </p:sp>
        <p:pic>
          <p:nvPicPr>
            <p:cNvPr id="28" name="Picture 27">
              <a:extLst>
                <a:ext uri="{FF2B5EF4-FFF2-40B4-BE49-F238E27FC236}">
                  <a16:creationId xmlns:a16="http://schemas.microsoft.com/office/drawing/2014/main" id="{9C47A74D-C034-42BB-9B48-0A296937588C}"/>
                </a:ext>
              </a:extLst>
            </p:cNvPr>
            <p:cNvPicPr>
              <a:picLocks noChangeAspect="1"/>
            </p:cNvPicPr>
            <p:nvPr/>
          </p:nvPicPr>
          <p:blipFill>
            <a:blip r:embed="rId4"/>
            <a:stretch>
              <a:fillRect/>
            </a:stretch>
          </p:blipFill>
          <p:spPr>
            <a:xfrm>
              <a:off x="10156091" y="4812299"/>
              <a:ext cx="398632" cy="345707"/>
            </a:xfrm>
            <a:prstGeom prst="rect">
              <a:avLst/>
            </a:prstGeom>
          </p:spPr>
        </p:pic>
        <p:pic>
          <p:nvPicPr>
            <p:cNvPr id="29" name="Picture 28">
              <a:extLst>
                <a:ext uri="{FF2B5EF4-FFF2-40B4-BE49-F238E27FC236}">
                  <a16:creationId xmlns:a16="http://schemas.microsoft.com/office/drawing/2014/main" id="{8BC2D597-A95F-47D6-8ABE-CE13693EB3ED}"/>
                </a:ext>
              </a:extLst>
            </p:cNvPr>
            <p:cNvPicPr>
              <a:picLocks noChangeAspect="1"/>
            </p:cNvPicPr>
            <p:nvPr/>
          </p:nvPicPr>
          <p:blipFill>
            <a:blip r:embed="rId5"/>
            <a:stretch>
              <a:fillRect/>
            </a:stretch>
          </p:blipFill>
          <p:spPr>
            <a:xfrm>
              <a:off x="9101257" y="4792771"/>
              <a:ext cx="301148" cy="278832"/>
            </a:xfrm>
            <a:prstGeom prst="rect">
              <a:avLst/>
            </a:prstGeom>
          </p:spPr>
        </p:pic>
        <p:sp>
          <p:nvSpPr>
            <p:cNvPr id="30" name="TextBox 29">
              <a:extLst>
                <a:ext uri="{FF2B5EF4-FFF2-40B4-BE49-F238E27FC236}">
                  <a16:creationId xmlns:a16="http://schemas.microsoft.com/office/drawing/2014/main" id="{BB901BD4-DEA3-454A-B290-1FED431024A2}"/>
                </a:ext>
              </a:extLst>
            </p:cNvPr>
            <p:cNvSpPr txBox="1"/>
            <p:nvPr/>
          </p:nvSpPr>
          <p:spPr>
            <a:xfrm>
              <a:off x="9576961" y="5115319"/>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C6CDB0A1-1341-4EF8-B043-27AC13B3D6FC}"/>
                </a:ext>
              </a:extLst>
            </p:cNvPr>
            <p:cNvSpPr txBox="1"/>
            <p:nvPr/>
          </p:nvSpPr>
          <p:spPr>
            <a:xfrm>
              <a:off x="8906936" y="5113344"/>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32" name="Graphic 31">
              <a:extLst>
                <a:ext uri="{FF2B5EF4-FFF2-40B4-BE49-F238E27FC236}">
                  <a16:creationId xmlns:a16="http://schemas.microsoft.com/office/drawing/2014/main" id="{BBB91012-07F0-4F74-8CA7-045EB9AD95F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61170" y="4794651"/>
              <a:ext cx="270564" cy="276952"/>
            </a:xfrm>
            <a:prstGeom prst="rect">
              <a:avLst/>
            </a:prstGeom>
          </p:spPr>
        </p:pic>
        <p:sp>
          <p:nvSpPr>
            <p:cNvPr id="33" name="TextBox 32">
              <a:extLst>
                <a:ext uri="{FF2B5EF4-FFF2-40B4-BE49-F238E27FC236}">
                  <a16:creationId xmlns:a16="http://schemas.microsoft.com/office/drawing/2014/main" id="{9E58D249-00F4-4ECE-8790-3CE0B5414D40}"/>
                </a:ext>
              </a:extLst>
            </p:cNvPr>
            <p:cNvSpPr txBox="1"/>
            <p:nvPr/>
          </p:nvSpPr>
          <p:spPr>
            <a:xfrm>
              <a:off x="11085463" y="4988857"/>
              <a:ext cx="360676" cy="1135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…others</a:t>
              </a:r>
            </a:p>
          </p:txBody>
        </p:sp>
        <p:pic>
          <p:nvPicPr>
            <p:cNvPr id="34" name="Picture 12" descr="Image result for Cassandra Logo">
              <a:extLst>
                <a:ext uri="{FF2B5EF4-FFF2-40B4-BE49-F238E27FC236}">
                  <a16:creationId xmlns:a16="http://schemas.microsoft.com/office/drawing/2014/main" id="{518C06D5-27ED-4522-9301-5B9F536A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9948" y="4830153"/>
              <a:ext cx="351824" cy="2941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671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4"/>
                                        </p:tgtEl>
                                        <p:attrNameLst>
                                          <p:attrName>ppt_x</p:attrName>
                                          <p:attrName>ppt_y</p:attrName>
                                        </p:attrNameLst>
                                      </p:cBhvr>
                                      <p:rCtr x="0" y="1875"/>
                                    </p:animMotion>
                                  </p:childTnLst>
                                </p:cTn>
                              </p:par>
                              <p:par>
                                <p:cTn id="10" presetID="10" presetClass="entr" presetSubtype="0" fill="hold"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50"/>
                                  </p:stCondLst>
                                  <p:childTnLst>
                                    <p:animMotion origin="layout" path="M 1.66667E-6 -1.85185E-6 L 1.66667E-6 0.03773 " pathEditMode="relative" rAng="0" ptsTypes="AA">
                                      <p:cBhvr>
                                        <p:cTn id="14" dur="750" spd="-100000" fill="hold"/>
                                        <p:tgtEl>
                                          <p:spTgt spid="3"/>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2.70833E-6 3.7037E-6 L 2.70833E-6 0.03773 " pathEditMode="relative" rAng="0" ptsTypes="AA">
                                      <p:cBhvr>
                                        <p:cTn id="19" dur="750" spd="-100000" fill="hold"/>
                                        <p:tgtEl>
                                          <p:spTgt spid="2"/>
                                        </p:tgtEl>
                                        <p:attrNameLst>
                                          <p:attrName>ppt_x</p:attrName>
                                          <p:attrName>ppt_y</p:attrName>
                                        </p:attrNameLst>
                                      </p:cBhvr>
                                      <p:rCtr x="0" y="1875"/>
                                    </p:animMotion>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0"/>
                                  </p:stCondLst>
                                  <p:childTnLst>
                                    <p:animMotion origin="layout" path="M 1.66667E-6 -1.85185E-6 L 1.66667E-6 0.03773 " pathEditMode="relative" rAng="0" ptsTypes="AA">
                                      <p:cBhvr>
                                        <p:cTn id="29" dur="750" spd="-100000" fill="hold"/>
                                        <p:tgtEl>
                                          <p:spTgt spid="22"/>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8"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10" presetClass="entr" presetSubtype="0" fill="hold" nodeType="withEffect">
                                  <p:stCondLst>
                                    <p:cond delay="1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42" presetClass="path" presetSubtype="0" decel="100000" fill="hold" nodeType="withEffect">
                                  <p:stCondLst>
                                    <p:cond delay="100"/>
                                  </p:stCondLst>
                                  <p:childTnLst>
                                    <p:animMotion origin="layout" path="M 3.75E-6 -4.81481E-6 L 3.75E-6 0.03774 " pathEditMode="relative" rAng="0" ptsTypes="AA">
                                      <p:cBhvr>
                                        <p:cTn id="38" dur="750" spd="-100000" fill="hold"/>
                                        <p:tgtEl>
                                          <p:spTgt spid="17"/>
                                        </p:tgtEl>
                                        <p:attrNameLst>
                                          <p:attrName>ppt_x</p:attrName>
                                          <p:attrName>ppt_y</p:attrName>
                                        </p:attrNameLst>
                                      </p:cBhvr>
                                      <p:rCtr x="0" y="1875"/>
                                    </p:animMotion>
                                  </p:childTnLst>
                                </p:cTn>
                              </p:par>
                              <p:par>
                                <p:cTn id="39" presetID="1" presetClass="entr" presetSubtype="0" fill="hold" nodeType="withEffect">
                                  <p:stCondLst>
                                    <p:cond delay="100"/>
                                  </p:stCondLst>
                                  <p:childTnLst>
                                    <p:set>
                                      <p:cBhvr>
                                        <p:cTn id="40" dur="1" fill="hold">
                                          <p:stCondLst>
                                            <p:cond delay="749"/>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10" presetClass="entr" presetSubtype="0" fill="hold" nodeType="withEffect">
                                  <p:stCondLst>
                                    <p:cond delay="1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nodeType="withEffect">
                                  <p:stCondLst>
                                    <p:cond delay="100"/>
                                  </p:stCondLst>
                                  <p:childTnLst>
                                    <p:animMotion origin="layout" path="M -1.66667E-6 -4.81481E-6 L -1.66667E-6 0.03774 " pathEditMode="relative" rAng="0" ptsTypes="AA">
                                      <p:cBhvr>
                                        <p:cTn id="50" dur="750" spd="-100000" fill="hold"/>
                                        <p:tgtEl>
                                          <p:spTgt spid="2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EB5D30F-8B87-4002-9173-45447811562B}"/>
              </a:ext>
            </a:extLst>
          </p:cNvPr>
          <p:cNvSpPr txBox="1">
            <a:spLocks/>
          </p:cNvSpPr>
          <p:nvPr/>
        </p:nvSpPr>
        <p:spPr>
          <a:xfrm>
            <a:off x="2238375" y="3274951"/>
            <a:ext cx="771525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Dapr state management</a:t>
            </a:r>
          </a:p>
          <a:p>
            <a:pPr algn="ctr"/>
            <a:r>
              <a:rPr lang="en-US" sz="5000"/>
              <a:t>and components</a:t>
            </a:r>
          </a:p>
        </p:txBody>
      </p:sp>
      <p:sp>
        <p:nvSpPr>
          <p:cNvPr id="8" name="Text Placeholder 2">
            <a:extLst>
              <a:ext uri="{FF2B5EF4-FFF2-40B4-BE49-F238E27FC236}">
                <a16:creationId xmlns:a16="http://schemas.microsoft.com/office/drawing/2014/main" id="{58E61968-2783-4B43-A502-2ED98EA3F3B8}"/>
              </a:ext>
            </a:extLst>
          </p:cNvPr>
          <p:cNvSpPr txBox="1">
            <a:spLocks/>
          </p:cNvSpPr>
          <p:nvPr/>
        </p:nvSpPr>
        <p:spPr>
          <a:xfrm>
            <a:off x="5469446" y="1993173"/>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Rectangle 3">
            <a:extLst>
              <a:ext uri="{FF2B5EF4-FFF2-40B4-BE49-F238E27FC236}">
                <a16:creationId xmlns:a16="http://schemas.microsoft.com/office/drawing/2014/main" id="{C6040BA3-6880-4DA3-BC38-1879B001C5A5}"/>
              </a:ext>
            </a:extLst>
          </p:cNvPr>
          <p:cNvSpPr/>
          <p:nvPr/>
        </p:nvSpPr>
        <p:spPr>
          <a:xfrm>
            <a:off x="0" y="-509633"/>
            <a:ext cx="3834896" cy="307777"/>
          </a:xfrm>
          <a:prstGeom prst="rect">
            <a:avLst/>
          </a:prstGeom>
        </p:spPr>
        <p:txBody>
          <a:bodyPr wrap="none">
            <a:spAutoFit/>
          </a:bodyPr>
          <a:lstStyle/>
          <a:p>
            <a:r>
              <a:rPr lang="en-US" sz="1400">
                <a:solidFill>
                  <a:schemeClr val="bg1"/>
                </a:solidFill>
              </a:rPr>
              <a:t>DEMO: </a:t>
            </a:r>
            <a:r>
              <a:rPr lang="en-US" sz="1400" err="1">
                <a:solidFill>
                  <a:schemeClr val="bg1"/>
                </a:solidFill>
              </a:rPr>
              <a:t>Dapr</a:t>
            </a:r>
            <a:r>
              <a:rPr lang="en-US" sz="1400">
                <a:solidFill>
                  <a:schemeClr val="bg1"/>
                </a:solidFill>
              </a:rPr>
              <a:t> state management and bindings </a:t>
            </a:r>
          </a:p>
        </p:txBody>
      </p:sp>
    </p:spTree>
    <p:extLst>
      <p:ext uri="{BB962C8B-B14F-4D97-AF65-F5344CB8AC3E}">
        <p14:creationId xmlns:p14="http://schemas.microsoft.com/office/powerpoint/2010/main" val="2481433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F4847C5-EEC0-443F-9B7F-344975FA95A8}"/>
              </a:ext>
            </a:extLst>
          </p:cNvPr>
          <p:cNvGrpSpPr/>
          <p:nvPr/>
        </p:nvGrpSpPr>
        <p:grpSpPr>
          <a:xfrm>
            <a:off x="6115050" y="1524000"/>
            <a:ext cx="6086475" cy="5334000"/>
            <a:chOff x="6115050" y="1436688"/>
            <a:chExt cx="6086475" cy="5421312"/>
          </a:xfrm>
        </p:grpSpPr>
        <p:sp>
          <p:nvSpPr>
            <p:cNvPr id="68" name="Rounded Rectangle 5">
              <a:extLst>
                <a:ext uri="{FF2B5EF4-FFF2-40B4-BE49-F238E27FC236}">
                  <a16:creationId xmlns:a16="http://schemas.microsoft.com/office/drawing/2014/main" id="{35849611-3444-4D7E-BEC7-B2FDBB5AF42B}"/>
                </a:ext>
              </a:extLst>
            </p:cNvPr>
            <p:cNvSpPr/>
            <p:nvPr/>
          </p:nvSpPr>
          <p:spPr bwMode="auto">
            <a:xfrm>
              <a:off x="6115050"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51" name="Rectangle 50">
              <a:extLst>
                <a:ext uri="{FF2B5EF4-FFF2-40B4-BE49-F238E27FC236}">
                  <a16:creationId xmlns:a16="http://schemas.microsoft.com/office/drawing/2014/main" id="{B34D8A61-E092-4985-8225-0E02FDDF7062}"/>
                </a:ext>
              </a:extLst>
            </p:cNvPr>
            <p:cNvSpPr/>
            <p:nvPr/>
          </p:nvSpPr>
          <p:spPr>
            <a:xfrm>
              <a:off x="8548277" y="1556048"/>
              <a:ext cx="1200970" cy="369332"/>
            </a:xfrm>
            <a:prstGeom prst="rect">
              <a:avLst/>
            </a:prstGeom>
          </p:spPr>
          <p:txBody>
            <a:bodyPr wrap="none">
              <a:spAutoFit/>
            </a:bodyPr>
            <a:lstStyle/>
            <a:p>
              <a:pPr algn="ctr"/>
              <a:r>
                <a:rPr lang="en-US" sz="1800">
                  <a:solidFill>
                    <a:schemeClr val="accent1"/>
                  </a:solidFill>
                  <a:latin typeface="+mj-lt"/>
                </a:rPr>
                <a:t>Subscribe</a:t>
              </a:r>
            </a:p>
          </p:txBody>
        </p:sp>
      </p:grpSp>
      <p:grpSp>
        <p:nvGrpSpPr>
          <p:cNvPr id="81" name="Group 80">
            <a:extLst>
              <a:ext uri="{FF2B5EF4-FFF2-40B4-BE49-F238E27FC236}">
                <a16:creationId xmlns:a16="http://schemas.microsoft.com/office/drawing/2014/main" id="{1001CC52-4E4D-4E27-955B-9B7A90C3EACE}"/>
              </a:ext>
            </a:extLst>
          </p:cNvPr>
          <p:cNvGrpSpPr/>
          <p:nvPr/>
        </p:nvGrpSpPr>
        <p:grpSpPr>
          <a:xfrm>
            <a:off x="7708034" y="2097306"/>
            <a:ext cx="1186641" cy="1186641"/>
            <a:chOff x="7552123" y="135561"/>
            <a:chExt cx="1737360" cy="1737360"/>
          </a:xfrm>
        </p:grpSpPr>
        <p:sp>
          <p:nvSpPr>
            <p:cNvPr id="82" name="Rounded Rectangle 5">
              <a:extLst>
                <a:ext uri="{FF2B5EF4-FFF2-40B4-BE49-F238E27FC236}">
                  <a16:creationId xmlns:a16="http://schemas.microsoft.com/office/drawing/2014/main" id="{79F2ED08-CF0D-4E8E-9232-9CE0154D94F3}"/>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3" name="Graphic 82">
              <a:extLst>
                <a:ext uri="{FF2B5EF4-FFF2-40B4-BE49-F238E27FC236}">
                  <a16:creationId xmlns:a16="http://schemas.microsoft.com/office/drawing/2014/main" id="{EF18604E-54BA-44E2-B39C-24F2DAE8E125}"/>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7936554" y="627119"/>
              <a:ext cx="968498" cy="754245"/>
            </a:xfrm>
            <a:prstGeom prst="rect">
              <a:avLst/>
            </a:prstGeom>
          </p:spPr>
        </p:pic>
      </p:grpSp>
      <p:grpSp>
        <p:nvGrpSpPr>
          <p:cNvPr id="4" name="Group 3">
            <a:extLst>
              <a:ext uri="{FF2B5EF4-FFF2-40B4-BE49-F238E27FC236}">
                <a16:creationId xmlns:a16="http://schemas.microsoft.com/office/drawing/2014/main" id="{4CA53D38-9775-4C58-91B4-9ED6E64CE1AD}"/>
              </a:ext>
            </a:extLst>
          </p:cNvPr>
          <p:cNvGrpSpPr/>
          <p:nvPr/>
        </p:nvGrpSpPr>
        <p:grpSpPr>
          <a:xfrm>
            <a:off x="-9526" y="1524000"/>
            <a:ext cx="6086475" cy="5334000"/>
            <a:chOff x="-9526" y="1436688"/>
            <a:chExt cx="6086475" cy="5421312"/>
          </a:xfrm>
        </p:grpSpPr>
        <p:sp>
          <p:nvSpPr>
            <p:cNvPr id="67" name="Rounded Rectangle 5">
              <a:extLst>
                <a:ext uri="{FF2B5EF4-FFF2-40B4-BE49-F238E27FC236}">
                  <a16:creationId xmlns:a16="http://schemas.microsoft.com/office/drawing/2014/main" id="{473BC14C-6CBB-4D76-B2E1-B2DF94B8C6DF}"/>
                </a:ext>
              </a:extLst>
            </p:cNvPr>
            <p:cNvSpPr/>
            <p:nvPr/>
          </p:nvSpPr>
          <p:spPr bwMode="auto">
            <a:xfrm>
              <a:off x="-9526" y="1436688"/>
              <a:ext cx="6086475" cy="5421312"/>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sp>
          <p:nvSpPr>
            <p:cNvPr id="39" name="Rectangle 38">
              <a:extLst>
                <a:ext uri="{FF2B5EF4-FFF2-40B4-BE49-F238E27FC236}">
                  <a16:creationId xmlns:a16="http://schemas.microsoft.com/office/drawing/2014/main" id="{9628F566-5D22-42A9-A365-7CB72ABD3186}"/>
                </a:ext>
              </a:extLst>
            </p:cNvPr>
            <p:cNvSpPr/>
            <p:nvPr/>
          </p:nvSpPr>
          <p:spPr>
            <a:xfrm>
              <a:off x="2568586" y="1556048"/>
              <a:ext cx="949299" cy="369332"/>
            </a:xfrm>
            <a:prstGeom prst="rect">
              <a:avLst/>
            </a:prstGeom>
          </p:spPr>
          <p:txBody>
            <a:bodyPr wrap="none">
              <a:spAutoFit/>
            </a:bodyPr>
            <a:lstStyle/>
            <a:p>
              <a:pPr algn="ctr"/>
              <a:r>
                <a:rPr lang="en-US" sz="1800">
                  <a:solidFill>
                    <a:schemeClr val="accent1"/>
                  </a:solidFill>
                  <a:latin typeface="+mj-lt"/>
                </a:rPr>
                <a:t>Publish</a:t>
              </a:r>
            </a:p>
          </p:txBody>
        </p:sp>
      </p:grpSp>
      <p:grpSp>
        <p:nvGrpSpPr>
          <p:cNvPr id="2" name="Group 1">
            <a:extLst>
              <a:ext uri="{FF2B5EF4-FFF2-40B4-BE49-F238E27FC236}">
                <a16:creationId xmlns:a16="http://schemas.microsoft.com/office/drawing/2014/main" id="{FDBD31CB-DB9C-48F1-B29C-528FA22A9A38}"/>
              </a:ext>
            </a:extLst>
          </p:cNvPr>
          <p:cNvGrpSpPr/>
          <p:nvPr/>
        </p:nvGrpSpPr>
        <p:grpSpPr>
          <a:xfrm>
            <a:off x="1523998" y="3562495"/>
            <a:ext cx="3019428" cy="1857198"/>
            <a:chOff x="1305954" y="1619395"/>
            <a:chExt cx="3019428" cy="1857198"/>
          </a:xfrm>
        </p:grpSpPr>
        <p:sp>
          <p:nvSpPr>
            <p:cNvPr id="14" name="TextBox 13">
              <a:extLst>
                <a:ext uri="{FF2B5EF4-FFF2-40B4-BE49-F238E27FC236}">
                  <a16:creationId xmlns:a16="http://schemas.microsoft.com/office/drawing/2014/main" id="{82F388FA-7266-4D10-B5B8-8DEF87C579CC}"/>
                </a:ext>
              </a:extLst>
            </p:cNvPr>
            <p:cNvSpPr txBox="1"/>
            <p:nvPr/>
          </p:nvSpPr>
          <p:spPr>
            <a:xfrm>
              <a:off x="1546730" y="1619395"/>
              <a:ext cx="253787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http://localhost:3500/v1.0/publish/</a:t>
              </a:r>
            </a:p>
          </p:txBody>
        </p:sp>
        <p:sp>
          <p:nvSpPr>
            <p:cNvPr id="15" name="Rectangle 14">
              <a:extLst>
                <a:ext uri="{FF2B5EF4-FFF2-40B4-BE49-F238E27FC236}">
                  <a16:creationId xmlns:a16="http://schemas.microsoft.com/office/drawing/2014/main" id="{D914AFBE-C452-4298-B247-47E33253D1A7}"/>
                </a:ext>
              </a:extLst>
            </p:cNvPr>
            <p:cNvSpPr/>
            <p:nvPr/>
          </p:nvSpPr>
          <p:spPr bwMode="auto">
            <a:xfrm>
              <a:off x="1305954" y="2218178"/>
              <a:ext cx="3019428" cy="1258415"/>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r>
                <a:rPr lang="en-US" sz="1200" err="1">
                  <a:solidFill>
                    <a:schemeClr val="tx1"/>
                  </a:solidFill>
                  <a:latin typeface="Consolas" panose="020B0609020204030204" pitchFamily="49" charset="0"/>
                  <a:ea typeface="Segoe UI Symbol"/>
                </a:rPr>
                <a:t>topic":"order</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"data":{</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"item":"</a:t>
              </a:r>
              <a:r>
                <a:rPr lang="en-US" sz="1200" err="1">
                  <a:solidFill>
                    <a:schemeClr val="tx1"/>
                  </a:solidFill>
                  <a:latin typeface="Consolas" panose="020B0609020204030204" pitchFamily="49" charset="0"/>
                  <a:ea typeface="Segoe UI Symbol"/>
                </a:rPr>
                <a:t>ZeroDay</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grpSp>
        <p:nvGrpSpPr>
          <p:cNvPr id="7" name="Group 6">
            <a:extLst>
              <a:ext uri="{FF2B5EF4-FFF2-40B4-BE49-F238E27FC236}">
                <a16:creationId xmlns:a16="http://schemas.microsoft.com/office/drawing/2014/main" id="{4EC1F4A2-0F9C-4F80-BFFB-F2FB09D4E8F2}"/>
              </a:ext>
            </a:extLst>
          </p:cNvPr>
          <p:cNvGrpSpPr/>
          <p:nvPr/>
        </p:nvGrpSpPr>
        <p:grpSpPr>
          <a:xfrm>
            <a:off x="5544967" y="2139593"/>
            <a:ext cx="1102066" cy="1102066"/>
            <a:chOff x="2582420" y="7762875"/>
            <a:chExt cx="1333500" cy="1333500"/>
          </a:xfrm>
        </p:grpSpPr>
        <p:sp>
          <p:nvSpPr>
            <p:cNvPr id="6" name="Oval 5">
              <a:extLst>
                <a:ext uri="{FF2B5EF4-FFF2-40B4-BE49-F238E27FC236}">
                  <a16:creationId xmlns:a16="http://schemas.microsoft.com/office/drawing/2014/main" id="{F0CC9043-0C7E-4999-8951-35EBC76B79F1}"/>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9" name="Picture 18">
              <a:extLst>
                <a:ext uri="{FF2B5EF4-FFF2-40B4-BE49-F238E27FC236}">
                  <a16:creationId xmlns:a16="http://schemas.microsoft.com/office/drawing/2014/main" id="{D2374289-8A06-40A7-8483-F6E947DC6100}"/>
                </a:ext>
              </a:extLst>
            </p:cNvPr>
            <p:cNvPicPr>
              <a:picLocks noChangeAspect="1"/>
            </p:cNvPicPr>
            <p:nvPr/>
          </p:nvPicPr>
          <p:blipFill>
            <a:blip r:embed="rId5"/>
            <a:stretch>
              <a:fillRect/>
            </a:stretch>
          </p:blipFill>
          <p:spPr>
            <a:xfrm>
              <a:off x="2768290" y="8022206"/>
              <a:ext cx="961760" cy="814838"/>
            </a:xfrm>
            <a:prstGeom prst="rect">
              <a:avLst/>
            </a:prstGeom>
          </p:spPr>
        </p:pic>
      </p:grpSp>
      <p:grpSp>
        <p:nvGrpSpPr>
          <p:cNvPr id="3" name="Group 2">
            <a:extLst>
              <a:ext uri="{FF2B5EF4-FFF2-40B4-BE49-F238E27FC236}">
                <a16:creationId xmlns:a16="http://schemas.microsoft.com/office/drawing/2014/main" id="{2D507785-416C-4822-A3DE-EA9D98FCA4EE}"/>
              </a:ext>
            </a:extLst>
          </p:cNvPr>
          <p:cNvGrpSpPr/>
          <p:nvPr/>
        </p:nvGrpSpPr>
        <p:grpSpPr>
          <a:xfrm>
            <a:off x="1516784" y="2096545"/>
            <a:ext cx="1186641" cy="1186641"/>
            <a:chOff x="0" y="7898135"/>
            <a:chExt cx="1737360" cy="1737360"/>
          </a:xfrm>
        </p:grpSpPr>
        <p:sp>
          <p:nvSpPr>
            <p:cNvPr id="33" name="Rounded Rectangle 5">
              <a:extLst>
                <a:ext uri="{FF2B5EF4-FFF2-40B4-BE49-F238E27FC236}">
                  <a16:creationId xmlns:a16="http://schemas.microsoft.com/office/drawing/2014/main" id="{D9171650-765E-4406-9501-B8F7467CD36A}"/>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“cart”</a:t>
              </a:r>
            </a:p>
          </p:txBody>
        </p:sp>
        <p:grpSp>
          <p:nvGrpSpPr>
            <p:cNvPr id="34" name="app development" descr="application development">
              <a:extLst>
                <a:ext uri="{FF2B5EF4-FFF2-40B4-BE49-F238E27FC236}">
                  <a16:creationId xmlns:a16="http://schemas.microsoft.com/office/drawing/2014/main" id="{6F98F3E5-EEC4-4939-B2C2-F9525F5ACA9A}"/>
                </a:ext>
              </a:extLst>
            </p:cNvPr>
            <p:cNvGrpSpPr/>
            <p:nvPr/>
          </p:nvGrpSpPr>
          <p:grpSpPr>
            <a:xfrm>
              <a:off x="618470" y="8439646"/>
              <a:ext cx="500421" cy="301755"/>
              <a:chOff x="1619314" y="4920550"/>
              <a:chExt cx="500421" cy="301755"/>
            </a:xfrm>
          </p:grpSpPr>
          <p:sp>
            <p:nvSpPr>
              <p:cNvPr id="40" name="Freeform: Shape 39">
                <a:extLst>
                  <a:ext uri="{FF2B5EF4-FFF2-40B4-BE49-F238E27FC236}">
                    <a16:creationId xmlns:a16="http://schemas.microsoft.com/office/drawing/2014/main" id="{DE387888-7F23-4B93-9D81-A562A27ED8F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944855C-AA75-4E86-8E66-2BE8F054E03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872B26-2796-429E-995F-AF0889DB433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E52B380-4C3E-4EB8-8119-FA4E72F8E94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38" name="Straight Arrow Connector 37">
            <a:extLst>
              <a:ext uri="{FF2B5EF4-FFF2-40B4-BE49-F238E27FC236}">
                <a16:creationId xmlns:a16="http://schemas.microsoft.com/office/drawing/2014/main" id="{CC125DCA-2811-46F3-97C5-7CEDE6753297}"/>
              </a:ext>
            </a:extLst>
          </p:cNvPr>
          <p:cNvCxnSpPr>
            <a:cxnSpLocks/>
          </p:cNvCxnSpPr>
          <p:nvPr/>
        </p:nvCxnSpPr>
        <p:spPr>
          <a:xfrm flipV="1">
            <a:off x="270544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3E8EC300-26FD-4D14-B989-6CDAE30E5E36}"/>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Publish and subscribe</a:t>
            </a:r>
          </a:p>
        </p:txBody>
      </p:sp>
      <p:sp>
        <p:nvSpPr>
          <p:cNvPr id="57" name="Freeform: Shape 56">
            <a:extLst>
              <a:ext uri="{FF2B5EF4-FFF2-40B4-BE49-F238E27FC236}">
                <a16:creationId xmlns:a16="http://schemas.microsoft.com/office/drawing/2014/main" id="{89087BD0-2BE5-488D-B4A3-D5F85D2AC6B5}"/>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58" name="Group 57">
            <a:extLst>
              <a:ext uri="{FF2B5EF4-FFF2-40B4-BE49-F238E27FC236}">
                <a16:creationId xmlns:a16="http://schemas.microsoft.com/office/drawing/2014/main" id="{09340C68-3FA0-4850-81AD-B07A28BC4962}"/>
              </a:ext>
            </a:extLst>
          </p:cNvPr>
          <p:cNvGrpSpPr/>
          <p:nvPr/>
        </p:nvGrpSpPr>
        <p:grpSpPr>
          <a:xfrm>
            <a:off x="3349713" y="2096545"/>
            <a:ext cx="1186641" cy="1186641"/>
            <a:chOff x="7552123" y="135561"/>
            <a:chExt cx="1737360" cy="1737360"/>
          </a:xfrm>
        </p:grpSpPr>
        <p:sp>
          <p:nvSpPr>
            <p:cNvPr id="59" name="Rounded Rectangle 5">
              <a:extLst>
                <a:ext uri="{FF2B5EF4-FFF2-40B4-BE49-F238E27FC236}">
                  <a16:creationId xmlns:a16="http://schemas.microsoft.com/office/drawing/2014/main" id="{97FB15C5-F372-4722-BEDB-F18A9BE6E14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60" name="Graphic 59">
              <a:extLst>
                <a:ext uri="{FF2B5EF4-FFF2-40B4-BE49-F238E27FC236}">
                  <a16:creationId xmlns:a16="http://schemas.microsoft.com/office/drawing/2014/main" id="{B08DC534-120D-4553-B7E0-ACD20C835B9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7936554" y="627119"/>
              <a:ext cx="968498" cy="754245"/>
            </a:xfrm>
            <a:prstGeom prst="rect">
              <a:avLst/>
            </a:prstGeom>
          </p:spPr>
        </p:pic>
      </p:grpSp>
      <p:cxnSp>
        <p:nvCxnSpPr>
          <p:cNvPr id="69" name="Straight Arrow Connector 68">
            <a:extLst>
              <a:ext uri="{FF2B5EF4-FFF2-40B4-BE49-F238E27FC236}">
                <a16:creationId xmlns:a16="http://schemas.microsoft.com/office/drawing/2014/main" id="{3C4195DF-0292-4574-AFFB-40741CD11C2F}"/>
              </a:ext>
            </a:extLst>
          </p:cNvPr>
          <p:cNvCxnSpPr>
            <a:cxnSpLocks/>
          </p:cNvCxnSpPr>
          <p:nvPr/>
        </p:nvCxnSpPr>
        <p:spPr>
          <a:xfrm flipV="1">
            <a:off x="4753320"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1F2F50-D9B9-4B11-9519-E6A2FAB0D8D0}"/>
              </a:ext>
            </a:extLst>
          </p:cNvPr>
          <p:cNvGrpSpPr/>
          <p:nvPr/>
        </p:nvGrpSpPr>
        <p:grpSpPr>
          <a:xfrm>
            <a:off x="9555884" y="2096545"/>
            <a:ext cx="1186641" cy="1186641"/>
            <a:chOff x="0" y="7898135"/>
            <a:chExt cx="1737360" cy="1737360"/>
          </a:xfrm>
        </p:grpSpPr>
        <p:sp>
          <p:nvSpPr>
            <p:cNvPr id="74" name="Rounded Rectangle 5">
              <a:extLst>
                <a:ext uri="{FF2B5EF4-FFF2-40B4-BE49-F238E27FC236}">
                  <a16:creationId xmlns:a16="http://schemas.microsoft.com/office/drawing/2014/main" id="{813926F0-E221-4391-B27C-366BF3504A1B}"/>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t>
              </a:r>
              <a:r>
                <a:rPr lang="en-US" sz="1400">
                  <a:solidFill>
                    <a:schemeClr val="tx1"/>
                  </a:solidFill>
                  <a:latin typeface="+mj-lt"/>
                </a:rPr>
                <a:t>shipping</a:t>
              </a:r>
              <a:r>
                <a:rPr kumimoji="0" lang="en-US" sz="1400" b="0" i="0" u="none" strike="noStrike" kern="1200" cap="none" spc="0" normalizeH="0" baseline="0" noProof="0">
                  <a:ln>
                    <a:noFill/>
                  </a:ln>
                  <a:solidFill>
                    <a:schemeClr val="tx1"/>
                  </a:solidFill>
                  <a:effectLst/>
                  <a:uLnTx/>
                  <a:uFillTx/>
                  <a:latin typeface="+mj-lt"/>
                  <a:ea typeface="+mn-ea"/>
                  <a:cs typeface="+mn-cs"/>
                </a:rPr>
                <a:t>”</a:t>
              </a:r>
            </a:p>
          </p:txBody>
        </p:sp>
        <p:grpSp>
          <p:nvGrpSpPr>
            <p:cNvPr id="75" name="app development" descr="application development">
              <a:extLst>
                <a:ext uri="{FF2B5EF4-FFF2-40B4-BE49-F238E27FC236}">
                  <a16:creationId xmlns:a16="http://schemas.microsoft.com/office/drawing/2014/main" id="{3142D025-2194-47AC-BEC7-050C6A324F5E}"/>
                </a:ext>
              </a:extLst>
            </p:cNvPr>
            <p:cNvGrpSpPr/>
            <p:nvPr/>
          </p:nvGrpSpPr>
          <p:grpSpPr>
            <a:xfrm>
              <a:off x="618470" y="8439646"/>
              <a:ext cx="500421" cy="301755"/>
              <a:chOff x="1619314" y="4920550"/>
              <a:chExt cx="500421" cy="301755"/>
            </a:xfrm>
          </p:grpSpPr>
          <p:sp>
            <p:nvSpPr>
              <p:cNvPr id="76" name="Freeform: Shape 75">
                <a:extLst>
                  <a:ext uri="{FF2B5EF4-FFF2-40B4-BE49-F238E27FC236}">
                    <a16:creationId xmlns:a16="http://schemas.microsoft.com/office/drawing/2014/main" id="{8C119676-379A-4152-938C-9994B896C8D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644E841-4D6B-4A17-A209-40BA5F9E3400}"/>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87546B9-D771-4D98-9EFE-890A200B4D9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9EB08D9-10B2-40FF-819B-C3B1BFA41F95}"/>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80" name="Straight Arrow Connector 79">
            <a:extLst>
              <a:ext uri="{FF2B5EF4-FFF2-40B4-BE49-F238E27FC236}">
                <a16:creationId xmlns:a16="http://schemas.microsoft.com/office/drawing/2014/main" id="{33B53C8C-4A54-4197-B3F9-E9A54E96D8BB}"/>
              </a:ext>
            </a:extLst>
          </p:cNvPr>
          <p:cNvCxnSpPr>
            <a:cxnSpLocks/>
          </p:cNvCxnSpPr>
          <p:nvPr/>
        </p:nvCxnSpPr>
        <p:spPr>
          <a:xfrm flipV="1">
            <a:off x="8896695" y="26880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D18B428-2B3B-4475-A005-E31517E9330A}"/>
              </a:ext>
            </a:extLst>
          </p:cNvPr>
          <p:cNvCxnSpPr>
            <a:cxnSpLocks/>
          </p:cNvCxnSpPr>
          <p:nvPr/>
        </p:nvCxnSpPr>
        <p:spPr>
          <a:xfrm>
            <a:off x="6846094" y="2691713"/>
            <a:ext cx="602456"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4330503F-A30C-4F12-A9E9-D86B8D2CC8BF}"/>
              </a:ext>
            </a:extLst>
          </p:cNvPr>
          <p:cNvGrpSpPr/>
          <p:nvPr/>
        </p:nvGrpSpPr>
        <p:grpSpPr>
          <a:xfrm>
            <a:off x="7755659" y="3305320"/>
            <a:ext cx="3019428" cy="1323830"/>
            <a:chOff x="7734298" y="3200545"/>
            <a:chExt cx="3019428" cy="1323830"/>
          </a:xfrm>
        </p:grpSpPr>
        <p:sp>
          <p:nvSpPr>
            <p:cNvPr id="86" name="TextBox 85">
              <a:extLst>
                <a:ext uri="{FF2B5EF4-FFF2-40B4-BE49-F238E27FC236}">
                  <a16:creationId xmlns:a16="http://schemas.microsoft.com/office/drawing/2014/main" id="{40381354-3D87-4CA7-8F18-3EC13DCEBDF2}"/>
                </a:ext>
              </a:extLst>
            </p:cNvPr>
            <p:cNvSpPr txBox="1"/>
            <p:nvPr/>
          </p:nvSpPr>
          <p:spPr>
            <a:xfrm>
              <a:off x="8279869" y="320054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http://10.0.0.5:8005/order</a:t>
              </a:r>
            </a:p>
          </p:txBody>
        </p:sp>
        <p:sp>
          <p:nvSpPr>
            <p:cNvPr id="87" name="Rectangle 86">
              <a:extLst>
                <a:ext uri="{FF2B5EF4-FFF2-40B4-BE49-F238E27FC236}">
                  <a16:creationId xmlns:a16="http://schemas.microsoft.com/office/drawing/2014/main" id="{90E6D7E2-48C0-4EDA-AC68-20C38ABB7D49}"/>
                </a:ext>
              </a:extLst>
            </p:cNvPr>
            <p:cNvSpPr/>
            <p:nvPr/>
          </p:nvSpPr>
          <p:spPr bwMode="auto">
            <a:xfrm>
              <a:off x="7734298" y="3713604"/>
              <a:ext cx="3019428" cy="810771"/>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000">
                  <a:solidFill>
                    <a:schemeClr val="tx1"/>
                  </a:solidFill>
                  <a:latin typeface="Consolas" panose="020B0609020204030204" pitchFamily="49" charset="0"/>
                  <a:ea typeface="Segoe UI Symbol"/>
                </a:rPr>
                <a:t>"data":{</a:t>
              </a:r>
            </a:p>
            <a:p>
              <a:pPr lvl="0" defTabSz="932472" fontAlgn="base">
                <a:spcBef>
                  <a:spcPct val="0"/>
                </a:spcBef>
              </a:pPr>
              <a:r>
                <a:rPr lang="en-US" sz="1000">
                  <a:solidFill>
                    <a:schemeClr val="tx1"/>
                  </a:solidFill>
                  <a:latin typeface="Consolas" panose="020B0609020204030204" pitchFamily="49" charset="0"/>
                  <a:ea typeface="Segoe UI Symbol"/>
                </a:rPr>
                <a:t>  "user":"</a:t>
              </a:r>
              <a:r>
                <a:rPr lang="en-US" sz="1000" err="1">
                  <a:solidFill>
                    <a:schemeClr val="tx1"/>
                  </a:solidFill>
                  <a:latin typeface="Consolas" panose="020B0609020204030204" pitchFamily="49" charset="0"/>
                  <a:ea typeface="Segoe UI Symbol"/>
                </a:rPr>
                <a:t>johndoe</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  "item":"</a:t>
              </a:r>
              <a:r>
                <a:rPr lang="en-US" sz="1000" err="1">
                  <a:solidFill>
                    <a:schemeClr val="tx1"/>
                  </a:solidFill>
                  <a:latin typeface="Consolas" panose="020B0609020204030204" pitchFamily="49" charset="0"/>
                  <a:ea typeface="Segoe UI Symbol"/>
                </a:rPr>
                <a:t>ZeroDay</a:t>
              </a:r>
              <a:r>
                <a:rPr lang="en-US" sz="1000">
                  <a:solidFill>
                    <a:schemeClr val="tx1"/>
                  </a:solidFill>
                  <a:latin typeface="Consolas" panose="020B0609020204030204" pitchFamily="49" charset="0"/>
                  <a:ea typeface="Segoe UI Symbol"/>
                </a:rPr>
                <a:t>"</a:t>
              </a:r>
            </a:p>
            <a:p>
              <a:pPr lvl="0" defTabSz="932472" fontAlgn="base">
                <a:spcBef>
                  <a:spcPct val="0"/>
                </a:spcBef>
              </a:pPr>
              <a:r>
                <a:rPr lang="en-US" sz="1000">
                  <a:solidFill>
                    <a:schemeClr val="tx1"/>
                  </a:solidFill>
                  <a:latin typeface="Consolas" panose="020B0609020204030204" pitchFamily="49" charset="0"/>
                  <a:ea typeface="Segoe UI Symbol"/>
                </a:rPr>
                <a:t>}</a:t>
              </a:r>
            </a:p>
          </p:txBody>
        </p:sp>
      </p:grpSp>
      <p:grpSp>
        <p:nvGrpSpPr>
          <p:cNvPr id="88" name="Group 87">
            <a:extLst>
              <a:ext uri="{FF2B5EF4-FFF2-40B4-BE49-F238E27FC236}">
                <a16:creationId xmlns:a16="http://schemas.microsoft.com/office/drawing/2014/main" id="{773081F6-053B-4328-9238-D9CCF45628CC}"/>
              </a:ext>
            </a:extLst>
          </p:cNvPr>
          <p:cNvGrpSpPr/>
          <p:nvPr/>
        </p:nvGrpSpPr>
        <p:grpSpPr>
          <a:xfrm>
            <a:off x="7708034" y="5220745"/>
            <a:ext cx="1186641" cy="1186641"/>
            <a:chOff x="7552123" y="135561"/>
            <a:chExt cx="1737360" cy="1737360"/>
          </a:xfrm>
        </p:grpSpPr>
        <p:sp>
          <p:nvSpPr>
            <p:cNvPr id="89" name="Rounded Rectangle 5">
              <a:extLst>
                <a:ext uri="{FF2B5EF4-FFF2-40B4-BE49-F238E27FC236}">
                  <a16:creationId xmlns:a16="http://schemas.microsoft.com/office/drawing/2014/main" id="{0C7114BC-8C2A-4B5C-9999-5642EDA7398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0" name="Graphic 89">
              <a:extLst>
                <a:ext uri="{FF2B5EF4-FFF2-40B4-BE49-F238E27FC236}">
                  <a16:creationId xmlns:a16="http://schemas.microsoft.com/office/drawing/2014/main" id="{C106A6AF-31A7-4743-92BC-078ECE092CFE}"/>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7936554" y="627119"/>
              <a:ext cx="968498" cy="754245"/>
            </a:xfrm>
            <a:prstGeom prst="rect">
              <a:avLst/>
            </a:prstGeom>
          </p:spPr>
        </p:pic>
      </p:grpSp>
      <p:grpSp>
        <p:nvGrpSpPr>
          <p:cNvPr id="91" name="Group 90">
            <a:extLst>
              <a:ext uri="{FF2B5EF4-FFF2-40B4-BE49-F238E27FC236}">
                <a16:creationId xmlns:a16="http://schemas.microsoft.com/office/drawing/2014/main" id="{F3870345-5CB3-4491-9729-665D1B4EB7D1}"/>
              </a:ext>
            </a:extLst>
          </p:cNvPr>
          <p:cNvGrpSpPr/>
          <p:nvPr/>
        </p:nvGrpSpPr>
        <p:grpSpPr>
          <a:xfrm>
            <a:off x="9555884" y="5220745"/>
            <a:ext cx="1186641" cy="1186641"/>
            <a:chOff x="0" y="7898135"/>
            <a:chExt cx="1737360" cy="1737360"/>
          </a:xfrm>
        </p:grpSpPr>
        <p:sp>
          <p:nvSpPr>
            <p:cNvPr id="92" name="Rounded Rectangle 5">
              <a:extLst>
                <a:ext uri="{FF2B5EF4-FFF2-40B4-BE49-F238E27FC236}">
                  <a16:creationId xmlns:a16="http://schemas.microsoft.com/office/drawing/2014/main" id="{94ABA8B3-B51D-4D9D-89C1-5EF4CDB5DEC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“email”</a:t>
              </a:r>
            </a:p>
          </p:txBody>
        </p:sp>
        <p:grpSp>
          <p:nvGrpSpPr>
            <p:cNvPr id="93" name="app development" descr="application development">
              <a:extLst>
                <a:ext uri="{FF2B5EF4-FFF2-40B4-BE49-F238E27FC236}">
                  <a16:creationId xmlns:a16="http://schemas.microsoft.com/office/drawing/2014/main" id="{C97E4573-4ABB-4475-89A7-677BAD569E8F}"/>
                </a:ext>
              </a:extLst>
            </p:cNvPr>
            <p:cNvGrpSpPr/>
            <p:nvPr/>
          </p:nvGrpSpPr>
          <p:grpSpPr>
            <a:xfrm>
              <a:off x="618470" y="8439646"/>
              <a:ext cx="500421" cy="301755"/>
              <a:chOff x="1619314" y="4920550"/>
              <a:chExt cx="500421" cy="301755"/>
            </a:xfrm>
          </p:grpSpPr>
          <p:sp>
            <p:nvSpPr>
              <p:cNvPr id="94" name="Freeform: Shape 93">
                <a:extLst>
                  <a:ext uri="{FF2B5EF4-FFF2-40B4-BE49-F238E27FC236}">
                    <a16:creationId xmlns:a16="http://schemas.microsoft.com/office/drawing/2014/main" id="{1EA8CC85-B847-47DD-9B00-A8B782275B6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4BB604C-C3D4-419D-A630-12FF3CBF98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BE6CEE-0389-416D-AA5C-8943D6B0CE7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C94568-E938-4428-BF1C-7B922A47A0E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98" name="Straight Arrow Connector 97">
            <a:extLst>
              <a:ext uri="{FF2B5EF4-FFF2-40B4-BE49-F238E27FC236}">
                <a16:creationId xmlns:a16="http://schemas.microsoft.com/office/drawing/2014/main" id="{3ADED46D-278D-4296-8FC1-5D12BDB5C072}"/>
              </a:ext>
            </a:extLst>
          </p:cNvPr>
          <p:cNvCxnSpPr>
            <a:cxnSpLocks/>
          </p:cNvCxnSpPr>
          <p:nvPr/>
        </p:nvCxnSpPr>
        <p:spPr>
          <a:xfrm flipV="1">
            <a:off x="8896695" y="5812218"/>
            <a:ext cx="593514" cy="36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B7240CBB-E23D-4532-9CD5-9D1E0C71652A}"/>
              </a:ext>
            </a:extLst>
          </p:cNvPr>
          <p:cNvSpPr txBox="1"/>
          <p:nvPr/>
        </p:nvSpPr>
        <p:spPr>
          <a:xfrm>
            <a:off x="8317969" y="4667395"/>
            <a:ext cx="1928284"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http://10.0.0.4:8004/order</a:t>
            </a:r>
          </a:p>
        </p:txBody>
      </p:sp>
      <p:cxnSp>
        <p:nvCxnSpPr>
          <p:cNvPr id="106" name="Connector: Elbow 105">
            <a:extLst>
              <a:ext uri="{FF2B5EF4-FFF2-40B4-BE49-F238E27FC236}">
                <a16:creationId xmlns:a16="http://schemas.microsoft.com/office/drawing/2014/main" id="{97C78255-84CD-45A6-94DC-9CA86E62AC40}"/>
              </a:ext>
            </a:extLst>
          </p:cNvPr>
          <p:cNvCxnSpPr>
            <a:cxnSpLocks/>
            <a:endCxn id="89" idx="1"/>
          </p:cNvCxnSpPr>
          <p:nvPr/>
        </p:nvCxnSpPr>
        <p:spPr>
          <a:xfrm rot="16200000" flipH="1">
            <a:off x="5852955" y="3958986"/>
            <a:ext cx="3122063" cy="58809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259A2E-5805-4DDA-A481-54C7D752D1D1}"/>
              </a:ext>
            </a:extLst>
          </p:cNvPr>
          <p:cNvGrpSpPr/>
          <p:nvPr/>
        </p:nvGrpSpPr>
        <p:grpSpPr>
          <a:xfrm>
            <a:off x="5547478" y="3386473"/>
            <a:ext cx="1102066" cy="1102066"/>
            <a:chOff x="5547478" y="3386473"/>
            <a:chExt cx="1102066" cy="1102066"/>
          </a:xfrm>
        </p:grpSpPr>
        <p:sp>
          <p:nvSpPr>
            <p:cNvPr id="62" name="Oval 61">
              <a:extLst>
                <a:ext uri="{FF2B5EF4-FFF2-40B4-BE49-F238E27FC236}">
                  <a16:creationId xmlns:a16="http://schemas.microsoft.com/office/drawing/2014/main" id="{172C1EF7-7CB9-491A-879F-CBD7713CB2E8}"/>
                </a:ext>
              </a:extLst>
            </p:cNvPr>
            <p:cNvSpPr/>
            <p:nvPr/>
          </p:nvSpPr>
          <p:spPr bwMode="auto">
            <a:xfrm>
              <a:off x="5547478" y="3386473"/>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4" descr="See the source image">
              <a:extLst>
                <a:ext uri="{FF2B5EF4-FFF2-40B4-BE49-F238E27FC236}">
                  <a16:creationId xmlns:a16="http://schemas.microsoft.com/office/drawing/2014/main" id="{08434AA7-2149-4500-98D4-5BA6CF6BC7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180" y="3697028"/>
              <a:ext cx="526736" cy="526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397967D-F475-4C7F-A5C5-0EF5FCE2C526}"/>
              </a:ext>
            </a:extLst>
          </p:cNvPr>
          <p:cNvGrpSpPr/>
          <p:nvPr/>
        </p:nvGrpSpPr>
        <p:grpSpPr>
          <a:xfrm>
            <a:off x="5529718" y="4710152"/>
            <a:ext cx="1102066" cy="1102066"/>
            <a:chOff x="5529718" y="4710152"/>
            <a:chExt cx="1102066" cy="1102066"/>
          </a:xfrm>
        </p:grpSpPr>
        <p:sp>
          <p:nvSpPr>
            <p:cNvPr id="70" name="Oval 69">
              <a:extLst>
                <a:ext uri="{FF2B5EF4-FFF2-40B4-BE49-F238E27FC236}">
                  <a16:creationId xmlns:a16="http://schemas.microsoft.com/office/drawing/2014/main" id="{2556DB00-3629-4154-9F58-9BC01C0FDFE2}"/>
                </a:ext>
              </a:extLst>
            </p:cNvPr>
            <p:cNvSpPr/>
            <p:nvPr/>
          </p:nvSpPr>
          <p:spPr bwMode="auto">
            <a:xfrm>
              <a:off x="5529718" y="4710152"/>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2" name="Picture 6" descr="Image result for Service Bus Logo">
              <a:extLst>
                <a:ext uri="{FF2B5EF4-FFF2-40B4-BE49-F238E27FC236}">
                  <a16:creationId xmlns:a16="http://schemas.microsoft.com/office/drawing/2014/main" id="{775BC6EB-5F15-43B5-B84B-8B98605A3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88" y="4972073"/>
              <a:ext cx="608165" cy="6185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9403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56"/>
                                        </p:tgtEl>
                                        <p:attrNameLst>
                                          <p:attrName>ppt_x</p:attrName>
                                          <p:attrName>ppt_y</p:attrName>
                                        </p:attrNameLst>
                                      </p:cBhvr>
                                      <p:rCtr x="0" y="1875"/>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3773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50"/>
                                  </p:stCondLst>
                                  <p:childTnLst>
                                    <p:animMotion origin="layout" path="M -1.875E-6 -1.11111E-6 L -1.875E-6 0.03773 " pathEditMode="relative" rAng="0" ptsTypes="AA">
                                      <p:cBhvr>
                                        <p:cTn id="19" dur="750" spd="-100000" fill="hold"/>
                                        <p:tgtEl>
                                          <p:spTgt spid="5"/>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42" presetClass="path" presetSubtype="0" decel="100000" fill="hold" nodeType="withEffect">
                                  <p:stCondLst>
                                    <p:cond delay="200"/>
                                  </p:stCondLst>
                                  <p:childTnLst>
                                    <p:animMotion origin="layout" path="M 2.5E-6 3.7037E-7 L 2.5E-6 0.03773 " pathEditMode="relative" rAng="0" ptsTypes="AA">
                                      <p:cBhvr>
                                        <p:cTn id="24" dur="750" spd="-100000" fill="hold"/>
                                        <p:tgtEl>
                                          <p:spTgt spid="58"/>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200"/>
                                  </p:stCondLst>
                                  <p:childTnLst>
                                    <p:animMotion origin="layout" path="M 3.125E-6 3.7037E-7 L 3.125E-6 0.03773 " pathEditMode="relative" rAng="0" ptsTypes="AA">
                                      <p:cBhvr>
                                        <p:cTn id="29" dur="750" spd="-100000" fill="hold"/>
                                        <p:tgtEl>
                                          <p:spTgt spid="3"/>
                                        </p:tgtEl>
                                        <p:attrNameLst>
                                          <p:attrName>ppt_x</p:attrName>
                                          <p:attrName>ppt_y</p:attrName>
                                        </p:attrNameLst>
                                      </p:cBhvr>
                                      <p:rCtr x="0" y="1875"/>
                                    </p:animMotion>
                                  </p:childTnLst>
                                </p:cTn>
                              </p:par>
                              <p:par>
                                <p:cTn id="30" presetID="22" presetClass="entr" presetSubtype="8"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400"/>
                                  </p:stCondLst>
                                  <p:childTnLst>
                                    <p:animMotion origin="layout" path="M 1.875E-6 -1.11111E-6 L 1.875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par>
                                <p:cTn id="43" presetID="1" presetClass="entr" presetSubtype="0" fill="hold" nodeType="withEffect">
                                  <p:stCondLst>
                                    <p:cond delay="0"/>
                                  </p:stCondLst>
                                  <p:childTnLst>
                                    <p:set>
                                      <p:cBhvr>
                                        <p:cTn id="44" dur="1" fill="hold">
                                          <p:stCondLst>
                                            <p:cond delay="749"/>
                                          </p:stCondLst>
                                        </p:cTn>
                                        <p:tgtEl>
                                          <p:spTgt spid="7"/>
                                        </p:tgtEl>
                                        <p:attrNameLst>
                                          <p:attrName>style.visibility</p:attrName>
                                        </p:attrNameLst>
                                      </p:cBhvr>
                                      <p:to>
                                        <p:strVal val="visible"/>
                                      </p:to>
                                    </p:set>
                                  </p:childTnLst>
                                </p:cTn>
                              </p:par>
                              <p:par>
                                <p:cTn id="45" presetID="6" presetClass="emph" presetSubtype="0" accel="100000" autoRev="1" fill="hold" nodeType="withEffect">
                                  <p:stCondLst>
                                    <p:cond delay="0"/>
                                  </p:stCondLst>
                                  <p:childTnLst>
                                    <p:animScale>
                                      <p:cBhvr>
                                        <p:cTn id="46" dur="500" fill="hold"/>
                                        <p:tgtEl>
                                          <p:spTgt spid="7"/>
                                        </p:tgtEl>
                                      </p:cBhvr>
                                      <p:by x="0" y="0"/>
                                    </p:animScale>
                                  </p:childTnLst>
                                </p:cTn>
                              </p:par>
                              <p:par>
                                <p:cTn id="47" presetID="1" presetClass="entr" presetSubtype="0" fill="hold" nodeType="withEffect">
                                  <p:stCondLst>
                                    <p:cond delay="0"/>
                                  </p:stCondLst>
                                  <p:childTnLst>
                                    <p:set>
                                      <p:cBhvr>
                                        <p:cTn id="48" dur="1" fill="hold">
                                          <p:stCondLst>
                                            <p:cond delay="749"/>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749"/>
                                          </p:stCondLst>
                                        </p:cTn>
                                        <p:tgtEl>
                                          <p:spTgt spid="8"/>
                                        </p:tgtEl>
                                        <p:attrNameLst>
                                          <p:attrName>style.visibility</p:attrName>
                                        </p:attrNameLst>
                                      </p:cBhvr>
                                      <p:to>
                                        <p:strVal val="visible"/>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10" presetClass="entr" presetSubtype="0" fill="hold" nodeType="withEffect">
                                  <p:stCondLst>
                                    <p:cond delay="2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42" presetClass="path" presetSubtype="0" decel="100000" fill="hold" nodeType="withEffect">
                                  <p:stCondLst>
                                    <p:cond delay="200"/>
                                  </p:stCondLst>
                                  <p:childTnLst>
                                    <p:animMotion origin="layout" path="M 6.25E-7 -1.11111E-6 L 6.25E-7 0.03773 " pathEditMode="relative" rAng="0" ptsTypes="AA">
                                      <p:cBhvr>
                                        <p:cTn id="59" dur="750" spd="-100000" fill="hold"/>
                                        <p:tgtEl>
                                          <p:spTgt spid="81"/>
                                        </p:tgtEl>
                                        <p:attrNameLst>
                                          <p:attrName>ppt_x</p:attrName>
                                          <p:attrName>ppt_y</p:attrName>
                                        </p:attrNameLst>
                                      </p:cBhvr>
                                      <p:rCtr x="0" y="1875"/>
                                    </p:animMotion>
                                  </p:childTnLst>
                                </p:cTn>
                              </p:par>
                              <p:par>
                                <p:cTn id="60" presetID="10" presetClass="entr" presetSubtype="0" fill="hold" nodeType="withEffect">
                                  <p:stCondLst>
                                    <p:cond delay="20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par>
                                <p:cTn id="63" presetID="42" presetClass="path" presetSubtype="0" decel="100000" fill="hold" nodeType="withEffect">
                                  <p:stCondLst>
                                    <p:cond delay="200"/>
                                  </p:stCondLst>
                                  <p:childTnLst>
                                    <p:animMotion origin="layout" path="M -1.875E-6 3.7037E-7 L -1.875E-6 0.03773 " pathEditMode="relative" rAng="0" ptsTypes="AA">
                                      <p:cBhvr>
                                        <p:cTn id="64" dur="750" spd="-100000" fill="hold"/>
                                        <p:tgtEl>
                                          <p:spTgt spid="73"/>
                                        </p:tgtEl>
                                        <p:attrNameLst>
                                          <p:attrName>ppt_x</p:attrName>
                                          <p:attrName>ppt_y</p:attrName>
                                        </p:attrNameLst>
                                      </p:cBhvr>
                                      <p:rCtr x="0" y="1875"/>
                                    </p:animMotion>
                                  </p:childTnLst>
                                </p:cTn>
                              </p:par>
                              <p:par>
                                <p:cTn id="65" presetID="10" presetClass="entr" presetSubtype="0" fill="hold" nodeType="withEffect">
                                  <p:stCondLst>
                                    <p:cond delay="2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nodeType="withEffect">
                                  <p:stCondLst>
                                    <p:cond delay="200"/>
                                  </p:stCondLst>
                                  <p:childTnLst>
                                    <p:animMotion origin="layout" path="M 4.16667E-6 -2.22222E-6 L 4.16667E-6 0.03773 " pathEditMode="relative" rAng="0" ptsTypes="AA">
                                      <p:cBhvr>
                                        <p:cTn id="69" dur="750" spd="-100000" fill="hold"/>
                                        <p:tgtEl>
                                          <p:spTgt spid="114"/>
                                        </p:tgtEl>
                                        <p:attrNameLst>
                                          <p:attrName>ppt_x</p:attrName>
                                          <p:attrName>ppt_y</p:attrName>
                                        </p:attrNameLst>
                                      </p:cBhvr>
                                      <p:rCtr x="0" y="1875"/>
                                    </p:animMotion>
                                  </p:childTnLst>
                                </p:cTn>
                              </p:par>
                              <p:par>
                                <p:cTn id="70" presetID="22" presetClass="entr" presetSubtype="8" fill="hold" nodeType="withEffect">
                                  <p:stCondLst>
                                    <p:cond delay="25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par>
                          <p:cTn id="73" fill="hold">
                            <p:stCondLst>
                              <p:cond delay="1950"/>
                            </p:stCondLst>
                            <p:childTnLst>
                              <p:par>
                                <p:cTn id="74" presetID="22" presetClass="entr" presetSubtype="1" fill="hold" nodeType="afterEffect">
                                  <p:stCondLst>
                                    <p:cond delay="250"/>
                                  </p:stCondLst>
                                  <p:childTnLst>
                                    <p:set>
                                      <p:cBhvr>
                                        <p:cTn id="75" dur="1" fill="hold">
                                          <p:stCondLst>
                                            <p:cond delay="0"/>
                                          </p:stCondLst>
                                        </p:cTn>
                                        <p:tgtEl>
                                          <p:spTgt spid="106"/>
                                        </p:tgtEl>
                                        <p:attrNameLst>
                                          <p:attrName>style.visibility</p:attrName>
                                        </p:attrNameLst>
                                      </p:cBhvr>
                                      <p:to>
                                        <p:strVal val="visible"/>
                                      </p:to>
                                    </p:set>
                                    <p:animEffect transition="in" filter="wipe(up)">
                                      <p:cBhvr>
                                        <p:cTn id="76" dur="500"/>
                                        <p:tgtEl>
                                          <p:spTgt spid="106"/>
                                        </p:tgtEl>
                                      </p:cBhvr>
                                    </p:animEffect>
                                  </p:childTnLst>
                                </p:cTn>
                              </p:par>
                              <p:par>
                                <p:cTn id="77" presetID="10" presetClass="entr" presetSubtype="0" fill="hold" nodeType="withEffect">
                                  <p:stCondLst>
                                    <p:cond delay="250"/>
                                  </p:stCondLst>
                                  <p:childTnLst>
                                    <p:set>
                                      <p:cBhvr>
                                        <p:cTn id="78" dur="1" fill="hold">
                                          <p:stCondLst>
                                            <p:cond delay="0"/>
                                          </p:stCondLst>
                                        </p:cTn>
                                        <p:tgtEl>
                                          <p:spTgt spid="88"/>
                                        </p:tgtEl>
                                        <p:attrNameLst>
                                          <p:attrName>style.visibility</p:attrName>
                                        </p:attrNameLst>
                                      </p:cBhvr>
                                      <p:to>
                                        <p:strVal val="visible"/>
                                      </p:to>
                                    </p:set>
                                    <p:animEffect transition="in" filter="fade">
                                      <p:cBhvr>
                                        <p:cTn id="79" dur="500"/>
                                        <p:tgtEl>
                                          <p:spTgt spid="88"/>
                                        </p:tgtEl>
                                      </p:cBhvr>
                                    </p:animEffect>
                                  </p:childTnLst>
                                </p:cTn>
                              </p:par>
                              <p:par>
                                <p:cTn id="80" presetID="42" presetClass="path" presetSubtype="0" decel="100000" fill="hold" nodeType="withEffect">
                                  <p:stCondLst>
                                    <p:cond delay="250"/>
                                  </p:stCondLst>
                                  <p:childTnLst>
                                    <p:animMotion origin="layout" path="M 6.25E-7 4.81481E-6 L 6.25E-7 0.03773 " pathEditMode="relative" rAng="0" ptsTypes="AA">
                                      <p:cBhvr>
                                        <p:cTn id="81" dur="750" spd="-100000" fill="hold"/>
                                        <p:tgtEl>
                                          <p:spTgt spid="88"/>
                                        </p:tgtEl>
                                        <p:attrNameLst>
                                          <p:attrName>ppt_x</p:attrName>
                                          <p:attrName>ppt_y</p:attrName>
                                        </p:attrNameLst>
                                      </p:cBhvr>
                                      <p:rCtr x="0" y="1875"/>
                                    </p:animMotion>
                                  </p:childTnLst>
                                </p:cTn>
                              </p:par>
                              <p:par>
                                <p:cTn id="82" presetID="10" presetClass="entr" presetSubtype="0" fill="hold" nodeType="withEffect">
                                  <p:stCondLst>
                                    <p:cond delay="250"/>
                                  </p:stCondLst>
                                  <p:childTnLst>
                                    <p:set>
                                      <p:cBhvr>
                                        <p:cTn id="83" dur="1" fill="hold">
                                          <p:stCondLst>
                                            <p:cond delay="0"/>
                                          </p:stCondLst>
                                        </p:cTn>
                                        <p:tgtEl>
                                          <p:spTgt spid="91"/>
                                        </p:tgtEl>
                                        <p:attrNameLst>
                                          <p:attrName>style.visibility</p:attrName>
                                        </p:attrNameLst>
                                      </p:cBhvr>
                                      <p:to>
                                        <p:strVal val="visible"/>
                                      </p:to>
                                    </p:set>
                                    <p:animEffect transition="in" filter="fade">
                                      <p:cBhvr>
                                        <p:cTn id="84" dur="500"/>
                                        <p:tgtEl>
                                          <p:spTgt spid="91"/>
                                        </p:tgtEl>
                                      </p:cBhvr>
                                    </p:animEffect>
                                  </p:childTnLst>
                                </p:cTn>
                              </p:par>
                              <p:par>
                                <p:cTn id="85" presetID="42" presetClass="path" presetSubtype="0" decel="100000" fill="hold" nodeType="withEffect">
                                  <p:stCondLst>
                                    <p:cond delay="250"/>
                                  </p:stCondLst>
                                  <p:childTnLst>
                                    <p:animMotion origin="layout" path="M -1.875E-6 4.81481E-6 L -1.875E-6 0.03773 " pathEditMode="relative" rAng="0" ptsTypes="AA">
                                      <p:cBhvr>
                                        <p:cTn id="86" dur="750" spd="-100000" fill="hold"/>
                                        <p:tgtEl>
                                          <p:spTgt spid="91"/>
                                        </p:tgtEl>
                                        <p:attrNameLst>
                                          <p:attrName>ppt_x</p:attrName>
                                          <p:attrName>ppt_y</p:attrName>
                                        </p:attrNameLst>
                                      </p:cBhvr>
                                      <p:rCtr x="0" y="1875"/>
                                    </p:animMotion>
                                  </p:childTnLst>
                                </p:cTn>
                              </p:par>
                              <p:par>
                                <p:cTn id="87" presetID="22" presetClass="entr" presetSubtype="8" fill="hold" nodeType="withEffect">
                                  <p:stCondLst>
                                    <p:cond delay="250"/>
                                  </p:stCondLst>
                                  <p:childTnLst>
                                    <p:set>
                                      <p:cBhvr>
                                        <p:cTn id="88" dur="1" fill="hold">
                                          <p:stCondLst>
                                            <p:cond delay="0"/>
                                          </p:stCondLst>
                                        </p:cTn>
                                        <p:tgtEl>
                                          <p:spTgt spid="98"/>
                                        </p:tgtEl>
                                        <p:attrNameLst>
                                          <p:attrName>style.visibility</p:attrName>
                                        </p:attrNameLst>
                                      </p:cBhvr>
                                      <p:to>
                                        <p:strVal val="visible"/>
                                      </p:to>
                                    </p:set>
                                    <p:animEffect transition="in" filter="wipe(left)">
                                      <p:cBhvr>
                                        <p:cTn id="89" dur="500"/>
                                        <p:tgtEl>
                                          <p:spTgt spid="98"/>
                                        </p:tgtEl>
                                      </p:cBhvr>
                                    </p:animEffect>
                                  </p:childTnLst>
                                </p:cTn>
                              </p:par>
                              <p:par>
                                <p:cTn id="90" presetID="10" presetClass="entr" presetSubtype="0" fill="hold" grpId="0" nodeType="withEffect">
                                  <p:stCondLst>
                                    <p:cond delay="250"/>
                                  </p:stCondLst>
                                  <p:childTnLst>
                                    <p:set>
                                      <p:cBhvr>
                                        <p:cTn id="91" dur="1" fill="hold">
                                          <p:stCondLst>
                                            <p:cond delay="0"/>
                                          </p:stCondLst>
                                        </p:cTn>
                                        <p:tgtEl>
                                          <p:spTgt spid="100"/>
                                        </p:tgtEl>
                                        <p:attrNameLst>
                                          <p:attrName>style.visibility</p:attrName>
                                        </p:attrNameLst>
                                      </p:cBhvr>
                                      <p:to>
                                        <p:strVal val="visible"/>
                                      </p:to>
                                    </p:set>
                                    <p:animEffect transition="in" filter="fade">
                                      <p:cBhvr>
                                        <p:cTn id="92" dur="500"/>
                                        <p:tgtEl>
                                          <p:spTgt spid="100"/>
                                        </p:tgtEl>
                                      </p:cBhvr>
                                    </p:animEffect>
                                  </p:childTnLst>
                                </p:cTn>
                              </p:par>
                              <p:par>
                                <p:cTn id="93" presetID="42" presetClass="path" presetSubtype="0" decel="100000" fill="hold" grpId="1" nodeType="withEffect">
                                  <p:stCondLst>
                                    <p:cond delay="250"/>
                                  </p:stCondLst>
                                  <p:childTnLst>
                                    <p:animMotion origin="layout" path="M 1.875E-6 1.11022E-16 L 1.875E-6 0.03773 " pathEditMode="relative" rAng="0" ptsTypes="AA">
                                      <p:cBhvr>
                                        <p:cTn id="94" dur="750" spd="-100000" fill="hold"/>
                                        <p:tgtEl>
                                          <p:spTgt spid="10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00" grpId="0"/>
      <p:bldP spid="10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5B67EB-DEC8-462C-8734-9450A9793B19}"/>
              </a:ext>
            </a:extLst>
          </p:cNvPr>
          <p:cNvSpPr>
            <a:spLocks noGrp="1"/>
          </p:cNvSpPr>
          <p:nvPr>
            <p:ph type="title"/>
          </p:nvPr>
        </p:nvSpPr>
        <p:spPr>
          <a:xfrm>
            <a:off x="588263" y="3152001"/>
            <a:ext cx="3316987" cy="553998"/>
          </a:xfrm>
        </p:spPr>
        <p:txBody>
          <a:bodyPr anchor="ctr" anchorCtr="0">
            <a:normAutofit fontScale="90000"/>
          </a:bodyPr>
          <a:lstStyle/>
          <a:p>
            <a:pPr lvl="0"/>
            <a:r>
              <a:rPr lang="en-US"/>
              <a:t>State of Enterprise Developers</a:t>
            </a:r>
          </a:p>
        </p:txBody>
      </p:sp>
      <p:sp>
        <p:nvSpPr>
          <p:cNvPr id="2" name="Content Placeholder 1">
            <a:extLst>
              <a:ext uri="{FF2B5EF4-FFF2-40B4-BE49-F238E27FC236}">
                <a16:creationId xmlns:a16="http://schemas.microsoft.com/office/drawing/2014/main" id="{86C33E4A-47AA-42FC-8FA2-5C6ACA61CF4A}"/>
              </a:ext>
            </a:extLst>
          </p:cNvPr>
          <p:cNvSpPr>
            <a:spLocks noGrp="1"/>
          </p:cNvSpPr>
          <p:nvPr>
            <p:ph type="body" sz="quarter" idx="4294967295"/>
          </p:nvPr>
        </p:nvSpPr>
        <p:spPr>
          <a:xfrm>
            <a:off x="4997449" y="1691004"/>
            <a:ext cx="7357829" cy="738664"/>
          </a:xfrm>
        </p:spPr>
        <p:txBody>
          <a:bodyPr anchor="ctr" anchorCtr="0"/>
          <a:lstStyle/>
          <a:p>
            <a:pPr marL="0" indent="0">
              <a:spcAft>
                <a:spcPts val="1200"/>
              </a:spcAft>
              <a:buNone/>
            </a:pPr>
            <a:r>
              <a:rPr lang="en-US" sz="2400"/>
              <a:t>Being asked to develop resilient, scalable, microservice-based apps </a:t>
            </a:r>
            <a:r>
              <a:rPr lang="en-US" sz="2400">
                <a:solidFill>
                  <a:schemeClr val="tx1"/>
                </a:solidFill>
              </a:rPr>
              <a:t>that interact with services</a:t>
            </a:r>
          </a:p>
        </p:txBody>
      </p:sp>
      <p:cxnSp>
        <p:nvCxnSpPr>
          <p:cNvPr id="6" name="Straight Connector 5">
            <a:extLst>
              <a:ext uri="{FF2B5EF4-FFF2-40B4-BE49-F238E27FC236}">
                <a16:creationId xmlns:a16="http://schemas.microsoft.com/office/drawing/2014/main" id="{52C2474D-D6AA-4C0D-AFF4-5819065C8AE5}"/>
              </a:ext>
            </a:extLst>
          </p:cNvPr>
          <p:cNvCxnSpPr>
            <a:cxnSpLocks/>
          </p:cNvCxnSpPr>
          <p:nvPr/>
        </p:nvCxnSpPr>
        <p:spPr>
          <a:xfrm>
            <a:off x="4356101" y="1645846"/>
            <a:ext cx="0" cy="3566308"/>
          </a:xfrm>
          <a:prstGeom prst="line">
            <a:avLst/>
          </a:prstGeom>
          <a:ln w="44450">
            <a:gradFill>
              <a:gsLst>
                <a:gs pos="0">
                  <a:schemeClr val="accent4"/>
                </a:gs>
                <a:gs pos="60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1">
            <a:extLst>
              <a:ext uri="{FF2B5EF4-FFF2-40B4-BE49-F238E27FC236}">
                <a16:creationId xmlns:a16="http://schemas.microsoft.com/office/drawing/2014/main" id="{F6E26C2D-23E5-46D4-AF40-64A861F73AD3}"/>
              </a:ext>
            </a:extLst>
          </p:cNvPr>
          <p:cNvSpPr txBox="1">
            <a:spLocks/>
          </p:cNvSpPr>
          <p:nvPr/>
        </p:nvSpPr>
        <p:spPr>
          <a:xfrm>
            <a:off x="4997450" y="2864721"/>
            <a:ext cx="688975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1200"/>
              </a:spcAft>
              <a:buNone/>
            </a:pPr>
            <a:r>
              <a:rPr lang="en-US" sz="2400">
                <a:solidFill>
                  <a:schemeClr val="tx1"/>
                </a:solidFill>
              </a:rPr>
              <a:t>Increasingly polyglot. </a:t>
            </a:r>
            <a:r>
              <a:rPr lang="en-US" sz="2400">
                <a:gradFill>
                  <a:gsLst>
                    <a:gs pos="1250">
                      <a:srgbClr val="000000"/>
                    </a:gs>
                    <a:gs pos="100000">
                      <a:srgbClr val="000000"/>
                    </a:gs>
                  </a:gsLst>
                  <a:lin ang="5400000" scaled="0"/>
                </a:gradFill>
                <a:latin typeface="Segoe UI"/>
              </a:rPr>
              <a:t>W</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rite in many languages. </a:t>
            </a:r>
          </a:p>
        </p:txBody>
      </p:sp>
      <p:sp>
        <p:nvSpPr>
          <p:cNvPr id="7" name="Content Placeholder 1">
            <a:extLst>
              <a:ext uri="{FF2B5EF4-FFF2-40B4-BE49-F238E27FC236}">
                <a16:creationId xmlns:a16="http://schemas.microsoft.com/office/drawing/2014/main" id="{CC89635F-51F6-4AE8-A5EE-4BC8C7F2A306}"/>
              </a:ext>
            </a:extLst>
          </p:cNvPr>
          <p:cNvSpPr txBox="1">
            <a:spLocks/>
          </p:cNvSpPr>
          <p:nvPr/>
        </p:nvSpPr>
        <p:spPr>
          <a:xfrm>
            <a:off x="4997450" y="3669106"/>
            <a:ext cx="6134100" cy="36933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They want to leverage existing code</a:t>
            </a:r>
          </a:p>
        </p:txBody>
      </p:sp>
      <p:sp>
        <p:nvSpPr>
          <p:cNvPr id="8" name="Content Placeholder 1">
            <a:extLst>
              <a:ext uri="{FF2B5EF4-FFF2-40B4-BE49-F238E27FC236}">
                <a16:creationId xmlns:a16="http://schemas.microsoft.com/office/drawing/2014/main" id="{B00B2280-C9DB-4E5F-A809-B861D57C3A3C}"/>
              </a:ext>
            </a:extLst>
          </p:cNvPr>
          <p:cNvSpPr txBox="1">
            <a:spLocks/>
          </p:cNvSpPr>
          <p:nvPr/>
        </p:nvSpPr>
        <p:spPr>
          <a:xfrm>
            <a:off x="4997450" y="4473490"/>
            <a:ext cx="6134100"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Functions, </a:t>
            </a:r>
            <a:r>
              <a:rPr lang="en-US" sz="2400" noProof="0">
                <a:gradFill>
                  <a:gsLst>
                    <a:gs pos="1250">
                      <a:srgbClr val="000000"/>
                    </a:gs>
                    <a:gs pos="100000">
                      <a:srgbClr val="000000"/>
                    </a:gs>
                  </a:gsLst>
                  <a:lin ang="5400000" scaled="0"/>
                </a:gradFill>
                <a:latin typeface="Segoe UI"/>
              </a:rPr>
              <a:t>workflows and </a:t>
            </a:r>
            <a:r>
              <a:rPr lang="en-US" sz="2400">
                <a:gradFill>
                  <a:gsLst>
                    <a:gs pos="1250">
                      <a:srgbClr val="000000"/>
                    </a:gs>
                    <a:gs pos="100000">
                      <a:srgbClr val="000000"/>
                    </a:gs>
                  </a:gsLst>
                  <a:lin ang="5400000" scaled="0"/>
                </a:gradFill>
                <a:latin typeface="Segoe UI"/>
              </a:rPr>
              <a:t>a</a:t>
            </a:r>
            <a:r>
              <a:rPr kumimoji="0" lang="en-US" sz="24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ctors</a:t>
            </a: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are powerful programming models</a:t>
            </a:r>
          </a:p>
        </p:txBody>
      </p:sp>
    </p:spTree>
    <p:extLst>
      <p:ext uri="{BB962C8B-B14F-4D97-AF65-F5344CB8AC3E}">
        <p14:creationId xmlns:p14="http://schemas.microsoft.com/office/powerpoint/2010/main" val="384599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79167E-6 0 L -4.79167E-6 0.02569 " pathEditMode="relative" rAng="0" ptsTypes="AA">
                                      <p:cBhvr>
                                        <p:cTn id="9" dur="500" spd="-100000" fill="hold"/>
                                        <p:tgtEl>
                                          <p:spTgt spid="4"/>
                                        </p:tgtEl>
                                        <p:attrNameLst>
                                          <p:attrName>ppt_x</p:attrName>
                                          <p:attrName>ppt_y</p:attrName>
                                        </p:attrNameLst>
                                      </p:cBhvr>
                                      <p:rCtr x="0" y="1273"/>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42" presetClass="path" presetSubtype="0" decel="100000" fill="hold" grpId="1" nodeType="withEffect">
                                  <p:stCondLst>
                                    <p:cond delay="0"/>
                                  </p:stCondLst>
                                  <p:childTnLst>
                                    <p:animMotion origin="layout" path="M 1.45833E-6 -1.48148E-6 L 1.45833E-6 0.0257 " pathEditMode="relative" rAng="0" ptsTypes="AA">
                                      <p:cBhvr>
                                        <p:cTn id="18" dur="500" spd="-100000" fill="hold"/>
                                        <p:tgtEl>
                                          <p:spTgt spid="2"/>
                                        </p:tgtEl>
                                        <p:attrNameLst>
                                          <p:attrName>ppt_x</p:attrName>
                                          <p:attrName>ppt_y</p:attrName>
                                        </p:attrNameLst>
                                      </p:cBhvr>
                                      <p:rCtr x="0" y="1273"/>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0"/>
                                  </p:stCondLst>
                                  <p:childTnLst>
                                    <p:animMotion origin="layout" path="M 2.08333E-6 4.07407E-6 L 2.08333E-6 0.02569 " pathEditMode="relative" rAng="0" ptsTypes="AA">
                                      <p:cBhvr>
                                        <p:cTn id="24" dur="500" spd="-100000" fill="hold"/>
                                        <p:tgtEl>
                                          <p:spTgt spid="5"/>
                                        </p:tgtEl>
                                        <p:attrNameLst>
                                          <p:attrName>ppt_x</p:attrName>
                                          <p:attrName>ppt_y</p:attrName>
                                        </p:attrNameLst>
                                      </p:cBhvr>
                                      <p:rCtr x="0" y="1273"/>
                                    </p:animMotion>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42" presetClass="path" presetSubtype="0" decel="100000" fill="hold" grpId="1" nodeType="withEffect">
                                  <p:stCondLst>
                                    <p:cond delay="0"/>
                                  </p:stCondLst>
                                  <p:childTnLst>
                                    <p:animMotion origin="layout" path="M 1.66667E-6 4.44444E-6 L 1.66667E-6 0.02569 " pathEditMode="relative" rAng="0" ptsTypes="AA">
                                      <p:cBhvr>
                                        <p:cTn id="30" dur="500" spd="-100000" fill="hold"/>
                                        <p:tgtEl>
                                          <p:spTgt spid="7"/>
                                        </p:tgtEl>
                                        <p:attrNameLst>
                                          <p:attrName>ppt_x</p:attrName>
                                          <p:attrName>ppt_y</p:attrName>
                                        </p:attrNameLst>
                                      </p:cBhvr>
                                      <p:rCtr x="0" y="1273"/>
                                    </p:animMotion>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grpId="1" nodeType="withEffect">
                                  <p:stCondLst>
                                    <p:cond delay="0"/>
                                  </p:stCondLst>
                                  <p:childTnLst>
                                    <p:animMotion origin="layout" path="M 1.66667E-6 1.48148E-6 L 1.66667E-6 0.02569 " pathEditMode="relative" rAng="0" ptsTypes="AA">
                                      <p:cBhvr>
                                        <p:cTn id="36" dur="500" spd="-100000" fill="hold"/>
                                        <p:tgtEl>
                                          <p:spTgt spid="8"/>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5" grpId="0"/>
      <p:bldP spid="5" grpId="1"/>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80C7DA3-9CEF-4B46-8870-0CB5A09035B8}"/>
              </a:ext>
            </a:extLst>
          </p:cNvPr>
          <p:cNvGrpSpPr/>
          <p:nvPr/>
        </p:nvGrpSpPr>
        <p:grpSpPr>
          <a:xfrm flipH="1">
            <a:off x="2843635" y="3619743"/>
            <a:ext cx="1221953" cy="337662"/>
            <a:chOff x="2773680" y="4047569"/>
            <a:chExt cx="1221953" cy="337662"/>
          </a:xfrm>
        </p:grpSpPr>
        <p:cxnSp>
          <p:nvCxnSpPr>
            <p:cNvPr id="4" name="Straight Connector 3">
              <a:extLst>
                <a:ext uri="{FF2B5EF4-FFF2-40B4-BE49-F238E27FC236}">
                  <a16:creationId xmlns:a16="http://schemas.microsoft.com/office/drawing/2014/main" id="{6AAC9681-0DC6-46B0-9361-951846761B12}"/>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FC6ACC91-7C10-4AE5-A0C9-8DD8CE57B6A0}"/>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CB89A50-2E8D-4218-974C-47A4BEF87536}"/>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29E23475-908C-414E-BB68-0E823BDFE889}"/>
              </a:ext>
            </a:extLst>
          </p:cNvPr>
          <p:cNvGrpSpPr/>
          <p:nvPr/>
        </p:nvGrpSpPr>
        <p:grpSpPr>
          <a:xfrm>
            <a:off x="9462701" y="2921503"/>
            <a:ext cx="1737360" cy="1734143"/>
            <a:chOff x="588263" y="2372175"/>
            <a:chExt cx="1737360" cy="1734143"/>
          </a:xfrm>
          <a:effectLst/>
        </p:grpSpPr>
        <p:sp>
          <p:nvSpPr>
            <p:cNvPr id="8" name="Rounded Rectangle 5">
              <a:extLst>
                <a:ext uri="{FF2B5EF4-FFF2-40B4-BE49-F238E27FC236}">
                  <a16:creationId xmlns:a16="http://schemas.microsoft.com/office/drawing/2014/main" id="{F83A0CAE-F62A-4B39-A798-CC81E4F6E02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 name="app development" descr="application development">
              <a:extLst>
                <a:ext uri="{FF2B5EF4-FFF2-40B4-BE49-F238E27FC236}">
                  <a16:creationId xmlns:a16="http://schemas.microsoft.com/office/drawing/2014/main" id="{A89AC377-4238-44A5-8155-B6F2AD7A2ABA}"/>
                </a:ext>
              </a:extLst>
            </p:cNvPr>
            <p:cNvGrpSpPr/>
            <p:nvPr/>
          </p:nvGrpSpPr>
          <p:grpSpPr>
            <a:xfrm>
              <a:off x="1203300" y="2913319"/>
              <a:ext cx="500421" cy="301755"/>
              <a:chOff x="1619314" y="4920550"/>
              <a:chExt cx="500421" cy="301755"/>
            </a:xfrm>
          </p:grpSpPr>
          <p:sp>
            <p:nvSpPr>
              <p:cNvPr id="10" name="Freeform: Shape 9">
                <a:extLst>
                  <a:ext uri="{FF2B5EF4-FFF2-40B4-BE49-F238E27FC236}">
                    <a16:creationId xmlns:a16="http://schemas.microsoft.com/office/drawing/2014/main" id="{C21FDF96-FDEC-461C-8840-D4B9803596C4}"/>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906560-FD4F-40D9-A076-74304D55121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F69974-51F8-4701-82A1-EE13DE287D0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BCD95ED-5259-495D-8D89-BB9ABCEF933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73451A55-898B-43EA-8C38-1119C6DC451C}"/>
              </a:ext>
            </a:extLst>
          </p:cNvPr>
          <p:cNvGrpSpPr/>
          <p:nvPr/>
        </p:nvGrpSpPr>
        <p:grpSpPr>
          <a:xfrm>
            <a:off x="5672117" y="1841485"/>
            <a:ext cx="3461603" cy="1573515"/>
            <a:chOff x="6081444" y="1841485"/>
            <a:chExt cx="3461603" cy="1573515"/>
          </a:xfrm>
        </p:grpSpPr>
        <p:sp>
          <p:nvSpPr>
            <p:cNvPr id="17" name="TextBox 16">
              <a:extLst>
                <a:ext uri="{FF2B5EF4-FFF2-40B4-BE49-F238E27FC236}">
                  <a16:creationId xmlns:a16="http://schemas.microsoft.com/office/drawing/2014/main" id="{E390FDB8-664D-43CB-80C3-3463CD5C88B7}"/>
                </a:ext>
              </a:extLst>
            </p:cNvPr>
            <p:cNvSpPr txBox="1"/>
            <p:nvPr/>
          </p:nvSpPr>
          <p:spPr>
            <a:xfrm>
              <a:off x="6493800" y="1841485"/>
              <a:ext cx="2636890" cy="523220"/>
            </a:xfrm>
            <a:prstGeom prst="rect">
              <a:avLst/>
            </a:prstGeom>
            <a:noFill/>
          </p:spPr>
          <p:txBody>
            <a:bodyPr wrap="square" rtlCol="0">
              <a:spAutoFit/>
            </a:bodyPr>
            <a:lstStyle/>
            <a:p>
              <a:pPr algn="ctr"/>
              <a:r>
                <a:rPr lang="en-US" sz="1600" b="1">
                  <a:latin typeface="+mj-lt"/>
                </a:rPr>
                <a:t>Get / Post</a:t>
              </a:r>
              <a:endParaRPr lang="en-US" sz="1600">
                <a:latin typeface="+mj-lt"/>
              </a:endParaRPr>
            </a:p>
            <a:p>
              <a:pPr algn="ctr"/>
              <a:r>
                <a:rPr lang="en-US" sz="1200">
                  <a:solidFill>
                    <a:schemeClr val="accent1"/>
                  </a:solidFill>
                </a:rPr>
                <a:t>http://localhost:8000/trigger</a:t>
              </a:r>
            </a:p>
          </p:txBody>
        </p:sp>
        <p:sp>
          <p:nvSpPr>
            <p:cNvPr id="18" name="Rectangle 17">
              <a:extLst>
                <a:ext uri="{FF2B5EF4-FFF2-40B4-BE49-F238E27FC236}">
                  <a16:creationId xmlns:a16="http://schemas.microsoft.com/office/drawing/2014/main" id="{7CCA687D-C75E-4D5C-843E-AD302D7A5EB1}"/>
                </a:ext>
              </a:extLst>
            </p:cNvPr>
            <p:cNvSpPr/>
            <p:nvPr/>
          </p:nvSpPr>
          <p:spPr bwMode="auto">
            <a:xfrm>
              <a:off x="6081444" y="2496760"/>
              <a:ext cx="3461603" cy="9182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"user":"</a:t>
              </a:r>
              <a:r>
                <a:rPr lang="en-US" sz="1200" err="1">
                  <a:solidFill>
                    <a:schemeClr val="tx1"/>
                  </a:solidFill>
                  <a:latin typeface="Consolas" panose="020B0609020204030204" pitchFamily="49" charset="0"/>
                  <a:ea typeface="Segoe UI Symbol"/>
                </a:rPr>
                <a:t>johndoe</a:t>
              </a: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cxnSp>
        <p:nvCxnSpPr>
          <p:cNvPr id="19" name="Straight Arrow Connector 18">
            <a:extLst>
              <a:ext uri="{FF2B5EF4-FFF2-40B4-BE49-F238E27FC236}">
                <a16:creationId xmlns:a16="http://schemas.microsoft.com/office/drawing/2014/main" id="{C6D9C89D-09EA-478F-8A07-7D7C95844A9E}"/>
              </a:ext>
            </a:extLst>
          </p:cNvPr>
          <p:cNvCxnSpPr>
            <a:cxnSpLocks/>
          </p:cNvCxnSpPr>
          <p:nvPr/>
        </p:nvCxnSpPr>
        <p:spPr>
          <a:xfrm>
            <a:off x="5343136" y="3781045"/>
            <a:ext cx="4119565" cy="7530"/>
          </a:xfrm>
          <a:prstGeom prst="straightConnector1">
            <a:avLst/>
          </a:prstGeom>
          <a:ln w="19050">
            <a:solidFill>
              <a:schemeClr val="accent6"/>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C8FB8A9-EB90-42DE-99AF-BC336328877A}"/>
              </a:ext>
            </a:extLst>
          </p:cNvPr>
          <p:cNvGrpSpPr/>
          <p:nvPr/>
        </p:nvGrpSpPr>
        <p:grpSpPr>
          <a:xfrm>
            <a:off x="617035" y="3509069"/>
            <a:ext cx="2535379" cy="558532"/>
            <a:chOff x="1125576" y="2080319"/>
            <a:chExt cx="2535379" cy="558532"/>
          </a:xfrm>
        </p:grpSpPr>
        <p:grpSp>
          <p:nvGrpSpPr>
            <p:cNvPr id="21" name="Group 20">
              <a:extLst>
                <a:ext uri="{FF2B5EF4-FFF2-40B4-BE49-F238E27FC236}">
                  <a16:creationId xmlns:a16="http://schemas.microsoft.com/office/drawing/2014/main" id="{49A41A57-0A95-4686-90F8-A95CBF7A718F}"/>
                </a:ext>
              </a:extLst>
            </p:cNvPr>
            <p:cNvGrpSpPr/>
            <p:nvPr/>
          </p:nvGrpSpPr>
          <p:grpSpPr>
            <a:xfrm rot="10800000" flipH="1">
              <a:off x="2649566" y="2272990"/>
              <a:ext cx="1011389" cy="173189"/>
              <a:chOff x="2804160" y="4136418"/>
              <a:chExt cx="1011389" cy="173189"/>
            </a:xfrm>
          </p:grpSpPr>
          <p:cxnSp>
            <p:nvCxnSpPr>
              <p:cNvPr id="24" name="Straight Connector 23">
                <a:extLst>
                  <a:ext uri="{FF2B5EF4-FFF2-40B4-BE49-F238E27FC236}">
                    <a16:creationId xmlns:a16="http://schemas.microsoft.com/office/drawing/2014/main" id="{93B5D292-0631-49BD-BD87-85105026F5C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C132672-0578-4335-B661-A71A39DC671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56BD976A-7013-4B52-BF18-67F5C1C133DA}"/>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3" name="Graphic 22">
              <a:extLst>
                <a:ext uri="{FF2B5EF4-FFF2-40B4-BE49-F238E27FC236}">
                  <a16:creationId xmlns:a16="http://schemas.microsoft.com/office/drawing/2014/main" id="{C1836658-CF3A-447B-A03F-73615972B82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358668" y="2171803"/>
              <a:ext cx="375566" cy="375564"/>
            </a:xfrm>
            <a:prstGeom prst="rect">
              <a:avLst/>
            </a:prstGeom>
          </p:spPr>
        </p:pic>
      </p:grpSp>
      <p:grpSp>
        <p:nvGrpSpPr>
          <p:cNvPr id="26" name="Group 25">
            <a:extLst>
              <a:ext uri="{FF2B5EF4-FFF2-40B4-BE49-F238E27FC236}">
                <a16:creationId xmlns:a16="http://schemas.microsoft.com/office/drawing/2014/main" id="{F39C8542-AD98-4D3F-8B09-32180EEFC3F5}"/>
              </a:ext>
            </a:extLst>
          </p:cNvPr>
          <p:cNvGrpSpPr/>
          <p:nvPr/>
        </p:nvGrpSpPr>
        <p:grpSpPr>
          <a:xfrm>
            <a:off x="617035" y="3509069"/>
            <a:ext cx="2535379" cy="558532"/>
            <a:chOff x="1125576" y="5032341"/>
            <a:chExt cx="2535379" cy="558532"/>
          </a:xfrm>
        </p:grpSpPr>
        <p:grpSp>
          <p:nvGrpSpPr>
            <p:cNvPr id="27" name="Group 26">
              <a:extLst>
                <a:ext uri="{FF2B5EF4-FFF2-40B4-BE49-F238E27FC236}">
                  <a16:creationId xmlns:a16="http://schemas.microsoft.com/office/drawing/2014/main" id="{D56A330E-3112-47A5-A7DF-A1EF0D5FA416}"/>
                </a:ext>
              </a:extLst>
            </p:cNvPr>
            <p:cNvGrpSpPr/>
            <p:nvPr/>
          </p:nvGrpSpPr>
          <p:grpSpPr>
            <a:xfrm rot="10800000" flipH="1">
              <a:off x="2649566" y="5225012"/>
              <a:ext cx="1011389" cy="173189"/>
              <a:chOff x="2804160" y="4136418"/>
              <a:chExt cx="1011389" cy="173189"/>
            </a:xfrm>
          </p:grpSpPr>
          <p:cxnSp>
            <p:nvCxnSpPr>
              <p:cNvPr id="30" name="Straight Connector 29">
                <a:extLst>
                  <a:ext uri="{FF2B5EF4-FFF2-40B4-BE49-F238E27FC236}">
                    <a16:creationId xmlns:a16="http://schemas.microsoft.com/office/drawing/2014/main" id="{7C7346F0-06C3-4538-B294-88E21A16E52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33212FB-A358-475B-AF90-ACEF8BDF9E2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Rectangle 27">
              <a:extLst>
                <a:ext uri="{FF2B5EF4-FFF2-40B4-BE49-F238E27FC236}">
                  <a16:creationId xmlns:a16="http://schemas.microsoft.com/office/drawing/2014/main" id="{86F45BF7-E062-4F06-8AF3-D8BBA231BA9F}"/>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29" name="Picture 6" descr="See the source image">
              <a:extLst>
                <a:ext uri="{FF2B5EF4-FFF2-40B4-BE49-F238E27FC236}">
                  <a16:creationId xmlns:a16="http://schemas.microsoft.com/office/drawing/2014/main" id="{76F7C2BE-7370-4A9E-8E7B-30BE11F3C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6009FD6E-7725-4AF1-B902-F0FCD0E6036B}"/>
              </a:ext>
            </a:extLst>
          </p:cNvPr>
          <p:cNvGrpSpPr/>
          <p:nvPr/>
        </p:nvGrpSpPr>
        <p:grpSpPr>
          <a:xfrm>
            <a:off x="617035" y="3509069"/>
            <a:ext cx="2535379" cy="558532"/>
            <a:chOff x="1125576" y="3064326"/>
            <a:chExt cx="2535379" cy="558532"/>
          </a:xfrm>
        </p:grpSpPr>
        <p:grpSp>
          <p:nvGrpSpPr>
            <p:cNvPr id="33" name="Group 32">
              <a:extLst>
                <a:ext uri="{FF2B5EF4-FFF2-40B4-BE49-F238E27FC236}">
                  <a16:creationId xmlns:a16="http://schemas.microsoft.com/office/drawing/2014/main" id="{DB376B2F-B7A5-4CB8-856C-0987682839AB}"/>
                </a:ext>
              </a:extLst>
            </p:cNvPr>
            <p:cNvGrpSpPr/>
            <p:nvPr/>
          </p:nvGrpSpPr>
          <p:grpSpPr>
            <a:xfrm rot="10800000" flipH="1">
              <a:off x="2649566" y="3256997"/>
              <a:ext cx="1011389" cy="173189"/>
              <a:chOff x="2804160" y="4136418"/>
              <a:chExt cx="1011389" cy="173189"/>
            </a:xfrm>
          </p:grpSpPr>
          <p:cxnSp>
            <p:nvCxnSpPr>
              <p:cNvPr id="36" name="Straight Connector 35">
                <a:extLst>
                  <a:ext uri="{FF2B5EF4-FFF2-40B4-BE49-F238E27FC236}">
                    <a16:creationId xmlns:a16="http://schemas.microsoft.com/office/drawing/2014/main" id="{0209EE25-7E17-44C8-B8B7-4E8DA29C23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F89A88E-92FA-4C36-B4EC-C5F1A3FF35E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B3CBE59B-F4C0-42B5-84BC-27AF31AA4377}"/>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5" name="Graphic 34">
              <a:extLst>
                <a:ext uri="{FF2B5EF4-FFF2-40B4-BE49-F238E27FC236}">
                  <a16:creationId xmlns:a16="http://schemas.microsoft.com/office/drawing/2014/main" id="{46C4BC75-24EB-4BE4-9C23-2C5BF8B62EB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378121" y="3175263"/>
              <a:ext cx="336658" cy="336658"/>
            </a:xfrm>
            <a:prstGeom prst="rect">
              <a:avLst/>
            </a:prstGeom>
          </p:spPr>
        </p:pic>
      </p:grpSp>
      <p:grpSp>
        <p:nvGrpSpPr>
          <p:cNvPr id="38" name="Group 37">
            <a:extLst>
              <a:ext uri="{FF2B5EF4-FFF2-40B4-BE49-F238E27FC236}">
                <a16:creationId xmlns:a16="http://schemas.microsoft.com/office/drawing/2014/main" id="{A6972057-59C2-4C68-A89C-634EB8652270}"/>
              </a:ext>
            </a:extLst>
          </p:cNvPr>
          <p:cNvGrpSpPr/>
          <p:nvPr/>
        </p:nvGrpSpPr>
        <p:grpSpPr>
          <a:xfrm>
            <a:off x="617035" y="3509069"/>
            <a:ext cx="2535379" cy="558532"/>
            <a:chOff x="1125576" y="4048333"/>
            <a:chExt cx="2535379" cy="558532"/>
          </a:xfrm>
        </p:grpSpPr>
        <p:grpSp>
          <p:nvGrpSpPr>
            <p:cNvPr id="39" name="Group 38">
              <a:extLst>
                <a:ext uri="{FF2B5EF4-FFF2-40B4-BE49-F238E27FC236}">
                  <a16:creationId xmlns:a16="http://schemas.microsoft.com/office/drawing/2014/main" id="{1E3D35BD-D489-4841-8B55-3A49099910C3}"/>
                </a:ext>
              </a:extLst>
            </p:cNvPr>
            <p:cNvGrpSpPr/>
            <p:nvPr/>
          </p:nvGrpSpPr>
          <p:grpSpPr>
            <a:xfrm rot="10800000" flipH="1">
              <a:off x="2649566" y="4241004"/>
              <a:ext cx="1011389" cy="173189"/>
              <a:chOff x="2804160" y="4136418"/>
              <a:chExt cx="1011389" cy="173189"/>
            </a:xfrm>
          </p:grpSpPr>
          <p:cxnSp>
            <p:nvCxnSpPr>
              <p:cNvPr id="42" name="Straight Connector 41">
                <a:extLst>
                  <a:ext uri="{FF2B5EF4-FFF2-40B4-BE49-F238E27FC236}">
                    <a16:creationId xmlns:a16="http://schemas.microsoft.com/office/drawing/2014/main" id="{58323605-0B43-4FDA-976F-6BF56CEF07D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0711FEC-C026-4FEA-9445-F7DB342359D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0" name="Rectangle 39">
              <a:extLst>
                <a:ext uri="{FF2B5EF4-FFF2-40B4-BE49-F238E27FC236}">
                  <a16:creationId xmlns:a16="http://schemas.microsoft.com/office/drawing/2014/main" id="{E60B0F8C-4D87-44FE-9F51-313CECA16EDE}"/>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41" name="Picture 2" descr="See the source image">
              <a:extLst>
                <a:ext uri="{FF2B5EF4-FFF2-40B4-BE49-F238E27FC236}">
                  <a16:creationId xmlns:a16="http://schemas.microsoft.com/office/drawing/2014/main" id="{A1E820D6-CEA4-4278-B31F-BE1E77F1D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B6F1A72-FC0B-416B-861F-E2C2513A9EE5}"/>
              </a:ext>
            </a:extLst>
          </p:cNvPr>
          <p:cNvGrpSpPr/>
          <p:nvPr/>
        </p:nvGrpSpPr>
        <p:grpSpPr>
          <a:xfrm>
            <a:off x="617035" y="2080319"/>
            <a:ext cx="2535379" cy="558532"/>
            <a:chOff x="1125576" y="2080319"/>
            <a:chExt cx="2535379" cy="558532"/>
          </a:xfrm>
        </p:grpSpPr>
        <p:grpSp>
          <p:nvGrpSpPr>
            <p:cNvPr id="45" name="Group 44">
              <a:extLst>
                <a:ext uri="{FF2B5EF4-FFF2-40B4-BE49-F238E27FC236}">
                  <a16:creationId xmlns:a16="http://schemas.microsoft.com/office/drawing/2014/main" id="{4B510228-2E09-4C24-909C-D173C8ED397E}"/>
                </a:ext>
              </a:extLst>
            </p:cNvPr>
            <p:cNvGrpSpPr/>
            <p:nvPr/>
          </p:nvGrpSpPr>
          <p:grpSpPr>
            <a:xfrm rot="10800000" flipH="1">
              <a:off x="2649566" y="2272990"/>
              <a:ext cx="1011389" cy="173189"/>
              <a:chOff x="2804160" y="4136418"/>
              <a:chExt cx="1011389" cy="173189"/>
            </a:xfrm>
          </p:grpSpPr>
          <p:cxnSp>
            <p:nvCxnSpPr>
              <p:cNvPr id="48" name="Straight Connector 47">
                <a:extLst>
                  <a:ext uri="{FF2B5EF4-FFF2-40B4-BE49-F238E27FC236}">
                    <a16:creationId xmlns:a16="http://schemas.microsoft.com/office/drawing/2014/main" id="{6AF53E19-7635-48EB-A4C1-E40CA2F9E0E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77C5E0C4-21DE-4B46-BF9A-C8BA395C6C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Rectangle 45">
              <a:extLst>
                <a:ext uri="{FF2B5EF4-FFF2-40B4-BE49-F238E27FC236}">
                  <a16:creationId xmlns:a16="http://schemas.microsoft.com/office/drawing/2014/main" id="{26ECA049-EDE3-42D8-B79D-BA1545AAD0D9}"/>
                </a:ext>
              </a:extLst>
            </p:cNvPr>
            <p:cNvSpPr/>
            <p:nvPr/>
          </p:nvSpPr>
          <p:spPr bwMode="auto">
            <a:xfrm>
              <a:off x="1125576" y="2080319"/>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47" name="Graphic 46">
              <a:extLst>
                <a:ext uri="{FF2B5EF4-FFF2-40B4-BE49-F238E27FC236}">
                  <a16:creationId xmlns:a16="http://schemas.microsoft.com/office/drawing/2014/main" id="{BB318E88-7DFC-41A3-87E5-885F59C814C5}"/>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358668" y="2171803"/>
              <a:ext cx="375566" cy="375564"/>
            </a:xfrm>
            <a:prstGeom prst="rect">
              <a:avLst/>
            </a:prstGeom>
          </p:spPr>
        </p:pic>
      </p:grpSp>
      <p:grpSp>
        <p:nvGrpSpPr>
          <p:cNvPr id="50" name="Group 49">
            <a:extLst>
              <a:ext uri="{FF2B5EF4-FFF2-40B4-BE49-F238E27FC236}">
                <a16:creationId xmlns:a16="http://schemas.microsoft.com/office/drawing/2014/main" id="{4FDE9900-36A7-45F6-9CF6-B0AFF5BC6F5A}"/>
              </a:ext>
            </a:extLst>
          </p:cNvPr>
          <p:cNvGrpSpPr/>
          <p:nvPr/>
        </p:nvGrpSpPr>
        <p:grpSpPr>
          <a:xfrm>
            <a:off x="617035" y="4048333"/>
            <a:ext cx="2535379" cy="558532"/>
            <a:chOff x="1125576" y="4048333"/>
            <a:chExt cx="2535379" cy="558532"/>
          </a:xfrm>
        </p:grpSpPr>
        <p:grpSp>
          <p:nvGrpSpPr>
            <p:cNvPr id="51" name="Group 50">
              <a:extLst>
                <a:ext uri="{FF2B5EF4-FFF2-40B4-BE49-F238E27FC236}">
                  <a16:creationId xmlns:a16="http://schemas.microsoft.com/office/drawing/2014/main" id="{01A740F4-D6E1-436F-84C3-D950497F241B}"/>
                </a:ext>
              </a:extLst>
            </p:cNvPr>
            <p:cNvGrpSpPr/>
            <p:nvPr/>
          </p:nvGrpSpPr>
          <p:grpSpPr>
            <a:xfrm rot="10800000" flipH="1">
              <a:off x="2649566" y="4241004"/>
              <a:ext cx="1011389" cy="173189"/>
              <a:chOff x="2804160" y="4136418"/>
              <a:chExt cx="1011389" cy="173189"/>
            </a:xfrm>
          </p:grpSpPr>
          <p:cxnSp>
            <p:nvCxnSpPr>
              <p:cNvPr id="54" name="Straight Connector 53">
                <a:extLst>
                  <a:ext uri="{FF2B5EF4-FFF2-40B4-BE49-F238E27FC236}">
                    <a16:creationId xmlns:a16="http://schemas.microsoft.com/office/drawing/2014/main" id="{B6671D71-E9D0-4D54-BACF-155EF7F0FE7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9F2D9D78-AD11-4BC2-8251-9428542C7E0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2" name="Rectangle 51">
              <a:extLst>
                <a:ext uri="{FF2B5EF4-FFF2-40B4-BE49-F238E27FC236}">
                  <a16:creationId xmlns:a16="http://schemas.microsoft.com/office/drawing/2014/main" id="{B9F937EE-AC27-46D4-B8B8-EC725EA4340A}"/>
                </a:ext>
              </a:extLst>
            </p:cNvPr>
            <p:cNvSpPr/>
            <p:nvPr/>
          </p:nvSpPr>
          <p:spPr bwMode="auto">
            <a:xfrm>
              <a:off x="1125576" y="404833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C1BF3EAC-A234-4AA5-9418-2D332276C1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5540" y="4115072"/>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DDE4B258-F068-4C78-99BF-B821D83DF900}"/>
              </a:ext>
            </a:extLst>
          </p:cNvPr>
          <p:cNvGrpSpPr/>
          <p:nvPr/>
        </p:nvGrpSpPr>
        <p:grpSpPr>
          <a:xfrm>
            <a:off x="617035" y="5032341"/>
            <a:ext cx="2535379" cy="558532"/>
            <a:chOff x="1125576" y="5032341"/>
            <a:chExt cx="2535379" cy="558532"/>
          </a:xfrm>
        </p:grpSpPr>
        <p:grpSp>
          <p:nvGrpSpPr>
            <p:cNvPr id="57" name="Group 56">
              <a:extLst>
                <a:ext uri="{FF2B5EF4-FFF2-40B4-BE49-F238E27FC236}">
                  <a16:creationId xmlns:a16="http://schemas.microsoft.com/office/drawing/2014/main" id="{016C90E4-6C2D-44E0-BD28-5C7769EA99C3}"/>
                </a:ext>
              </a:extLst>
            </p:cNvPr>
            <p:cNvGrpSpPr/>
            <p:nvPr/>
          </p:nvGrpSpPr>
          <p:grpSpPr>
            <a:xfrm rot="10800000" flipH="1">
              <a:off x="2649566" y="5225012"/>
              <a:ext cx="1011389" cy="173189"/>
              <a:chOff x="2804160" y="4136418"/>
              <a:chExt cx="1011389" cy="173189"/>
            </a:xfrm>
          </p:grpSpPr>
          <p:cxnSp>
            <p:nvCxnSpPr>
              <p:cNvPr id="60" name="Straight Connector 59">
                <a:extLst>
                  <a:ext uri="{FF2B5EF4-FFF2-40B4-BE49-F238E27FC236}">
                    <a16:creationId xmlns:a16="http://schemas.microsoft.com/office/drawing/2014/main" id="{29600694-9B2D-4029-8B9B-8BA7C27AE8DC}"/>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25C4C169-1E43-4580-A8E7-0BC04C77D4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Rectangle 57">
              <a:extLst>
                <a:ext uri="{FF2B5EF4-FFF2-40B4-BE49-F238E27FC236}">
                  <a16:creationId xmlns:a16="http://schemas.microsoft.com/office/drawing/2014/main" id="{CA59D97D-D2C6-47C1-B9E9-F82399717F0B}"/>
                </a:ext>
              </a:extLst>
            </p:cNvPr>
            <p:cNvSpPr/>
            <p:nvPr/>
          </p:nvSpPr>
          <p:spPr bwMode="auto">
            <a:xfrm>
              <a:off x="1125576" y="503234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SQS</a:t>
              </a:r>
              <a:endParaRPr lang="en-US" sz="1200">
                <a:solidFill>
                  <a:srgbClr val="000000"/>
                </a:solidFill>
                <a:latin typeface="+mj-lt"/>
                <a:ea typeface="Segoe UI" pitchFamily="34" charset="0"/>
                <a:cs typeface="Segoe UI" pitchFamily="34" charset="0"/>
              </a:endParaRPr>
            </a:p>
          </p:txBody>
        </p:sp>
        <p:pic>
          <p:nvPicPr>
            <p:cNvPr id="59" name="Picture 6" descr="See the source image">
              <a:extLst>
                <a:ext uri="{FF2B5EF4-FFF2-40B4-BE49-F238E27FC236}">
                  <a16:creationId xmlns:a16="http://schemas.microsoft.com/office/drawing/2014/main" id="{E2F0016D-4739-4014-B3B3-CA85331BF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49" y="5039206"/>
              <a:ext cx="544804" cy="5448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113833A8-9A59-409E-BD18-9A1D925AFED9}"/>
              </a:ext>
            </a:extLst>
          </p:cNvPr>
          <p:cNvGrpSpPr/>
          <p:nvPr/>
        </p:nvGrpSpPr>
        <p:grpSpPr>
          <a:xfrm>
            <a:off x="617035" y="3064326"/>
            <a:ext cx="2535379" cy="558532"/>
            <a:chOff x="1125576" y="3064326"/>
            <a:chExt cx="2535379" cy="558532"/>
          </a:xfrm>
        </p:grpSpPr>
        <p:grpSp>
          <p:nvGrpSpPr>
            <p:cNvPr id="63" name="Group 62">
              <a:extLst>
                <a:ext uri="{FF2B5EF4-FFF2-40B4-BE49-F238E27FC236}">
                  <a16:creationId xmlns:a16="http://schemas.microsoft.com/office/drawing/2014/main" id="{C1371D32-9F78-49D5-9CA6-4C296A40C88C}"/>
                </a:ext>
              </a:extLst>
            </p:cNvPr>
            <p:cNvGrpSpPr/>
            <p:nvPr/>
          </p:nvGrpSpPr>
          <p:grpSpPr>
            <a:xfrm rot="10800000" flipH="1">
              <a:off x="2649566" y="3256997"/>
              <a:ext cx="1011389" cy="173189"/>
              <a:chOff x="2804160" y="4136418"/>
              <a:chExt cx="1011389" cy="173189"/>
            </a:xfrm>
          </p:grpSpPr>
          <p:cxnSp>
            <p:nvCxnSpPr>
              <p:cNvPr id="66" name="Straight Connector 65">
                <a:extLst>
                  <a:ext uri="{FF2B5EF4-FFF2-40B4-BE49-F238E27FC236}">
                    <a16:creationId xmlns:a16="http://schemas.microsoft.com/office/drawing/2014/main" id="{72079CD4-9B35-41CD-929F-02F41836CA6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D521DA5F-CA7D-408C-816C-1157D0F0B82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ectangle 63">
              <a:extLst>
                <a:ext uri="{FF2B5EF4-FFF2-40B4-BE49-F238E27FC236}">
                  <a16:creationId xmlns:a16="http://schemas.microsoft.com/office/drawing/2014/main" id="{2DFDC2D3-31BA-441E-9586-A89A7C31B8D2}"/>
                </a:ext>
              </a:extLst>
            </p:cNvPr>
            <p:cNvSpPr/>
            <p:nvPr/>
          </p:nvSpPr>
          <p:spPr bwMode="auto">
            <a:xfrm>
              <a:off x="1125576" y="306432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65" name="Graphic 64">
              <a:extLst>
                <a:ext uri="{FF2B5EF4-FFF2-40B4-BE49-F238E27FC236}">
                  <a16:creationId xmlns:a16="http://schemas.microsoft.com/office/drawing/2014/main" id="{672D7B61-F695-4554-8EDE-59D0BA287EC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378121" y="3175263"/>
              <a:ext cx="336658" cy="336658"/>
            </a:xfrm>
            <a:prstGeom prst="rect">
              <a:avLst/>
            </a:prstGeom>
          </p:spPr>
        </p:pic>
      </p:grpSp>
      <p:sp>
        <p:nvSpPr>
          <p:cNvPr id="79" name="Freeform: Shape 78">
            <a:extLst>
              <a:ext uri="{FF2B5EF4-FFF2-40B4-BE49-F238E27FC236}">
                <a16:creationId xmlns:a16="http://schemas.microsoft.com/office/drawing/2014/main" id="{F1FC6E3E-7B21-4308-A1BD-D1FA565DC3DF}"/>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triggers: Input</a:t>
            </a:r>
          </a:p>
        </p:txBody>
      </p:sp>
      <p:sp>
        <p:nvSpPr>
          <p:cNvPr id="80" name="Freeform: Shape 79">
            <a:extLst>
              <a:ext uri="{FF2B5EF4-FFF2-40B4-BE49-F238E27FC236}">
                <a16:creationId xmlns:a16="http://schemas.microsoft.com/office/drawing/2014/main" id="{F279AD2F-4067-4658-87C8-CD58CDA29888}"/>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0" name="Group 69">
            <a:extLst>
              <a:ext uri="{FF2B5EF4-FFF2-40B4-BE49-F238E27FC236}">
                <a16:creationId xmlns:a16="http://schemas.microsoft.com/office/drawing/2014/main" id="{A6E2D296-649D-46CE-8C39-F122BD591A09}"/>
              </a:ext>
            </a:extLst>
          </p:cNvPr>
          <p:cNvGrpSpPr/>
          <p:nvPr/>
        </p:nvGrpSpPr>
        <p:grpSpPr>
          <a:xfrm>
            <a:off x="3656261" y="2918286"/>
            <a:ext cx="1737360" cy="1737360"/>
            <a:chOff x="7552123" y="135561"/>
            <a:chExt cx="1737360" cy="1737360"/>
          </a:xfrm>
        </p:grpSpPr>
        <p:sp>
          <p:nvSpPr>
            <p:cNvPr id="71" name="Rounded Rectangle 5">
              <a:extLst>
                <a:ext uri="{FF2B5EF4-FFF2-40B4-BE49-F238E27FC236}">
                  <a16:creationId xmlns:a16="http://schemas.microsoft.com/office/drawing/2014/main" id="{0A608E6D-E6BD-4350-BBEA-B7EF9DD7D84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72" name="Graphic 71">
              <a:extLst>
                <a:ext uri="{FF2B5EF4-FFF2-40B4-BE49-F238E27FC236}">
                  <a16:creationId xmlns:a16="http://schemas.microsoft.com/office/drawing/2014/main" id="{F9598936-B943-4D2D-B93C-270AA0B59DF0}"/>
                </a:ext>
              </a:extLst>
            </p:cNvPr>
            <p:cNvPicPr>
              <a:picLocks noChangeAspect="1"/>
            </p:cNvPicPr>
            <p:nvPr/>
          </p:nvPicPr>
          <p:blipFill rotWithShape="1">
            <a:blip r:embed="rId8">
              <a:extLst>
                <a:ext uri="{96DAC541-7B7A-43D3-8B79-37D633B846F1}">
                  <asvg:svgBlip xmlns:asvg="http://schemas.microsoft.com/office/drawing/2016/SVG/main" xmlns="" r:embed="rId9"/>
                </a:ext>
              </a:extLst>
            </a:blip>
            <a:srcRect l="9333" t="18330" r="9333" b="18330"/>
            <a:stretch/>
          </p:blipFill>
          <p:spPr>
            <a:xfrm>
              <a:off x="7936554" y="627119"/>
              <a:ext cx="968498" cy="754245"/>
            </a:xfrm>
            <a:prstGeom prst="rect">
              <a:avLst/>
            </a:prstGeom>
          </p:spPr>
        </p:pic>
      </p:grpSp>
    </p:spTree>
    <p:extLst>
      <p:ext uri="{BB962C8B-B14F-4D97-AF65-F5344CB8AC3E}">
        <p14:creationId xmlns:p14="http://schemas.microsoft.com/office/powerpoint/2010/main" val="160439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79"/>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0"/>
                                  </p:stCondLst>
                                  <p:childTnLst>
                                    <p:animMotion origin="layout" path="M -3.75E-6 -3.33333E-6 L -3.75E-6 0.03773 " pathEditMode="relative" rAng="0" ptsTypes="AA">
                                      <p:cBhvr>
                                        <p:cTn id="14" dur="750" spd="-100000" fill="hold"/>
                                        <p:tgtEl>
                                          <p:spTgt spid="70"/>
                                        </p:tgtEl>
                                        <p:attrNameLst>
                                          <p:attrName>ppt_x</p:attrName>
                                          <p:attrName>ppt_y</p:attrName>
                                        </p:attrNameLst>
                                      </p:cBhvr>
                                      <p:rCtr x="0" y="1875"/>
                                    </p:animMotion>
                                  </p:childTnLst>
                                </p:cTn>
                              </p:par>
                              <p:par>
                                <p:cTn id="15" presetID="22" presetClass="entr" presetSubtype="8"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nodeType="withEffect">
                                  <p:stCondLst>
                                    <p:cond delay="0"/>
                                  </p:stCondLst>
                                  <p:childTnLst>
                                    <p:animMotion origin="layout" path="M 4.16667E-6 -4.81481E-6 L 4.16667E-6 0.03774 " pathEditMode="relative" rAng="0" ptsTypes="AA">
                                      <p:cBhvr>
                                        <p:cTn id="22" dur="750" spd="-100000" fill="hold"/>
                                        <p:tgtEl>
                                          <p:spTgt spid="7"/>
                                        </p:tgtEl>
                                        <p:attrNameLst>
                                          <p:attrName>ppt_x</p:attrName>
                                          <p:attrName>ppt_y</p:attrName>
                                        </p:attrNameLst>
                                      </p:cBhvr>
                                      <p:rCtr x="0" y="1875"/>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par>
                                <p:cTn id="28" presetID="2" presetClass="entr" presetSubtype="8" decel="10000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64" presetClass="path" presetSubtype="0" accel="50000" decel="50000" fill="hold" nodeType="withEffect">
                                  <p:stCondLst>
                                    <p:cond delay="500"/>
                                  </p:stCondLst>
                                  <p:childTnLst>
                                    <p:animMotion origin="layout" path="M 2.70833E-6 -4.81481E-6 L 2.70833E-6 -0.20879 " pathEditMode="relative" rAng="0" ptsTypes="AA">
                                      <p:cBhvr>
                                        <p:cTn id="33" dur="1000" fill="hold"/>
                                        <p:tgtEl>
                                          <p:spTgt spid="20"/>
                                        </p:tgtEl>
                                        <p:attrNameLst>
                                          <p:attrName>ppt_x</p:attrName>
                                          <p:attrName>ppt_y</p:attrName>
                                        </p:attrNameLst>
                                      </p:cBhvr>
                                      <p:rCtr x="0" y="-10440"/>
                                    </p:animMotion>
                                  </p:childTnLst>
                                </p:cTn>
                              </p:par>
                              <p:par>
                                <p:cTn id="34" presetID="2" presetClass="entr" presetSubtype="8" decel="10000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0-#ppt_w/2"/>
                                          </p:val>
                                        </p:tav>
                                        <p:tav tm="100000">
                                          <p:val>
                                            <p:strVal val="#ppt_x"/>
                                          </p:val>
                                        </p:tav>
                                      </p:tavLst>
                                    </p:anim>
                                    <p:anim calcmode="lin" valueType="num">
                                      <p:cBhvr additive="base">
                                        <p:cTn id="37" dur="500" fill="hold"/>
                                        <p:tgtEl>
                                          <p:spTgt spid="26"/>
                                        </p:tgtEl>
                                        <p:attrNameLst>
                                          <p:attrName>ppt_y</p:attrName>
                                        </p:attrNameLst>
                                      </p:cBhvr>
                                      <p:tavLst>
                                        <p:tav tm="0">
                                          <p:val>
                                            <p:strVal val="#ppt_y"/>
                                          </p:val>
                                        </p:tav>
                                        <p:tav tm="100000">
                                          <p:val>
                                            <p:strVal val="#ppt_y"/>
                                          </p:val>
                                        </p:tav>
                                      </p:tavLst>
                                    </p:anim>
                                  </p:childTnLst>
                                </p:cTn>
                              </p:par>
                              <p:par>
                                <p:cTn id="38" presetID="64" presetClass="path" presetSubtype="0" accel="50000" decel="50000" fill="hold" nodeType="withEffect">
                                  <p:stCondLst>
                                    <p:cond delay="500"/>
                                  </p:stCondLst>
                                  <p:childTnLst>
                                    <p:animMotion origin="layout" path="M 2.70833E-6 -4.81481E-6 L 2.70833E-6 0.22246 " pathEditMode="relative" rAng="0" ptsTypes="AA">
                                      <p:cBhvr>
                                        <p:cTn id="39" dur="1000" fill="hold"/>
                                        <p:tgtEl>
                                          <p:spTgt spid="26"/>
                                        </p:tgtEl>
                                        <p:attrNameLst>
                                          <p:attrName>ppt_x</p:attrName>
                                          <p:attrName>ppt_y</p:attrName>
                                        </p:attrNameLst>
                                      </p:cBhvr>
                                      <p:rCtr x="0" y="11111"/>
                                    </p:animMotion>
                                  </p:childTnLst>
                                </p:cTn>
                              </p:par>
                              <p:par>
                                <p:cTn id="40" presetID="2" presetClass="entr" presetSubtype="8" decel="10000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par>
                                <p:cTn id="44" presetID="64" presetClass="path" presetSubtype="0" accel="50000" decel="50000" fill="hold" nodeType="withEffect">
                                  <p:stCondLst>
                                    <p:cond delay="500"/>
                                  </p:stCondLst>
                                  <p:childTnLst>
                                    <p:animMotion origin="layout" path="M 2.70833E-6 -4.81481E-6 L 2.70833E-6 -0.06435 " pathEditMode="relative" rAng="0" ptsTypes="AA">
                                      <p:cBhvr>
                                        <p:cTn id="45" dur="1000" fill="hold"/>
                                        <p:tgtEl>
                                          <p:spTgt spid="32"/>
                                        </p:tgtEl>
                                        <p:attrNameLst>
                                          <p:attrName>ppt_x</p:attrName>
                                          <p:attrName>ppt_y</p:attrName>
                                        </p:attrNameLst>
                                      </p:cBhvr>
                                      <p:rCtr x="0" y="-3218"/>
                                    </p:animMotion>
                                  </p:childTnLst>
                                </p:cTn>
                              </p:par>
                              <p:par>
                                <p:cTn id="46" presetID="2" presetClass="entr" presetSubtype="8" decel="10000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500" fill="hold"/>
                                        <p:tgtEl>
                                          <p:spTgt spid="38"/>
                                        </p:tgtEl>
                                        <p:attrNameLst>
                                          <p:attrName>ppt_x</p:attrName>
                                        </p:attrNameLst>
                                      </p:cBhvr>
                                      <p:tavLst>
                                        <p:tav tm="0">
                                          <p:val>
                                            <p:strVal val="0-#ppt_w/2"/>
                                          </p:val>
                                        </p:tav>
                                        <p:tav tm="100000">
                                          <p:val>
                                            <p:strVal val="#ppt_x"/>
                                          </p:val>
                                        </p:tav>
                                      </p:tavLst>
                                    </p:anim>
                                    <p:anim calcmode="lin" valueType="num">
                                      <p:cBhvr additive="base">
                                        <p:cTn id="49" dur="500" fill="hold"/>
                                        <p:tgtEl>
                                          <p:spTgt spid="38"/>
                                        </p:tgtEl>
                                        <p:attrNameLst>
                                          <p:attrName>ppt_y</p:attrName>
                                        </p:attrNameLst>
                                      </p:cBhvr>
                                      <p:tavLst>
                                        <p:tav tm="0">
                                          <p:val>
                                            <p:strVal val="#ppt_y"/>
                                          </p:val>
                                        </p:tav>
                                        <p:tav tm="100000">
                                          <p:val>
                                            <p:strVal val="#ppt_y"/>
                                          </p:val>
                                        </p:tav>
                                      </p:tavLst>
                                    </p:anim>
                                  </p:childTnLst>
                                </p:cTn>
                              </p:par>
                              <p:par>
                                <p:cTn id="50" presetID="64" presetClass="path" presetSubtype="0" accel="50000" decel="50000" fill="hold" nodeType="withEffect">
                                  <p:stCondLst>
                                    <p:cond delay="500"/>
                                  </p:stCondLst>
                                  <p:childTnLst>
                                    <p:animMotion origin="layout" path="M 2.70833E-6 -4.81481E-6 L 2.70833E-6 0.07848 " pathEditMode="relative" rAng="0" ptsTypes="AA">
                                      <p:cBhvr>
                                        <p:cTn id="51" dur="1000" fill="hold"/>
                                        <p:tgtEl>
                                          <p:spTgt spid="38"/>
                                        </p:tgtEl>
                                        <p:attrNameLst>
                                          <p:attrName>ppt_x</p:attrName>
                                          <p:attrName>ppt_y</p:attrName>
                                        </p:attrNameLst>
                                      </p:cBhvr>
                                      <p:rCtr x="0" y="3912"/>
                                    </p:animMotion>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8"/>
                                        </p:tgtEl>
                                        <p:attrNameLst>
                                          <p:attrName>style.visibility</p:attrName>
                                        </p:attrNameLst>
                                      </p:cBhvr>
                                      <p:to>
                                        <p:strVal val="visible"/>
                                      </p:to>
                                    </p:set>
                                    <p:animEffect transition="in" filter="fade">
                                      <p:cBhvr>
                                        <p:cTn id="73" dur="500"/>
                                        <p:tgtEl>
                                          <p:spTgt spid="68"/>
                                        </p:tgtEl>
                                      </p:cBhvr>
                                    </p:animEffect>
                                  </p:childTnLst>
                                </p:cTn>
                              </p:par>
                              <p:par>
                                <p:cTn id="74" presetID="42" presetClass="path" presetSubtype="0" decel="100000" fill="hold" nodeType="withEffect">
                                  <p:stCondLst>
                                    <p:cond delay="0"/>
                                  </p:stCondLst>
                                  <p:childTnLst>
                                    <p:animMotion origin="layout" path="M -1.45833E-6 -1.85185E-6 L -1.45833E-6 0.03773 " pathEditMode="relative" rAng="0" ptsTypes="AA">
                                      <p:cBhvr>
                                        <p:cTn id="75" dur="750" spd="-100000" fill="hold"/>
                                        <p:tgtEl>
                                          <p:spTgt spid="68"/>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5B6F57A0-17F3-4E82-A11E-9D6C5ADBAA56}"/>
              </a:ext>
            </a:extLst>
          </p:cNvPr>
          <p:cNvGrpSpPr/>
          <p:nvPr/>
        </p:nvGrpSpPr>
        <p:grpSpPr>
          <a:xfrm>
            <a:off x="2625298" y="3705289"/>
            <a:ext cx="3471712" cy="2563749"/>
            <a:chOff x="2625298" y="3705289"/>
            <a:chExt cx="3471712" cy="2563749"/>
          </a:xfrm>
        </p:grpSpPr>
        <p:sp>
          <p:nvSpPr>
            <p:cNvPr id="18" name="Rectangle 17">
              <a:extLst>
                <a:ext uri="{FF2B5EF4-FFF2-40B4-BE49-F238E27FC236}">
                  <a16:creationId xmlns:a16="http://schemas.microsoft.com/office/drawing/2014/main" id="{5E33AEC3-F077-4C29-BA31-2AA8A20BE054}"/>
                </a:ext>
              </a:extLst>
            </p:cNvPr>
            <p:cNvSpPr/>
            <p:nvPr/>
          </p:nvSpPr>
          <p:spPr bwMode="auto">
            <a:xfrm>
              <a:off x="2625298" y="4333998"/>
              <a:ext cx="3461603" cy="193504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"data":</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    "sku":"v100",</a:t>
              </a:r>
            </a:p>
            <a:p>
              <a:pPr lvl="0" defTabSz="932472" fontAlgn="base">
                <a:spcBef>
                  <a:spcPct val="0"/>
                </a:spcBef>
              </a:pPr>
              <a:r>
                <a:rPr lang="en-US" sz="1200">
                  <a:solidFill>
                    <a:schemeClr val="tx1"/>
                  </a:solidFill>
                  <a:latin typeface="Consolas" panose="020B0609020204030204" pitchFamily="49" charset="0"/>
                  <a:ea typeface="Segoe UI Symbol"/>
                </a:rPr>
                <a:t>    "quantity":"50"</a:t>
              </a:r>
            </a:p>
            <a:p>
              <a:pPr lvl="0" defTabSz="932472" fontAlgn="base">
                <a:spcBef>
                  <a:spcPct val="0"/>
                </a:spcBef>
              </a:pPr>
              <a:r>
                <a:rPr lang="en-US" sz="1200">
                  <a:solidFill>
                    <a:schemeClr val="tx1"/>
                  </a:solidFill>
                  <a:latin typeface="Consolas" panose="020B0609020204030204" pitchFamily="49" charset="0"/>
                  <a:ea typeface="Segoe UI Symbol"/>
                </a:rPr>
                <a:t>  }</a:t>
              </a:r>
            </a:p>
            <a:p>
              <a:pPr lvl="0" defTabSz="932472" fontAlgn="base">
                <a:spcBef>
                  <a:spcPct val="0"/>
                </a:spcBef>
              </a:pPr>
              <a:r>
                <a:rPr lang="en-US" sz="1200">
                  <a:solidFill>
                    <a:schemeClr val="tx1"/>
                  </a:solidFill>
                  <a:latin typeface="Consolas" panose="020B0609020204030204" pitchFamily="49" charset="0"/>
                  <a:ea typeface="Segoe UI Symbol"/>
                </a:rPr>
                <a:t>}</a:t>
              </a:r>
            </a:p>
          </p:txBody>
        </p:sp>
        <p:sp>
          <p:nvSpPr>
            <p:cNvPr id="28" name="TextBox 27">
              <a:extLst>
                <a:ext uri="{FF2B5EF4-FFF2-40B4-BE49-F238E27FC236}">
                  <a16:creationId xmlns:a16="http://schemas.microsoft.com/office/drawing/2014/main" id="{BF978B7B-F569-4BC7-BF69-106AF7E13848}"/>
                </a:ext>
              </a:extLst>
            </p:cNvPr>
            <p:cNvSpPr txBox="1"/>
            <p:nvPr/>
          </p:nvSpPr>
          <p:spPr>
            <a:xfrm>
              <a:off x="2629842" y="3705289"/>
              <a:ext cx="3467168" cy="523220"/>
            </a:xfrm>
            <a:prstGeom prst="rect">
              <a:avLst/>
            </a:prstGeom>
            <a:noFill/>
          </p:spPr>
          <p:txBody>
            <a:bodyPr wrap="none" rtlCol="0">
              <a:spAutoFit/>
            </a:bodyPr>
            <a:lstStyle/>
            <a:p>
              <a:pPr algn="ctr"/>
              <a:r>
                <a:rPr lang="en-US" sz="1600">
                  <a:latin typeface="+mj-lt"/>
                </a:rPr>
                <a:t>Post</a:t>
              </a:r>
            </a:p>
            <a:p>
              <a:pPr algn="ctr"/>
              <a:r>
                <a:rPr lang="en-US" sz="1200">
                  <a:solidFill>
                    <a:schemeClr val="accent1"/>
                  </a:solidFill>
                </a:rPr>
                <a:t>http://localhost:3500/v1.0/bindings/myDatabase</a:t>
              </a:r>
            </a:p>
          </p:txBody>
        </p:sp>
      </p:grpSp>
      <p:sp>
        <p:nvSpPr>
          <p:cNvPr id="104" name="Freeform: Shape 103">
            <a:extLst>
              <a:ext uri="{FF2B5EF4-FFF2-40B4-BE49-F238E27FC236}">
                <a16:creationId xmlns:a16="http://schemas.microsoft.com/office/drawing/2014/main" id="{D126FED5-8E37-4BFA-8B39-F353E0DB940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Resource bindings: Output</a:t>
            </a:r>
          </a:p>
        </p:txBody>
      </p:sp>
      <p:sp>
        <p:nvSpPr>
          <p:cNvPr id="105" name="Freeform: Shape 104">
            <a:extLst>
              <a:ext uri="{FF2B5EF4-FFF2-40B4-BE49-F238E27FC236}">
                <a16:creationId xmlns:a16="http://schemas.microsoft.com/office/drawing/2014/main" id="{E901E3C1-9B7A-417F-B10C-F7F980068B43}"/>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06" name="Group 105">
            <a:extLst>
              <a:ext uri="{FF2B5EF4-FFF2-40B4-BE49-F238E27FC236}">
                <a16:creationId xmlns:a16="http://schemas.microsoft.com/office/drawing/2014/main" id="{ECCD1501-B765-4EB5-B987-F7409A6BDE8E}"/>
              </a:ext>
            </a:extLst>
          </p:cNvPr>
          <p:cNvGrpSpPr/>
          <p:nvPr/>
        </p:nvGrpSpPr>
        <p:grpSpPr>
          <a:xfrm>
            <a:off x="588263" y="2536457"/>
            <a:ext cx="1737360" cy="1734143"/>
            <a:chOff x="588263" y="2372175"/>
            <a:chExt cx="1737360" cy="1734143"/>
          </a:xfrm>
        </p:grpSpPr>
        <p:sp>
          <p:nvSpPr>
            <p:cNvPr id="107" name="Rounded Rectangle 5">
              <a:extLst>
                <a:ext uri="{FF2B5EF4-FFF2-40B4-BE49-F238E27FC236}">
                  <a16:creationId xmlns:a16="http://schemas.microsoft.com/office/drawing/2014/main" id="{E78EB08C-2B7A-48A7-9F57-E7E1E4569EE2}"/>
                </a:ext>
              </a:extLst>
            </p:cNvPr>
            <p:cNvSpPr/>
            <p:nvPr/>
          </p:nvSpPr>
          <p:spPr bwMode="auto">
            <a:xfrm>
              <a:off x="588263" y="237217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t>
              </a:r>
              <a:r>
                <a:rPr kumimoji="0" lang="en-US" sz="1600" b="0" i="0" u="none" strike="noStrike" kern="1200" cap="none" spc="0" normalizeH="0" baseline="0" noProof="0" err="1">
                  <a:ln>
                    <a:noFill/>
                  </a:ln>
                  <a:solidFill>
                    <a:schemeClr val="tx1"/>
                  </a:solidFill>
                  <a:effectLst/>
                  <a:uLnTx/>
                  <a:uFillTx/>
                  <a:latin typeface="+mj-lt"/>
                  <a:ea typeface="+mn-ea"/>
                  <a:cs typeface="+mn-cs"/>
                </a:rPr>
                <a:t>myApp</a:t>
              </a:r>
              <a:r>
                <a:rPr kumimoji="0" lang="en-US" sz="1600" b="0" i="0" u="none" strike="noStrike" kern="1200" cap="none" spc="0" normalizeH="0" baseline="0" noProof="0">
                  <a:ln>
                    <a:noFill/>
                  </a:ln>
                  <a:solidFill>
                    <a:schemeClr val="tx1"/>
                  </a:solidFill>
                  <a:effectLst/>
                  <a:uLnTx/>
                  <a:uFillTx/>
                  <a:latin typeface="+mj-lt"/>
                  <a:ea typeface="+mn-ea"/>
                  <a:cs typeface="+mn-cs"/>
                </a:rPr>
                <a:t>”</a:t>
              </a:r>
              <a:endParaRPr kumimoji="0" lang="en-US" sz="1400" b="0" i="0" u="none" strike="noStrike" kern="1200" cap="none" spc="0" normalizeH="0" baseline="0" noProof="0">
                <a:ln>
                  <a:noFill/>
                </a:ln>
                <a:solidFill>
                  <a:schemeClr val="tx1"/>
                </a:solidFill>
                <a:effectLst/>
                <a:uLnTx/>
                <a:uFillTx/>
                <a:latin typeface="+mj-lt"/>
                <a:ea typeface="+mn-ea"/>
                <a:cs typeface="+mn-cs"/>
              </a:endParaRPr>
            </a:p>
          </p:txBody>
        </p:sp>
        <p:grpSp>
          <p:nvGrpSpPr>
            <p:cNvPr id="108" name="app development" descr="application development">
              <a:extLst>
                <a:ext uri="{FF2B5EF4-FFF2-40B4-BE49-F238E27FC236}">
                  <a16:creationId xmlns:a16="http://schemas.microsoft.com/office/drawing/2014/main" id="{1C614BF9-BBCC-42D6-9C31-E15EC7BB9FB1}"/>
                </a:ext>
              </a:extLst>
            </p:cNvPr>
            <p:cNvGrpSpPr/>
            <p:nvPr/>
          </p:nvGrpSpPr>
          <p:grpSpPr>
            <a:xfrm>
              <a:off x="1203300" y="2791399"/>
              <a:ext cx="500421" cy="301755"/>
              <a:chOff x="1619314" y="4798630"/>
              <a:chExt cx="500421" cy="301755"/>
            </a:xfrm>
          </p:grpSpPr>
          <p:sp>
            <p:nvSpPr>
              <p:cNvPr id="109" name="Freeform: Shape 108">
                <a:extLst>
                  <a:ext uri="{FF2B5EF4-FFF2-40B4-BE49-F238E27FC236}">
                    <a16:creationId xmlns:a16="http://schemas.microsoft.com/office/drawing/2014/main" id="{C8991A41-D182-41C9-859D-86CAA774E670}"/>
                  </a:ext>
                </a:extLst>
              </p:cNvPr>
              <p:cNvSpPr/>
              <p:nvPr/>
            </p:nvSpPr>
            <p:spPr>
              <a:xfrm>
                <a:off x="1974276" y="479907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57B7CF4-7C1C-4827-B65A-7DC1926862F1}"/>
                  </a:ext>
                </a:extLst>
              </p:cNvPr>
              <p:cNvSpPr/>
              <p:nvPr/>
            </p:nvSpPr>
            <p:spPr>
              <a:xfrm>
                <a:off x="1619314" y="479863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1DA56E0-3531-49D4-AE75-43962D025346}"/>
                  </a:ext>
                </a:extLst>
              </p:cNvPr>
              <p:cNvSpPr/>
              <p:nvPr/>
            </p:nvSpPr>
            <p:spPr>
              <a:xfrm>
                <a:off x="1823511" y="490488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36CADC0-FF90-49A9-8896-655C47FE5D72}"/>
                  </a:ext>
                </a:extLst>
              </p:cNvPr>
              <p:cNvSpPr/>
              <p:nvPr/>
            </p:nvSpPr>
            <p:spPr>
              <a:xfrm>
                <a:off x="1746245" y="482833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cxnSp>
        <p:nvCxnSpPr>
          <p:cNvPr id="116" name="Straight Arrow Connector 115">
            <a:extLst>
              <a:ext uri="{FF2B5EF4-FFF2-40B4-BE49-F238E27FC236}">
                <a16:creationId xmlns:a16="http://schemas.microsoft.com/office/drawing/2014/main" id="{1A14499F-D20E-46DF-8F38-B5364460C025}"/>
              </a:ext>
            </a:extLst>
          </p:cNvPr>
          <p:cNvCxnSpPr>
            <a:cxnSpLocks/>
          </p:cNvCxnSpPr>
          <p:nvPr/>
        </p:nvCxnSpPr>
        <p:spPr>
          <a:xfrm flipH="1">
            <a:off x="2487884" y="3403528"/>
            <a:ext cx="3751080" cy="0"/>
          </a:xfrm>
          <a:prstGeom prst="straightConnector1">
            <a:avLst/>
          </a:prstGeom>
          <a:ln w="19050">
            <a:solidFill>
              <a:schemeClr val="accent6"/>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E67340F7-4DCD-4ECF-8E57-7806A2FD58D4}"/>
              </a:ext>
            </a:extLst>
          </p:cNvPr>
          <p:cNvGrpSpPr/>
          <p:nvPr/>
        </p:nvGrpSpPr>
        <p:grpSpPr>
          <a:xfrm>
            <a:off x="6426586" y="2534848"/>
            <a:ext cx="1737360" cy="1737360"/>
            <a:chOff x="7552123" y="135561"/>
            <a:chExt cx="1737360" cy="1737360"/>
          </a:xfrm>
        </p:grpSpPr>
        <p:sp>
          <p:nvSpPr>
            <p:cNvPr id="119" name="Rounded Rectangle 5">
              <a:extLst>
                <a:ext uri="{FF2B5EF4-FFF2-40B4-BE49-F238E27FC236}">
                  <a16:creationId xmlns:a16="http://schemas.microsoft.com/office/drawing/2014/main" id="{C4D04306-0539-4391-BA07-2BC09421CFDF}"/>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0" name="Graphic 119">
              <a:extLst>
                <a:ext uri="{FF2B5EF4-FFF2-40B4-BE49-F238E27FC236}">
                  <a16:creationId xmlns:a16="http://schemas.microsoft.com/office/drawing/2014/main" id="{F8B4E11C-E313-416E-96C7-72549C59A0B9}"/>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grpSp>
        <p:nvGrpSpPr>
          <p:cNvPr id="266" name="Group 265">
            <a:extLst>
              <a:ext uri="{FF2B5EF4-FFF2-40B4-BE49-F238E27FC236}">
                <a16:creationId xmlns:a16="http://schemas.microsoft.com/office/drawing/2014/main" id="{45EC5D70-B4B7-4D10-8347-8D1DBBA3FF00}"/>
              </a:ext>
            </a:extLst>
          </p:cNvPr>
          <p:cNvGrpSpPr/>
          <p:nvPr/>
        </p:nvGrpSpPr>
        <p:grpSpPr>
          <a:xfrm>
            <a:off x="8160806" y="3114040"/>
            <a:ext cx="1221953" cy="337662"/>
            <a:chOff x="2773680" y="4047569"/>
            <a:chExt cx="1221953" cy="337662"/>
          </a:xfrm>
        </p:grpSpPr>
        <p:cxnSp>
          <p:nvCxnSpPr>
            <p:cNvPr id="267" name="Straight Connector 266">
              <a:extLst>
                <a:ext uri="{FF2B5EF4-FFF2-40B4-BE49-F238E27FC236}">
                  <a16:creationId xmlns:a16="http://schemas.microsoft.com/office/drawing/2014/main" id="{F1F9BFAB-023C-4278-AF6E-0342CE83A80E}"/>
                </a:ext>
              </a:extLst>
            </p:cNvPr>
            <p:cNvCxnSpPr>
              <a:cxnSpLocks/>
            </p:cNvCxnSpPr>
            <p:nvPr/>
          </p:nvCxnSpPr>
          <p:spPr>
            <a:xfrm>
              <a:off x="277368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4451450D-6848-4FF4-96A9-03E43B9DF897}"/>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a:extLst>
                <a:ext uri="{FF2B5EF4-FFF2-40B4-BE49-F238E27FC236}">
                  <a16:creationId xmlns:a16="http://schemas.microsoft.com/office/drawing/2014/main" id="{FAD47578-EB19-4D36-8A43-303957FC6095}"/>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0" name="DynamoDB">
            <a:extLst>
              <a:ext uri="{FF2B5EF4-FFF2-40B4-BE49-F238E27FC236}">
                <a16:creationId xmlns:a16="http://schemas.microsoft.com/office/drawing/2014/main" id="{32D6FCD4-D17B-4A62-8E3B-772913EB8E2A}"/>
              </a:ext>
            </a:extLst>
          </p:cNvPr>
          <p:cNvGrpSpPr/>
          <p:nvPr/>
        </p:nvGrpSpPr>
        <p:grpSpPr>
          <a:xfrm>
            <a:off x="9075003" y="3006205"/>
            <a:ext cx="2565464" cy="558532"/>
            <a:chOff x="9229139" y="2591875"/>
            <a:chExt cx="2565464" cy="558532"/>
          </a:xfrm>
        </p:grpSpPr>
        <p:grpSp>
          <p:nvGrpSpPr>
            <p:cNvPr id="271" name="Group 270">
              <a:extLst>
                <a:ext uri="{FF2B5EF4-FFF2-40B4-BE49-F238E27FC236}">
                  <a16:creationId xmlns:a16="http://schemas.microsoft.com/office/drawing/2014/main" id="{FDFC1108-0B32-46B0-9CC2-E0FC727D6682}"/>
                </a:ext>
              </a:extLst>
            </p:cNvPr>
            <p:cNvGrpSpPr/>
            <p:nvPr/>
          </p:nvGrpSpPr>
          <p:grpSpPr>
            <a:xfrm rot="10800000">
              <a:off x="9229139" y="2784547"/>
              <a:ext cx="1011389" cy="173189"/>
              <a:chOff x="2804160" y="4136418"/>
              <a:chExt cx="1011389" cy="173189"/>
            </a:xfrm>
          </p:grpSpPr>
          <p:cxnSp>
            <p:nvCxnSpPr>
              <p:cNvPr id="274" name="Straight Connector 273">
                <a:extLst>
                  <a:ext uri="{FF2B5EF4-FFF2-40B4-BE49-F238E27FC236}">
                    <a16:creationId xmlns:a16="http://schemas.microsoft.com/office/drawing/2014/main" id="{F2D6137A-4FAB-446F-B30C-8F867CDF28D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4709C646-8908-4C41-9C2A-197390F2F12A}"/>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ectangle 271">
              <a:extLst>
                <a:ext uri="{FF2B5EF4-FFF2-40B4-BE49-F238E27FC236}">
                  <a16:creationId xmlns:a16="http://schemas.microsoft.com/office/drawing/2014/main" id="{CE84A811-C508-4F19-B3A8-0B7EB8A86F06}"/>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273" name="Picture 4" descr="See the source image">
              <a:extLst>
                <a:ext uri="{FF2B5EF4-FFF2-40B4-BE49-F238E27FC236}">
                  <a16:creationId xmlns:a16="http://schemas.microsoft.com/office/drawing/2014/main" id="{D8E0AF21-3B47-447B-9426-D3FF0EE9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6" name="Group 275">
            <a:extLst>
              <a:ext uri="{FF2B5EF4-FFF2-40B4-BE49-F238E27FC236}">
                <a16:creationId xmlns:a16="http://schemas.microsoft.com/office/drawing/2014/main" id="{5EE2C9C4-467E-403D-AD11-D0A8E72679A8}"/>
              </a:ext>
            </a:extLst>
          </p:cNvPr>
          <p:cNvGrpSpPr/>
          <p:nvPr/>
        </p:nvGrpSpPr>
        <p:grpSpPr>
          <a:xfrm>
            <a:off x="9075003" y="3007866"/>
            <a:ext cx="2565464" cy="558532"/>
            <a:chOff x="9229139" y="439838"/>
            <a:chExt cx="2565464" cy="558532"/>
          </a:xfrm>
        </p:grpSpPr>
        <p:grpSp>
          <p:nvGrpSpPr>
            <p:cNvPr id="277" name="Group 276">
              <a:extLst>
                <a:ext uri="{FF2B5EF4-FFF2-40B4-BE49-F238E27FC236}">
                  <a16:creationId xmlns:a16="http://schemas.microsoft.com/office/drawing/2014/main" id="{4D0372E0-70C9-49AE-9193-E3138B81DE8F}"/>
                </a:ext>
              </a:extLst>
            </p:cNvPr>
            <p:cNvGrpSpPr/>
            <p:nvPr/>
          </p:nvGrpSpPr>
          <p:grpSpPr>
            <a:xfrm rot="10800000">
              <a:off x="9229139" y="632509"/>
              <a:ext cx="1011389" cy="173189"/>
              <a:chOff x="2804160" y="4136418"/>
              <a:chExt cx="1011389" cy="173189"/>
            </a:xfrm>
          </p:grpSpPr>
          <p:cxnSp>
            <p:nvCxnSpPr>
              <p:cNvPr id="280" name="Straight Connector 279">
                <a:extLst>
                  <a:ext uri="{FF2B5EF4-FFF2-40B4-BE49-F238E27FC236}">
                    <a16:creationId xmlns:a16="http://schemas.microsoft.com/office/drawing/2014/main" id="{2523E7D7-8173-4C0A-B4FC-5FD2618CA0C7}"/>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CFDF6125-54F0-46DB-9CB9-39C5F440C1F7}"/>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8" name="Rectangle 277">
              <a:extLst>
                <a:ext uri="{FF2B5EF4-FFF2-40B4-BE49-F238E27FC236}">
                  <a16:creationId xmlns:a16="http://schemas.microsoft.com/office/drawing/2014/main" id="{6B9E691D-E1F1-4A16-8A8C-D767A87C73FF}"/>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279" name="Graphic 278">
              <a:extLst>
                <a:ext uri="{FF2B5EF4-FFF2-40B4-BE49-F238E27FC236}">
                  <a16:creationId xmlns:a16="http://schemas.microsoft.com/office/drawing/2014/main" id="{183F5737-A000-48BB-94FA-2E185C80D18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018501" y="531322"/>
              <a:ext cx="375566" cy="375564"/>
            </a:xfrm>
            <a:prstGeom prst="rect">
              <a:avLst/>
            </a:prstGeom>
          </p:spPr>
        </p:pic>
      </p:grpSp>
      <p:grpSp>
        <p:nvGrpSpPr>
          <p:cNvPr id="282" name="Group 281">
            <a:extLst>
              <a:ext uri="{FF2B5EF4-FFF2-40B4-BE49-F238E27FC236}">
                <a16:creationId xmlns:a16="http://schemas.microsoft.com/office/drawing/2014/main" id="{9356DA61-8C4C-4F46-B7EC-9C721B92D54D}"/>
              </a:ext>
            </a:extLst>
          </p:cNvPr>
          <p:cNvGrpSpPr/>
          <p:nvPr/>
        </p:nvGrpSpPr>
        <p:grpSpPr>
          <a:xfrm>
            <a:off x="9075003" y="3007866"/>
            <a:ext cx="2565464" cy="558532"/>
            <a:chOff x="9229139" y="1537127"/>
            <a:chExt cx="2565464" cy="558532"/>
          </a:xfrm>
        </p:grpSpPr>
        <p:grpSp>
          <p:nvGrpSpPr>
            <p:cNvPr id="283" name="Group 282">
              <a:extLst>
                <a:ext uri="{FF2B5EF4-FFF2-40B4-BE49-F238E27FC236}">
                  <a16:creationId xmlns:a16="http://schemas.microsoft.com/office/drawing/2014/main" id="{669B1091-27C2-447E-A818-6F961AF35C19}"/>
                </a:ext>
              </a:extLst>
            </p:cNvPr>
            <p:cNvGrpSpPr/>
            <p:nvPr/>
          </p:nvGrpSpPr>
          <p:grpSpPr>
            <a:xfrm rot="10800000">
              <a:off x="9229139" y="1729798"/>
              <a:ext cx="1011389" cy="173189"/>
              <a:chOff x="2804160" y="4136418"/>
              <a:chExt cx="1011389" cy="173189"/>
            </a:xfrm>
          </p:grpSpPr>
          <p:cxnSp>
            <p:nvCxnSpPr>
              <p:cNvPr id="286" name="Straight Connector 285">
                <a:extLst>
                  <a:ext uri="{FF2B5EF4-FFF2-40B4-BE49-F238E27FC236}">
                    <a16:creationId xmlns:a16="http://schemas.microsoft.com/office/drawing/2014/main" id="{1D2F645B-6C20-41B9-965A-F100582F9A1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A484C4ED-9210-4BB5-8F94-C48B6E59FE7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4" name="Rectangle 283">
              <a:extLst>
                <a:ext uri="{FF2B5EF4-FFF2-40B4-BE49-F238E27FC236}">
                  <a16:creationId xmlns:a16="http://schemas.microsoft.com/office/drawing/2014/main" id="{EBF3BBD6-6F32-438F-A408-E62E6EE4D16A}"/>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285" name="Graphic 284">
              <a:extLst>
                <a:ext uri="{FF2B5EF4-FFF2-40B4-BE49-F238E27FC236}">
                  <a16:creationId xmlns:a16="http://schemas.microsoft.com/office/drawing/2014/main" id="{922F57FC-8C79-4F56-B5C4-154B07B3ACA2}"/>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037954" y="1648064"/>
              <a:ext cx="336658" cy="336658"/>
            </a:xfrm>
            <a:prstGeom prst="rect">
              <a:avLst/>
            </a:prstGeom>
          </p:spPr>
        </p:pic>
      </p:grpSp>
      <p:grpSp>
        <p:nvGrpSpPr>
          <p:cNvPr id="288" name="Group 287">
            <a:extLst>
              <a:ext uri="{FF2B5EF4-FFF2-40B4-BE49-F238E27FC236}">
                <a16:creationId xmlns:a16="http://schemas.microsoft.com/office/drawing/2014/main" id="{BB2879FB-A609-49FB-9833-14624C3BB27C}"/>
              </a:ext>
            </a:extLst>
          </p:cNvPr>
          <p:cNvGrpSpPr/>
          <p:nvPr/>
        </p:nvGrpSpPr>
        <p:grpSpPr>
          <a:xfrm>
            <a:off x="9075003" y="3007866"/>
            <a:ext cx="2565464" cy="558532"/>
            <a:chOff x="9229139" y="3752783"/>
            <a:chExt cx="2565464" cy="558532"/>
          </a:xfrm>
        </p:grpSpPr>
        <p:grpSp>
          <p:nvGrpSpPr>
            <p:cNvPr id="289" name="Group 288">
              <a:extLst>
                <a:ext uri="{FF2B5EF4-FFF2-40B4-BE49-F238E27FC236}">
                  <a16:creationId xmlns:a16="http://schemas.microsoft.com/office/drawing/2014/main" id="{521879C9-12B0-4BAA-BE3D-E01B9D80FEAF}"/>
                </a:ext>
              </a:extLst>
            </p:cNvPr>
            <p:cNvGrpSpPr/>
            <p:nvPr/>
          </p:nvGrpSpPr>
          <p:grpSpPr>
            <a:xfrm rot="10800000">
              <a:off x="9229139" y="3945455"/>
              <a:ext cx="1011389" cy="173189"/>
              <a:chOff x="2804160" y="4136418"/>
              <a:chExt cx="1011389" cy="173189"/>
            </a:xfrm>
          </p:grpSpPr>
          <p:cxnSp>
            <p:nvCxnSpPr>
              <p:cNvPr id="292" name="Straight Connector 291">
                <a:extLst>
                  <a:ext uri="{FF2B5EF4-FFF2-40B4-BE49-F238E27FC236}">
                    <a16:creationId xmlns:a16="http://schemas.microsoft.com/office/drawing/2014/main" id="{02822E94-1B52-472C-B635-3EE9AD34B74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D6F34755-926E-4EDB-9501-BA2D07CBE41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FB3704C-E73C-4618-8206-4D8C174DDB10}"/>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291" name="Graphic 290">
              <a:extLst>
                <a:ext uri="{FF2B5EF4-FFF2-40B4-BE49-F238E27FC236}">
                  <a16:creationId xmlns:a16="http://schemas.microsoft.com/office/drawing/2014/main" id="{858841DA-35D4-4246-84AA-224E711854E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978090" y="3803856"/>
              <a:ext cx="456386" cy="456386"/>
            </a:xfrm>
            <a:prstGeom prst="rect">
              <a:avLst/>
            </a:prstGeom>
          </p:spPr>
        </p:pic>
      </p:grpSp>
      <p:grpSp>
        <p:nvGrpSpPr>
          <p:cNvPr id="294" name="Group 293">
            <a:extLst>
              <a:ext uri="{FF2B5EF4-FFF2-40B4-BE49-F238E27FC236}">
                <a16:creationId xmlns:a16="http://schemas.microsoft.com/office/drawing/2014/main" id="{A8431C73-8478-44D0-92CE-B05538BB2335}"/>
              </a:ext>
            </a:extLst>
          </p:cNvPr>
          <p:cNvGrpSpPr/>
          <p:nvPr/>
        </p:nvGrpSpPr>
        <p:grpSpPr>
          <a:xfrm>
            <a:off x="9075003" y="3007866"/>
            <a:ext cx="2565464" cy="558532"/>
            <a:chOff x="9229139" y="4828994"/>
            <a:chExt cx="2565464" cy="558532"/>
          </a:xfrm>
        </p:grpSpPr>
        <p:grpSp>
          <p:nvGrpSpPr>
            <p:cNvPr id="295" name="Group 294">
              <a:extLst>
                <a:ext uri="{FF2B5EF4-FFF2-40B4-BE49-F238E27FC236}">
                  <a16:creationId xmlns:a16="http://schemas.microsoft.com/office/drawing/2014/main" id="{532DCCA2-D0D6-4634-9FC7-CA71004AEBDC}"/>
                </a:ext>
              </a:extLst>
            </p:cNvPr>
            <p:cNvGrpSpPr/>
            <p:nvPr/>
          </p:nvGrpSpPr>
          <p:grpSpPr>
            <a:xfrm rot="10800000">
              <a:off x="9229139" y="5021665"/>
              <a:ext cx="1011389" cy="173189"/>
              <a:chOff x="2804160" y="4136418"/>
              <a:chExt cx="1011389" cy="173189"/>
            </a:xfrm>
          </p:grpSpPr>
          <p:cxnSp>
            <p:nvCxnSpPr>
              <p:cNvPr id="298" name="Straight Connector 297">
                <a:extLst>
                  <a:ext uri="{FF2B5EF4-FFF2-40B4-BE49-F238E27FC236}">
                    <a16:creationId xmlns:a16="http://schemas.microsoft.com/office/drawing/2014/main" id="{2CC2F76E-96E6-4B7B-B23D-DC0446200DC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Oval 298">
                <a:extLst>
                  <a:ext uri="{FF2B5EF4-FFF2-40B4-BE49-F238E27FC236}">
                    <a16:creationId xmlns:a16="http://schemas.microsoft.com/office/drawing/2014/main" id="{CEC6B328-FC6F-44FC-91D4-5B269F8F1A84}"/>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6" name="Rectangle 295">
              <a:extLst>
                <a:ext uri="{FF2B5EF4-FFF2-40B4-BE49-F238E27FC236}">
                  <a16:creationId xmlns:a16="http://schemas.microsoft.com/office/drawing/2014/main" id="{C5C9C1BA-FC7E-473A-B5BC-C7E98EA99012}"/>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297" name="Picture 2" descr="See the source image">
              <a:extLst>
                <a:ext uri="{FF2B5EF4-FFF2-40B4-BE49-F238E27FC236}">
                  <a16:creationId xmlns:a16="http://schemas.microsoft.com/office/drawing/2014/main" id="{3F39EBEA-FBD6-4BAA-9035-A37D44DC00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a:extLst>
              <a:ext uri="{FF2B5EF4-FFF2-40B4-BE49-F238E27FC236}">
                <a16:creationId xmlns:a16="http://schemas.microsoft.com/office/drawing/2014/main" id="{0D2FF8D0-BBCB-447D-9E3B-AD520EE0D32D}"/>
              </a:ext>
            </a:extLst>
          </p:cNvPr>
          <p:cNvGrpSpPr/>
          <p:nvPr/>
        </p:nvGrpSpPr>
        <p:grpSpPr>
          <a:xfrm>
            <a:off x="9075003" y="3007866"/>
            <a:ext cx="2565464" cy="558532"/>
            <a:chOff x="9229139" y="5926282"/>
            <a:chExt cx="2565464" cy="558532"/>
          </a:xfrm>
        </p:grpSpPr>
        <p:grpSp>
          <p:nvGrpSpPr>
            <p:cNvPr id="301" name="Group 300">
              <a:extLst>
                <a:ext uri="{FF2B5EF4-FFF2-40B4-BE49-F238E27FC236}">
                  <a16:creationId xmlns:a16="http://schemas.microsoft.com/office/drawing/2014/main" id="{DED823C3-00AC-4DEB-B04E-66DD454C5EED}"/>
                </a:ext>
              </a:extLst>
            </p:cNvPr>
            <p:cNvGrpSpPr/>
            <p:nvPr/>
          </p:nvGrpSpPr>
          <p:grpSpPr>
            <a:xfrm rot="10800000">
              <a:off x="9229139" y="6118953"/>
              <a:ext cx="1011389" cy="173189"/>
              <a:chOff x="2804160" y="4136418"/>
              <a:chExt cx="1011389" cy="173189"/>
            </a:xfrm>
          </p:grpSpPr>
          <p:cxnSp>
            <p:nvCxnSpPr>
              <p:cNvPr id="304" name="Straight Connector 303">
                <a:extLst>
                  <a:ext uri="{FF2B5EF4-FFF2-40B4-BE49-F238E27FC236}">
                    <a16:creationId xmlns:a16="http://schemas.microsoft.com/office/drawing/2014/main" id="{55A96189-C1B0-4326-8A53-3FCC1A28C2F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5" name="Oval 304">
                <a:extLst>
                  <a:ext uri="{FF2B5EF4-FFF2-40B4-BE49-F238E27FC236}">
                    <a16:creationId xmlns:a16="http://schemas.microsoft.com/office/drawing/2014/main" id="{C8E18202-F38A-41B0-9734-3E33227BAE22}"/>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2" name="Rectangle 301">
              <a:extLst>
                <a:ext uri="{FF2B5EF4-FFF2-40B4-BE49-F238E27FC236}">
                  <a16:creationId xmlns:a16="http://schemas.microsoft.com/office/drawing/2014/main" id="{CB9C8285-DEE7-4085-A695-40E7BE29A635}"/>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03" name="Picture 6">
              <a:extLst>
                <a:ext uri="{FF2B5EF4-FFF2-40B4-BE49-F238E27FC236}">
                  <a16:creationId xmlns:a16="http://schemas.microsoft.com/office/drawing/2014/main" id="{879E992F-CB32-49F8-9310-C67C5712F4C4}"/>
                </a:ext>
              </a:extLst>
            </p:cNvPr>
            <p:cNvPicPr>
              <a:picLocks noChangeAspect="1" noChangeArrowheads="1"/>
            </p:cNvPicPr>
            <p:nvPr/>
          </p:nvPicPr>
          <p:blipFill>
            <a:blip r:embed="rId12"/>
            <a:srcRect/>
            <a:stretch/>
          </p:blipFill>
          <p:spPr bwMode="auto">
            <a:xfrm>
              <a:off x="9984922" y="5980036"/>
              <a:ext cx="442724" cy="451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a:extLst>
              <a:ext uri="{FF2B5EF4-FFF2-40B4-BE49-F238E27FC236}">
                <a16:creationId xmlns:a16="http://schemas.microsoft.com/office/drawing/2014/main" id="{A52D7AF8-123F-4060-AB2F-25F59C3A4B95}"/>
              </a:ext>
            </a:extLst>
          </p:cNvPr>
          <p:cNvGrpSpPr/>
          <p:nvPr/>
        </p:nvGrpSpPr>
        <p:grpSpPr>
          <a:xfrm>
            <a:off x="9075003" y="1089418"/>
            <a:ext cx="2565464" cy="558532"/>
            <a:chOff x="9229139" y="439838"/>
            <a:chExt cx="2565464" cy="558532"/>
          </a:xfrm>
        </p:grpSpPr>
        <p:grpSp>
          <p:nvGrpSpPr>
            <p:cNvPr id="307" name="Group 306">
              <a:extLst>
                <a:ext uri="{FF2B5EF4-FFF2-40B4-BE49-F238E27FC236}">
                  <a16:creationId xmlns:a16="http://schemas.microsoft.com/office/drawing/2014/main" id="{1A3F30E8-D2E3-468C-9CCA-6C75D69B402E}"/>
                </a:ext>
              </a:extLst>
            </p:cNvPr>
            <p:cNvGrpSpPr/>
            <p:nvPr/>
          </p:nvGrpSpPr>
          <p:grpSpPr>
            <a:xfrm rot="10800000">
              <a:off x="9229139" y="632509"/>
              <a:ext cx="1011389" cy="173189"/>
              <a:chOff x="2804160" y="4136418"/>
              <a:chExt cx="1011389" cy="173189"/>
            </a:xfrm>
          </p:grpSpPr>
          <p:cxnSp>
            <p:nvCxnSpPr>
              <p:cNvPr id="310" name="Straight Connector 309">
                <a:extLst>
                  <a:ext uri="{FF2B5EF4-FFF2-40B4-BE49-F238E27FC236}">
                    <a16:creationId xmlns:a16="http://schemas.microsoft.com/office/drawing/2014/main" id="{2008831D-A0D0-4BCA-980A-64D682E8123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198F3E63-FB88-42F5-8E15-A20E4559923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8" name="Rectangle 307">
              <a:extLst>
                <a:ext uri="{FF2B5EF4-FFF2-40B4-BE49-F238E27FC236}">
                  <a16:creationId xmlns:a16="http://schemas.microsoft.com/office/drawing/2014/main" id="{0B070D36-422E-4DF8-A490-7E59E65AC4B3}"/>
                </a:ext>
              </a:extLst>
            </p:cNvPr>
            <p:cNvSpPr/>
            <p:nvPr/>
          </p:nvSpPr>
          <p:spPr bwMode="auto">
            <a:xfrm>
              <a:off x="9785409" y="43983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Redis</a:t>
              </a:r>
              <a:endParaRPr lang="en-US" sz="1200">
                <a:solidFill>
                  <a:srgbClr val="000000"/>
                </a:solidFill>
                <a:latin typeface="+mj-lt"/>
                <a:ea typeface="Segoe UI" pitchFamily="34" charset="0"/>
                <a:cs typeface="Segoe UI" pitchFamily="34" charset="0"/>
              </a:endParaRPr>
            </a:p>
          </p:txBody>
        </p:sp>
        <p:pic>
          <p:nvPicPr>
            <p:cNvPr id="309" name="Graphic 308">
              <a:extLst>
                <a:ext uri="{FF2B5EF4-FFF2-40B4-BE49-F238E27FC236}">
                  <a16:creationId xmlns:a16="http://schemas.microsoft.com/office/drawing/2014/main" id="{EB17A74B-3E0C-47B0-AB01-630B5DF360A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0018501" y="531322"/>
              <a:ext cx="375566" cy="375564"/>
            </a:xfrm>
            <a:prstGeom prst="rect">
              <a:avLst/>
            </a:prstGeom>
          </p:spPr>
        </p:pic>
      </p:grpSp>
      <p:grpSp>
        <p:nvGrpSpPr>
          <p:cNvPr id="312" name="Group 311">
            <a:extLst>
              <a:ext uri="{FF2B5EF4-FFF2-40B4-BE49-F238E27FC236}">
                <a16:creationId xmlns:a16="http://schemas.microsoft.com/office/drawing/2014/main" id="{769E6B1F-B59B-45A4-BD6F-B8E1E2079DB0}"/>
              </a:ext>
            </a:extLst>
          </p:cNvPr>
          <p:cNvGrpSpPr/>
          <p:nvPr/>
        </p:nvGrpSpPr>
        <p:grpSpPr>
          <a:xfrm>
            <a:off x="9075003" y="3010910"/>
            <a:ext cx="2565464" cy="558532"/>
            <a:chOff x="9229139" y="2591875"/>
            <a:chExt cx="2565464" cy="558532"/>
          </a:xfrm>
        </p:grpSpPr>
        <p:grpSp>
          <p:nvGrpSpPr>
            <p:cNvPr id="313" name="Group 312">
              <a:extLst>
                <a:ext uri="{FF2B5EF4-FFF2-40B4-BE49-F238E27FC236}">
                  <a16:creationId xmlns:a16="http://schemas.microsoft.com/office/drawing/2014/main" id="{C339020A-9EDA-4A11-B695-DF6C414017CC}"/>
                </a:ext>
              </a:extLst>
            </p:cNvPr>
            <p:cNvGrpSpPr/>
            <p:nvPr/>
          </p:nvGrpSpPr>
          <p:grpSpPr>
            <a:xfrm rot="10800000">
              <a:off x="9229139" y="2784547"/>
              <a:ext cx="1011389" cy="173189"/>
              <a:chOff x="2804160" y="4136418"/>
              <a:chExt cx="1011389" cy="173189"/>
            </a:xfrm>
          </p:grpSpPr>
          <p:cxnSp>
            <p:nvCxnSpPr>
              <p:cNvPr id="316" name="Straight Connector 315">
                <a:extLst>
                  <a:ext uri="{FF2B5EF4-FFF2-40B4-BE49-F238E27FC236}">
                    <a16:creationId xmlns:a16="http://schemas.microsoft.com/office/drawing/2014/main" id="{472DBFC0-4114-4B85-BC17-11E196A5C923}"/>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795C0914-25E7-439A-AACE-41F990484D0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4" name="Rectangle 313">
              <a:extLst>
                <a:ext uri="{FF2B5EF4-FFF2-40B4-BE49-F238E27FC236}">
                  <a16:creationId xmlns:a16="http://schemas.microsoft.com/office/drawing/2014/main" id="{CE40F9DB-A46D-4B21-A912-476CA9FBFF32}"/>
                </a:ext>
              </a:extLst>
            </p:cNvPr>
            <p:cNvSpPr/>
            <p:nvPr/>
          </p:nvSpPr>
          <p:spPr bwMode="auto">
            <a:xfrm>
              <a:off x="9785409" y="2591875"/>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DynamoDB</a:t>
              </a:r>
              <a:endParaRPr lang="en-US" sz="1200">
                <a:solidFill>
                  <a:srgbClr val="000000"/>
                </a:solidFill>
                <a:latin typeface="+mj-lt"/>
                <a:ea typeface="Segoe UI" pitchFamily="34" charset="0"/>
                <a:cs typeface="Segoe UI" pitchFamily="34" charset="0"/>
              </a:endParaRPr>
            </a:p>
          </p:txBody>
        </p:sp>
        <p:pic>
          <p:nvPicPr>
            <p:cNvPr id="315" name="Picture 4" descr="See the source image">
              <a:extLst>
                <a:ext uri="{FF2B5EF4-FFF2-40B4-BE49-F238E27FC236}">
                  <a16:creationId xmlns:a16="http://schemas.microsoft.com/office/drawing/2014/main" id="{F018BBBA-7B53-47B8-AAA5-EFDC4DBC8E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4923" y="2649781"/>
              <a:ext cx="442722" cy="442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8" name="Group 317">
            <a:extLst>
              <a:ext uri="{FF2B5EF4-FFF2-40B4-BE49-F238E27FC236}">
                <a16:creationId xmlns:a16="http://schemas.microsoft.com/office/drawing/2014/main" id="{05500E0B-7F5B-4AA4-A524-B740249235B3}"/>
              </a:ext>
            </a:extLst>
          </p:cNvPr>
          <p:cNvGrpSpPr/>
          <p:nvPr/>
        </p:nvGrpSpPr>
        <p:grpSpPr>
          <a:xfrm>
            <a:off x="9075003" y="4922991"/>
            <a:ext cx="2565464" cy="558532"/>
            <a:chOff x="9229139" y="4828994"/>
            <a:chExt cx="2565464" cy="558532"/>
          </a:xfrm>
        </p:grpSpPr>
        <p:grpSp>
          <p:nvGrpSpPr>
            <p:cNvPr id="319" name="Group 318">
              <a:extLst>
                <a:ext uri="{FF2B5EF4-FFF2-40B4-BE49-F238E27FC236}">
                  <a16:creationId xmlns:a16="http://schemas.microsoft.com/office/drawing/2014/main" id="{6A1A4E7A-6FE9-4B9D-9783-9AE359DB2A74}"/>
                </a:ext>
              </a:extLst>
            </p:cNvPr>
            <p:cNvGrpSpPr/>
            <p:nvPr/>
          </p:nvGrpSpPr>
          <p:grpSpPr>
            <a:xfrm rot="10800000">
              <a:off x="9229139" y="5021665"/>
              <a:ext cx="1011389" cy="173189"/>
              <a:chOff x="2804160" y="4136418"/>
              <a:chExt cx="1011389" cy="173189"/>
            </a:xfrm>
          </p:grpSpPr>
          <p:cxnSp>
            <p:nvCxnSpPr>
              <p:cNvPr id="322" name="Straight Connector 321">
                <a:extLst>
                  <a:ext uri="{FF2B5EF4-FFF2-40B4-BE49-F238E27FC236}">
                    <a16:creationId xmlns:a16="http://schemas.microsoft.com/office/drawing/2014/main" id="{036B5B5F-6F77-4150-809D-008D94ACDD1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Oval 322">
                <a:extLst>
                  <a:ext uri="{FF2B5EF4-FFF2-40B4-BE49-F238E27FC236}">
                    <a16:creationId xmlns:a16="http://schemas.microsoft.com/office/drawing/2014/main" id="{3266CAEE-0F50-4BD4-B7E0-9321930AD3E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0" name="Rectangle 319">
              <a:extLst>
                <a:ext uri="{FF2B5EF4-FFF2-40B4-BE49-F238E27FC236}">
                  <a16:creationId xmlns:a16="http://schemas.microsoft.com/office/drawing/2014/main" id="{0706B610-7466-4958-B84C-F52E2C700933}"/>
                </a:ext>
              </a:extLst>
            </p:cNvPr>
            <p:cNvSpPr/>
            <p:nvPr/>
          </p:nvSpPr>
          <p:spPr bwMode="auto">
            <a:xfrm>
              <a:off x="9785409" y="482899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Kafka</a:t>
              </a:r>
              <a:endParaRPr lang="en-US" sz="1200">
                <a:solidFill>
                  <a:srgbClr val="000000"/>
                </a:solidFill>
                <a:latin typeface="+mj-lt"/>
                <a:ea typeface="Segoe UI" pitchFamily="34" charset="0"/>
                <a:cs typeface="Segoe UI" pitchFamily="34" charset="0"/>
              </a:endParaRPr>
            </a:p>
          </p:txBody>
        </p:sp>
        <p:pic>
          <p:nvPicPr>
            <p:cNvPr id="321" name="Picture 2" descr="See the source image">
              <a:extLst>
                <a:ext uri="{FF2B5EF4-FFF2-40B4-BE49-F238E27FC236}">
                  <a16:creationId xmlns:a16="http://schemas.microsoft.com/office/drawing/2014/main" id="{72F29C91-686D-4BFC-9DDE-C6FB4EBC7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75373" y="4895733"/>
              <a:ext cx="261822" cy="425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4" name="Group 323">
            <a:extLst>
              <a:ext uri="{FF2B5EF4-FFF2-40B4-BE49-F238E27FC236}">
                <a16:creationId xmlns:a16="http://schemas.microsoft.com/office/drawing/2014/main" id="{EF95F2A0-EEAA-4D9C-B146-3F52799CF980}"/>
              </a:ext>
            </a:extLst>
          </p:cNvPr>
          <p:cNvGrpSpPr/>
          <p:nvPr/>
        </p:nvGrpSpPr>
        <p:grpSpPr>
          <a:xfrm>
            <a:off x="9075003" y="5881382"/>
            <a:ext cx="2565464" cy="558532"/>
            <a:chOff x="9229139" y="5926282"/>
            <a:chExt cx="2565464" cy="558532"/>
          </a:xfrm>
        </p:grpSpPr>
        <p:grpSp>
          <p:nvGrpSpPr>
            <p:cNvPr id="325" name="Group 324">
              <a:extLst>
                <a:ext uri="{FF2B5EF4-FFF2-40B4-BE49-F238E27FC236}">
                  <a16:creationId xmlns:a16="http://schemas.microsoft.com/office/drawing/2014/main" id="{C4F7F018-84B9-4CD3-8E46-250A7854F339}"/>
                </a:ext>
              </a:extLst>
            </p:cNvPr>
            <p:cNvGrpSpPr/>
            <p:nvPr/>
          </p:nvGrpSpPr>
          <p:grpSpPr>
            <a:xfrm rot="10800000">
              <a:off x="9229139" y="6118953"/>
              <a:ext cx="1011389" cy="173189"/>
              <a:chOff x="2804160" y="4136418"/>
              <a:chExt cx="1011389" cy="173189"/>
            </a:xfrm>
          </p:grpSpPr>
          <p:cxnSp>
            <p:nvCxnSpPr>
              <p:cNvPr id="328" name="Straight Connector 327">
                <a:extLst>
                  <a:ext uri="{FF2B5EF4-FFF2-40B4-BE49-F238E27FC236}">
                    <a16:creationId xmlns:a16="http://schemas.microsoft.com/office/drawing/2014/main" id="{E33F8B5C-C714-4CA2-9F4F-F2A47F25FEC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9" name="Oval 328">
                <a:extLst>
                  <a:ext uri="{FF2B5EF4-FFF2-40B4-BE49-F238E27FC236}">
                    <a16:creationId xmlns:a16="http://schemas.microsoft.com/office/drawing/2014/main" id="{496E4421-0128-4D9C-A1C9-BA337EE7F17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26" name="Rectangle 325">
              <a:extLst>
                <a:ext uri="{FF2B5EF4-FFF2-40B4-BE49-F238E27FC236}">
                  <a16:creationId xmlns:a16="http://schemas.microsoft.com/office/drawing/2014/main" id="{DD443A59-7C61-4F71-86B4-9882F973415D}"/>
                </a:ext>
              </a:extLst>
            </p:cNvPr>
            <p:cNvSpPr/>
            <p:nvPr/>
          </p:nvSpPr>
          <p:spPr bwMode="auto">
            <a:xfrm>
              <a:off x="9785409" y="59262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Twilio</a:t>
              </a:r>
              <a:endParaRPr lang="en-US" sz="1200">
                <a:solidFill>
                  <a:srgbClr val="000000"/>
                </a:solidFill>
                <a:latin typeface="+mj-lt"/>
                <a:ea typeface="Segoe UI" pitchFamily="34" charset="0"/>
                <a:cs typeface="Segoe UI" pitchFamily="34" charset="0"/>
              </a:endParaRPr>
            </a:p>
          </p:txBody>
        </p:sp>
        <p:pic>
          <p:nvPicPr>
            <p:cNvPr id="327" name="Picture 6">
              <a:extLst>
                <a:ext uri="{FF2B5EF4-FFF2-40B4-BE49-F238E27FC236}">
                  <a16:creationId xmlns:a16="http://schemas.microsoft.com/office/drawing/2014/main" id="{FB1CD332-7167-4403-B95A-B82B37A79E05}"/>
                </a:ext>
              </a:extLst>
            </p:cNvPr>
            <p:cNvPicPr>
              <a:picLocks noChangeAspect="1" noChangeArrowheads="1"/>
            </p:cNvPicPr>
            <p:nvPr/>
          </p:nvPicPr>
          <p:blipFill>
            <a:blip r:embed="rId13"/>
            <a:srcRect/>
            <a:stretch/>
          </p:blipFill>
          <p:spPr bwMode="auto">
            <a:xfrm>
              <a:off x="9984922" y="5978037"/>
              <a:ext cx="442724" cy="4550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0" name="Group 329">
            <a:extLst>
              <a:ext uri="{FF2B5EF4-FFF2-40B4-BE49-F238E27FC236}">
                <a16:creationId xmlns:a16="http://schemas.microsoft.com/office/drawing/2014/main" id="{ED70F666-D1C5-4492-959E-FD6725268A0B}"/>
              </a:ext>
            </a:extLst>
          </p:cNvPr>
          <p:cNvGrpSpPr/>
          <p:nvPr/>
        </p:nvGrpSpPr>
        <p:grpSpPr>
          <a:xfrm>
            <a:off x="9075003" y="2047812"/>
            <a:ext cx="2565464" cy="558532"/>
            <a:chOff x="9229139" y="1537127"/>
            <a:chExt cx="2565464" cy="558532"/>
          </a:xfrm>
        </p:grpSpPr>
        <p:grpSp>
          <p:nvGrpSpPr>
            <p:cNvPr id="331" name="Group 330">
              <a:extLst>
                <a:ext uri="{FF2B5EF4-FFF2-40B4-BE49-F238E27FC236}">
                  <a16:creationId xmlns:a16="http://schemas.microsoft.com/office/drawing/2014/main" id="{966BF439-1F43-4DBD-8607-60DFF873F620}"/>
                </a:ext>
              </a:extLst>
            </p:cNvPr>
            <p:cNvGrpSpPr/>
            <p:nvPr/>
          </p:nvGrpSpPr>
          <p:grpSpPr>
            <a:xfrm rot="10800000">
              <a:off x="9229139" y="1729798"/>
              <a:ext cx="1011389" cy="173189"/>
              <a:chOff x="2804160" y="4136418"/>
              <a:chExt cx="1011389" cy="173189"/>
            </a:xfrm>
          </p:grpSpPr>
          <p:cxnSp>
            <p:nvCxnSpPr>
              <p:cNvPr id="334" name="Straight Connector 333">
                <a:extLst>
                  <a:ext uri="{FF2B5EF4-FFF2-40B4-BE49-F238E27FC236}">
                    <a16:creationId xmlns:a16="http://schemas.microsoft.com/office/drawing/2014/main" id="{13BCA4FB-9143-4AB5-A305-A23EAAC1C22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E6685175-CCFC-4C6B-92A0-9608FB3BAB20}"/>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2" name="Rectangle 331">
              <a:extLst>
                <a:ext uri="{FF2B5EF4-FFF2-40B4-BE49-F238E27FC236}">
                  <a16:creationId xmlns:a16="http://schemas.microsoft.com/office/drawing/2014/main" id="{59D9523F-BFD2-4FF6-8647-326E8946E685}"/>
                </a:ext>
              </a:extLst>
            </p:cNvPr>
            <p:cNvSpPr/>
            <p:nvPr/>
          </p:nvSpPr>
          <p:spPr bwMode="auto">
            <a:xfrm>
              <a:off x="9785409" y="153712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Event Hubs</a:t>
              </a:r>
              <a:endParaRPr lang="en-US" sz="1200">
                <a:solidFill>
                  <a:srgbClr val="000000"/>
                </a:solidFill>
                <a:latin typeface="+mj-lt"/>
                <a:ea typeface="Segoe UI" pitchFamily="34" charset="0"/>
                <a:cs typeface="Segoe UI" pitchFamily="34" charset="0"/>
              </a:endParaRPr>
            </a:p>
          </p:txBody>
        </p:sp>
        <p:pic>
          <p:nvPicPr>
            <p:cNvPr id="333" name="Graphic 332">
              <a:extLst>
                <a:ext uri="{FF2B5EF4-FFF2-40B4-BE49-F238E27FC236}">
                  <a16:creationId xmlns:a16="http://schemas.microsoft.com/office/drawing/2014/main" id="{6C530118-1E9E-4384-85CC-B77204F5DA2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037954" y="1648064"/>
              <a:ext cx="336658" cy="336658"/>
            </a:xfrm>
            <a:prstGeom prst="rect">
              <a:avLst/>
            </a:prstGeom>
          </p:spPr>
        </p:pic>
      </p:grpSp>
      <p:grpSp>
        <p:nvGrpSpPr>
          <p:cNvPr id="336" name="Group 335">
            <a:extLst>
              <a:ext uri="{FF2B5EF4-FFF2-40B4-BE49-F238E27FC236}">
                <a16:creationId xmlns:a16="http://schemas.microsoft.com/office/drawing/2014/main" id="{4C993888-5CB0-40F9-A95F-58F0C200C7A3}"/>
              </a:ext>
            </a:extLst>
          </p:cNvPr>
          <p:cNvGrpSpPr/>
          <p:nvPr/>
        </p:nvGrpSpPr>
        <p:grpSpPr>
          <a:xfrm>
            <a:off x="9075003" y="3964598"/>
            <a:ext cx="2565464" cy="558532"/>
            <a:chOff x="9229139" y="3752783"/>
            <a:chExt cx="2565464" cy="558532"/>
          </a:xfrm>
        </p:grpSpPr>
        <p:grpSp>
          <p:nvGrpSpPr>
            <p:cNvPr id="337" name="Group 336">
              <a:extLst>
                <a:ext uri="{FF2B5EF4-FFF2-40B4-BE49-F238E27FC236}">
                  <a16:creationId xmlns:a16="http://schemas.microsoft.com/office/drawing/2014/main" id="{AA985C05-A4B7-4884-B234-A9D15AF644A0}"/>
                </a:ext>
              </a:extLst>
            </p:cNvPr>
            <p:cNvGrpSpPr/>
            <p:nvPr/>
          </p:nvGrpSpPr>
          <p:grpSpPr>
            <a:xfrm rot="10800000">
              <a:off x="9229139" y="3945455"/>
              <a:ext cx="1011389" cy="173189"/>
              <a:chOff x="2804160" y="4136418"/>
              <a:chExt cx="1011389" cy="173189"/>
            </a:xfrm>
          </p:grpSpPr>
          <p:cxnSp>
            <p:nvCxnSpPr>
              <p:cNvPr id="340" name="Straight Connector 339">
                <a:extLst>
                  <a:ext uri="{FF2B5EF4-FFF2-40B4-BE49-F238E27FC236}">
                    <a16:creationId xmlns:a16="http://schemas.microsoft.com/office/drawing/2014/main" id="{D7350F4B-F275-4A9C-B81D-2C360EAE8946}"/>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1" name="Oval 340">
                <a:extLst>
                  <a:ext uri="{FF2B5EF4-FFF2-40B4-BE49-F238E27FC236}">
                    <a16:creationId xmlns:a16="http://schemas.microsoft.com/office/drawing/2014/main" id="{9A890A90-8623-42A6-91B1-3C980D24BF2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8" name="Rectangle 337">
              <a:extLst>
                <a:ext uri="{FF2B5EF4-FFF2-40B4-BE49-F238E27FC236}">
                  <a16:creationId xmlns:a16="http://schemas.microsoft.com/office/drawing/2014/main" id="{5A9F69EA-04F3-4C58-BD8E-511BE89A10D1}"/>
                </a:ext>
              </a:extLst>
            </p:cNvPr>
            <p:cNvSpPr/>
            <p:nvPr/>
          </p:nvSpPr>
          <p:spPr bwMode="auto">
            <a:xfrm>
              <a:off x="9785409" y="3752783"/>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CosmosDB</a:t>
              </a:r>
              <a:endParaRPr lang="en-US" sz="1200">
                <a:solidFill>
                  <a:srgbClr val="000000"/>
                </a:solidFill>
                <a:latin typeface="+mj-lt"/>
                <a:ea typeface="Segoe UI" pitchFamily="34" charset="0"/>
                <a:cs typeface="Segoe UI" pitchFamily="34" charset="0"/>
              </a:endParaRPr>
            </a:p>
          </p:txBody>
        </p:sp>
        <p:pic>
          <p:nvPicPr>
            <p:cNvPr id="339" name="Graphic 338">
              <a:extLst>
                <a:ext uri="{FF2B5EF4-FFF2-40B4-BE49-F238E27FC236}">
                  <a16:creationId xmlns:a16="http://schemas.microsoft.com/office/drawing/2014/main" id="{0C9220E3-F0E2-4E70-BE1D-E7BFD8894B9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978090" y="3803856"/>
              <a:ext cx="456386" cy="456386"/>
            </a:xfrm>
            <a:prstGeom prst="rect">
              <a:avLst/>
            </a:prstGeom>
          </p:spPr>
        </p:pic>
      </p:grpSp>
    </p:spTree>
    <p:extLst>
      <p:ext uri="{BB962C8B-B14F-4D97-AF65-F5344CB8AC3E}">
        <p14:creationId xmlns:p14="http://schemas.microsoft.com/office/powerpoint/2010/main" val="437784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0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42" presetClass="path" presetSubtype="0" decel="100000" fill="hold" nodeType="withEffect">
                                  <p:stCondLst>
                                    <p:cond delay="0"/>
                                  </p:stCondLst>
                                  <p:childTnLst>
                                    <p:animMotion origin="layout" path="M -1.25E-6 3.7037E-6 L -1.25E-6 0.03773 " pathEditMode="relative" rAng="0" ptsTypes="AA">
                                      <p:cBhvr>
                                        <p:cTn id="14" dur="750" spd="-100000" fill="hold"/>
                                        <p:tgtEl>
                                          <p:spTgt spid="106"/>
                                        </p:tgtEl>
                                        <p:attrNameLst>
                                          <p:attrName>ppt_x</p:attrName>
                                          <p:attrName>ppt_y</p:attrName>
                                        </p:attrNameLst>
                                      </p:cBhvr>
                                      <p:rCtr x="0" y="1875"/>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nodeType="withEffect">
                                  <p:stCondLst>
                                    <p:cond delay="0"/>
                                  </p:stCondLst>
                                  <p:childTnLst>
                                    <p:animMotion origin="layout" path="M 2.70833E-6 3.7037E-6 L 2.70833E-6 0.03773 " pathEditMode="relative" rAng="0" ptsTypes="AA">
                                      <p:cBhvr>
                                        <p:cTn id="24" dur="750" spd="-100000" fill="hold"/>
                                        <p:tgtEl>
                                          <p:spTgt spid="117"/>
                                        </p:tgtEl>
                                        <p:attrNameLst>
                                          <p:attrName>ppt_x</p:attrName>
                                          <p:attrName>ppt_y</p:attrName>
                                        </p:attrNameLst>
                                      </p:cBhvr>
                                      <p:rCtr x="0" y="1875"/>
                                    </p:animMotion>
                                  </p:childTnLst>
                                </p:cTn>
                              </p:par>
                              <p:par>
                                <p:cTn id="25" presetID="10" presetClass="entr" presetSubtype="0" fill="hold"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42" presetClass="path" presetSubtype="0" decel="100000" fill="hold" nodeType="withEffect">
                                  <p:stCondLst>
                                    <p:cond delay="0"/>
                                  </p:stCondLst>
                                  <p:childTnLst>
                                    <p:animMotion origin="layout" path="M -2.29167E-6 -3.33333E-6 L -2.29167E-6 0.03773 " pathEditMode="relative" rAng="0" ptsTypes="AA">
                                      <p:cBhvr>
                                        <p:cTn id="29" dur="750" spd="-100000" fill="hold"/>
                                        <p:tgtEl>
                                          <p:spTgt spid="118"/>
                                        </p:tgtEl>
                                        <p:attrNameLst>
                                          <p:attrName>ppt_x</p:attrName>
                                          <p:attrName>ppt_y</p:attrName>
                                        </p:attrNameLst>
                                      </p:cBhvr>
                                      <p:rCtr x="0" y="1875"/>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left)">
                                      <p:cBhvr>
                                        <p:cTn id="34" dur="500"/>
                                        <p:tgtEl>
                                          <p:spTgt spid="266"/>
                                        </p:tgtEl>
                                      </p:cBhvr>
                                    </p:animEffect>
                                  </p:childTnLst>
                                </p:cTn>
                              </p:par>
                              <p:par>
                                <p:cTn id="35" presetID="2" presetClass="entr" presetSubtype="2" decel="100000" fill="hold" nodeType="withEffect">
                                  <p:stCondLst>
                                    <p:cond delay="0"/>
                                  </p:stCondLst>
                                  <p:childTnLst>
                                    <p:set>
                                      <p:cBhvr>
                                        <p:cTn id="36" dur="1" fill="hold">
                                          <p:stCondLst>
                                            <p:cond delay="0"/>
                                          </p:stCondLst>
                                        </p:cTn>
                                        <p:tgtEl>
                                          <p:spTgt spid="300"/>
                                        </p:tgtEl>
                                        <p:attrNameLst>
                                          <p:attrName>style.visibility</p:attrName>
                                        </p:attrNameLst>
                                      </p:cBhvr>
                                      <p:to>
                                        <p:strVal val="visible"/>
                                      </p:to>
                                    </p:set>
                                    <p:anim calcmode="lin" valueType="num">
                                      <p:cBhvr additive="base">
                                        <p:cTn id="37" dur="500" fill="hold"/>
                                        <p:tgtEl>
                                          <p:spTgt spid="300"/>
                                        </p:tgtEl>
                                        <p:attrNameLst>
                                          <p:attrName>ppt_x</p:attrName>
                                        </p:attrNameLst>
                                      </p:cBhvr>
                                      <p:tavLst>
                                        <p:tav tm="0">
                                          <p:val>
                                            <p:strVal val="1+#ppt_w/2"/>
                                          </p:val>
                                        </p:tav>
                                        <p:tav tm="100000">
                                          <p:val>
                                            <p:strVal val="#ppt_x"/>
                                          </p:val>
                                        </p:tav>
                                      </p:tavLst>
                                    </p:anim>
                                    <p:anim calcmode="lin" valueType="num">
                                      <p:cBhvr additive="base">
                                        <p:cTn id="38" dur="500" fill="hold"/>
                                        <p:tgtEl>
                                          <p:spTgt spid="300"/>
                                        </p:tgtEl>
                                        <p:attrNameLst>
                                          <p:attrName>ppt_y</p:attrName>
                                        </p:attrNameLst>
                                      </p:cBhvr>
                                      <p:tavLst>
                                        <p:tav tm="0">
                                          <p:val>
                                            <p:strVal val="#ppt_y"/>
                                          </p:val>
                                        </p:tav>
                                        <p:tav tm="100000">
                                          <p:val>
                                            <p:strVal val="#ppt_y"/>
                                          </p:val>
                                        </p:tav>
                                      </p:tavLst>
                                    </p:anim>
                                  </p:childTnLst>
                                </p:cTn>
                              </p:par>
                              <p:par>
                                <p:cTn id="39" presetID="64" presetClass="path" presetSubtype="0" accel="50000" decel="50000" fill="hold" nodeType="withEffect">
                                  <p:stCondLst>
                                    <p:cond delay="500"/>
                                  </p:stCondLst>
                                  <p:childTnLst>
                                    <p:animMotion origin="layout" path="M 6.25E-7 1.85185E-6 L 6.25E-7 0.41921 " pathEditMode="relative" rAng="0" ptsTypes="AA">
                                      <p:cBhvr>
                                        <p:cTn id="40" dur="1000" fill="hold"/>
                                        <p:tgtEl>
                                          <p:spTgt spid="300"/>
                                        </p:tgtEl>
                                        <p:attrNameLst>
                                          <p:attrName>ppt_x</p:attrName>
                                          <p:attrName>ppt_y</p:attrName>
                                        </p:attrNameLst>
                                      </p:cBhvr>
                                      <p:rCtr x="0" y="20949"/>
                                    </p:animMotion>
                                  </p:childTnLst>
                                </p:cTn>
                              </p:par>
                              <p:par>
                                <p:cTn id="41" presetID="2" presetClass="entr" presetSubtype="2" decel="100000" fill="hold" nodeType="withEffect">
                                  <p:stCondLst>
                                    <p:cond delay="0"/>
                                  </p:stCondLst>
                                  <p:childTnLst>
                                    <p:set>
                                      <p:cBhvr>
                                        <p:cTn id="42" dur="1" fill="hold">
                                          <p:stCondLst>
                                            <p:cond delay="0"/>
                                          </p:stCondLst>
                                        </p:cTn>
                                        <p:tgtEl>
                                          <p:spTgt spid="276"/>
                                        </p:tgtEl>
                                        <p:attrNameLst>
                                          <p:attrName>style.visibility</p:attrName>
                                        </p:attrNameLst>
                                      </p:cBhvr>
                                      <p:to>
                                        <p:strVal val="visible"/>
                                      </p:to>
                                    </p:set>
                                    <p:anim calcmode="lin" valueType="num">
                                      <p:cBhvr additive="base">
                                        <p:cTn id="43" dur="500" fill="hold"/>
                                        <p:tgtEl>
                                          <p:spTgt spid="276"/>
                                        </p:tgtEl>
                                        <p:attrNameLst>
                                          <p:attrName>ppt_x</p:attrName>
                                        </p:attrNameLst>
                                      </p:cBhvr>
                                      <p:tavLst>
                                        <p:tav tm="0">
                                          <p:val>
                                            <p:strVal val="1+#ppt_w/2"/>
                                          </p:val>
                                        </p:tav>
                                        <p:tav tm="100000">
                                          <p:val>
                                            <p:strVal val="#ppt_x"/>
                                          </p:val>
                                        </p:tav>
                                      </p:tavLst>
                                    </p:anim>
                                    <p:anim calcmode="lin" valueType="num">
                                      <p:cBhvr additive="base">
                                        <p:cTn id="44" dur="500" fill="hold"/>
                                        <p:tgtEl>
                                          <p:spTgt spid="276"/>
                                        </p:tgtEl>
                                        <p:attrNameLst>
                                          <p:attrName>ppt_y</p:attrName>
                                        </p:attrNameLst>
                                      </p:cBhvr>
                                      <p:tavLst>
                                        <p:tav tm="0">
                                          <p:val>
                                            <p:strVal val="#ppt_y"/>
                                          </p:val>
                                        </p:tav>
                                        <p:tav tm="100000">
                                          <p:val>
                                            <p:strVal val="#ppt_y"/>
                                          </p:val>
                                        </p:tav>
                                      </p:tavLst>
                                    </p:anim>
                                  </p:childTnLst>
                                </p:cTn>
                              </p:par>
                              <p:par>
                                <p:cTn id="45" presetID="64" presetClass="path" presetSubtype="0" accel="50000" decel="50000" fill="hold" nodeType="withEffect">
                                  <p:stCondLst>
                                    <p:cond delay="500"/>
                                  </p:stCondLst>
                                  <p:childTnLst>
                                    <p:animMotion origin="layout" path="M 6.25E-7 1.85185E-6 L 6.25E-7 -0.2794 " pathEditMode="relative" rAng="0" ptsTypes="AA">
                                      <p:cBhvr>
                                        <p:cTn id="46" dur="1000" fill="hold"/>
                                        <p:tgtEl>
                                          <p:spTgt spid="276"/>
                                        </p:tgtEl>
                                        <p:attrNameLst>
                                          <p:attrName>ppt_x</p:attrName>
                                          <p:attrName>ppt_y</p:attrName>
                                        </p:attrNameLst>
                                      </p:cBhvr>
                                      <p:rCtr x="0" y="-13981"/>
                                    </p:animMotion>
                                  </p:childTnLst>
                                </p:cTn>
                              </p:par>
                              <p:par>
                                <p:cTn id="47" presetID="2" presetClass="entr" presetSubtype="2" decel="10000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anim calcmode="lin" valueType="num">
                                      <p:cBhvr additive="base">
                                        <p:cTn id="49" dur="500" fill="hold"/>
                                        <p:tgtEl>
                                          <p:spTgt spid="294"/>
                                        </p:tgtEl>
                                        <p:attrNameLst>
                                          <p:attrName>ppt_x</p:attrName>
                                        </p:attrNameLst>
                                      </p:cBhvr>
                                      <p:tavLst>
                                        <p:tav tm="0">
                                          <p:val>
                                            <p:strVal val="1+#ppt_w/2"/>
                                          </p:val>
                                        </p:tav>
                                        <p:tav tm="100000">
                                          <p:val>
                                            <p:strVal val="#ppt_x"/>
                                          </p:val>
                                        </p:tav>
                                      </p:tavLst>
                                    </p:anim>
                                    <p:anim calcmode="lin" valueType="num">
                                      <p:cBhvr additive="base">
                                        <p:cTn id="50" dur="500" fill="hold"/>
                                        <p:tgtEl>
                                          <p:spTgt spid="294"/>
                                        </p:tgtEl>
                                        <p:attrNameLst>
                                          <p:attrName>ppt_y</p:attrName>
                                        </p:attrNameLst>
                                      </p:cBhvr>
                                      <p:tavLst>
                                        <p:tav tm="0">
                                          <p:val>
                                            <p:strVal val="#ppt_y"/>
                                          </p:val>
                                        </p:tav>
                                        <p:tav tm="100000">
                                          <p:val>
                                            <p:strVal val="#ppt_y"/>
                                          </p:val>
                                        </p:tav>
                                      </p:tavLst>
                                    </p:anim>
                                  </p:childTnLst>
                                </p:cTn>
                              </p:par>
                              <p:par>
                                <p:cTn id="51" presetID="64" presetClass="path" presetSubtype="0" accel="50000" decel="50000" fill="hold" nodeType="withEffect">
                                  <p:stCondLst>
                                    <p:cond delay="500"/>
                                  </p:stCondLst>
                                  <p:childTnLst>
                                    <p:animMotion origin="layout" path="M 6.25E-7 1.85185E-6 L 6.25E-7 0.2794 " pathEditMode="relative" rAng="0" ptsTypes="AA">
                                      <p:cBhvr>
                                        <p:cTn id="52" dur="1000" fill="hold"/>
                                        <p:tgtEl>
                                          <p:spTgt spid="294"/>
                                        </p:tgtEl>
                                        <p:attrNameLst>
                                          <p:attrName>ppt_x</p:attrName>
                                          <p:attrName>ppt_y</p:attrName>
                                        </p:attrNameLst>
                                      </p:cBhvr>
                                      <p:rCtr x="0" y="13958"/>
                                    </p:animMotion>
                                  </p:childTnLst>
                                </p:cTn>
                              </p:par>
                              <p:par>
                                <p:cTn id="53" presetID="2" presetClass="entr" presetSubtype="2" decel="100000" fill="hold" nodeType="withEffect">
                                  <p:stCondLst>
                                    <p:cond delay="0"/>
                                  </p:stCondLst>
                                  <p:childTnLst>
                                    <p:set>
                                      <p:cBhvr>
                                        <p:cTn id="54" dur="1" fill="hold">
                                          <p:stCondLst>
                                            <p:cond delay="0"/>
                                          </p:stCondLst>
                                        </p:cTn>
                                        <p:tgtEl>
                                          <p:spTgt spid="282"/>
                                        </p:tgtEl>
                                        <p:attrNameLst>
                                          <p:attrName>style.visibility</p:attrName>
                                        </p:attrNameLst>
                                      </p:cBhvr>
                                      <p:to>
                                        <p:strVal val="visible"/>
                                      </p:to>
                                    </p:set>
                                    <p:anim calcmode="lin" valueType="num">
                                      <p:cBhvr additive="base">
                                        <p:cTn id="55" dur="500" fill="hold"/>
                                        <p:tgtEl>
                                          <p:spTgt spid="282"/>
                                        </p:tgtEl>
                                        <p:attrNameLst>
                                          <p:attrName>ppt_x</p:attrName>
                                        </p:attrNameLst>
                                      </p:cBhvr>
                                      <p:tavLst>
                                        <p:tav tm="0">
                                          <p:val>
                                            <p:strVal val="1+#ppt_w/2"/>
                                          </p:val>
                                        </p:tav>
                                        <p:tav tm="100000">
                                          <p:val>
                                            <p:strVal val="#ppt_x"/>
                                          </p:val>
                                        </p:tav>
                                      </p:tavLst>
                                    </p:anim>
                                    <p:anim calcmode="lin" valueType="num">
                                      <p:cBhvr additive="base">
                                        <p:cTn id="56" dur="500" fill="hold"/>
                                        <p:tgtEl>
                                          <p:spTgt spid="282"/>
                                        </p:tgtEl>
                                        <p:attrNameLst>
                                          <p:attrName>ppt_y</p:attrName>
                                        </p:attrNameLst>
                                      </p:cBhvr>
                                      <p:tavLst>
                                        <p:tav tm="0">
                                          <p:val>
                                            <p:strVal val="#ppt_y"/>
                                          </p:val>
                                        </p:tav>
                                        <p:tav tm="100000">
                                          <p:val>
                                            <p:strVal val="#ppt_y"/>
                                          </p:val>
                                        </p:tav>
                                      </p:tavLst>
                                    </p:anim>
                                  </p:childTnLst>
                                </p:cTn>
                              </p:par>
                              <p:par>
                                <p:cTn id="57" presetID="64" presetClass="path" presetSubtype="0" accel="50000" decel="50000" fill="hold" nodeType="withEffect">
                                  <p:stCondLst>
                                    <p:cond delay="500"/>
                                  </p:stCondLst>
                                  <p:childTnLst>
                                    <p:animMotion origin="layout" path="M 6.25E-7 1.85185E-6 L 6.25E-7 -0.13982 " pathEditMode="relative" rAng="0" ptsTypes="AA">
                                      <p:cBhvr>
                                        <p:cTn id="58" dur="1000" fill="hold"/>
                                        <p:tgtEl>
                                          <p:spTgt spid="282"/>
                                        </p:tgtEl>
                                        <p:attrNameLst>
                                          <p:attrName>ppt_x</p:attrName>
                                          <p:attrName>ppt_y</p:attrName>
                                        </p:attrNameLst>
                                      </p:cBhvr>
                                      <p:rCtr x="0" y="-6991"/>
                                    </p:animMotion>
                                  </p:childTnLst>
                                </p:cTn>
                              </p:par>
                              <p:par>
                                <p:cTn id="59" presetID="2" presetClass="entr" presetSubtype="2" decel="100000" fill="hold" nodeType="withEffect">
                                  <p:stCondLst>
                                    <p:cond delay="0"/>
                                  </p:stCondLst>
                                  <p:childTnLst>
                                    <p:set>
                                      <p:cBhvr>
                                        <p:cTn id="60" dur="1" fill="hold">
                                          <p:stCondLst>
                                            <p:cond delay="0"/>
                                          </p:stCondLst>
                                        </p:cTn>
                                        <p:tgtEl>
                                          <p:spTgt spid="288"/>
                                        </p:tgtEl>
                                        <p:attrNameLst>
                                          <p:attrName>style.visibility</p:attrName>
                                        </p:attrNameLst>
                                      </p:cBhvr>
                                      <p:to>
                                        <p:strVal val="visible"/>
                                      </p:to>
                                    </p:set>
                                    <p:anim calcmode="lin" valueType="num">
                                      <p:cBhvr additive="base">
                                        <p:cTn id="61" dur="500" fill="hold"/>
                                        <p:tgtEl>
                                          <p:spTgt spid="288"/>
                                        </p:tgtEl>
                                        <p:attrNameLst>
                                          <p:attrName>ppt_x</p:attrName>
                                        </p:attrNameLst>
                                      </p:cBhvr>
                                      <p:tavLst>
                                        <p:tav tm="0">
                                          <p:val>
                                            <p:strVal val="1+#ppt_w/2"/>
                                          </p:val>
                                        </p:tav>
                                        <p:tav tm="100000">
                                          <p:val>
                                            <p:strVal val="#ppt_x"/>
                                          </p:val>
                                        </p:tav>
                                      </p:tavLst>
                                    </p:anim>
                                    <p:anim calcmode="lin" valueType="num">
                                      <p:cBhvr additive="base">
                                        <p:cTn id="62" dur="500" fill="hold"/>
                                        <p:tgtEl>
                                          <p:spTgt spid="288"/>
                                        </p:tgtEl>
                                        <p:attrNameLst>
                                          <p:attrName>ppt_y</p:attrName>
                                        </p:attrNameLst>
                                      </p:cBhvr>
                                      <p:tavLst>
                                        <p:tav tm="0">
                                          <p:val>
                                            <p:strVal val="#ppt_y"/>
                                          </p:val>
                                        </p:tav>
                                        <p:tav tm="100000">
                                          <p:val>
                                            <p:strVal val="#ppt_y"/>
                                          </p:val>
                                        </p:tav>
                                      </p:tavLst>
                                    </p:anim>
                                  </p:childTnLst>
                                </p:cTn>
                              </p:par>
                              <p:par>
                                <p:cTn id="63" presetID="64" presetClass="path" presetSubtype="0" accel="50000" decel="50000" fill="hold" nodeType="withEffect">
                                  <p:stCondLst>
                                    <p:cond delay="500"/>
                                  </p:stCondLst>
                                  <p:childTnLst>
                                    <p:animMotion origin="layout" path="M 6.25E-7 1.85185E-6 L 6.25E-7 0.13935 " pathEditMode="relative" rAng="0" ptsTypes="AA">
                                      <p:cBhvr>
                                        <p:cTn id="64" dur="1000" fill="hold"/>
                                        <p:tgtEl>
                                          <p:spTgt spid="288"/>
                                        </p:tgtEl>
                                        <p:attrNameLst>
                                          <p:attrName>ppt_x</p:attrName>
                                          <p:attrName>ppt_y</p:attrName>
                                        </p:attrNameLst>
                                      </p:cBhvr>
                                      <p:rCtr x="0" y="6968"/>
                                    </p:animMotion>
                                  </p:childTnLst>
                                </p:cTn>
                              </p:par>
                              <p:par>
                                <p:cTn id="65" presetID="2" presetClass="entr" presetSubtype="2" decel="100000"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 calcmode="lin" valueType="num">
                                      <p:cBhvr additive="base">
                                        <p:cTn id="67" dur="500" fill="hold"/>
                                        <p:tgtEl>
                                          <p:spTgt spid="270"/>
                                        </p:tgtEl>
                                        <p:attrNameLst>
                                          <p:attrName>ppt_x</p:attrName>
                                        </p:attrNameLst>
                                      </p:cBhvr>
                                      <p:tavLst>
                                        <p:tav tm="0">
                                          <p:val>
                                            <p:strVal val="1+#ppt_w/2"/>
                                          </p:val>
                                        </p:tav>
                                        <p:tav tm="100000">
                                          <p:val>
                                            <p:strVal val="#ppt_x"/>
                                          </p:val>
                                        </p:tav>
                                      </p:tavLst>
                                    </p:anim>
                                    <p:anim calcmode="lin" valueType="num">
                                      <p:cBhvr additive="base">
                                        <p:cTn id="68" dur="500" fill="hold"/>
                                        <p:tgtEl>
                                          <p:spTgt spid="270"/>
                                        </p:tgtEl>
                                        <p:attrNameLst>
                                          <p:attrName>ppt_y</p:attrName>
                                        </p:attrNameLst>
                                      </p:cBhvr>
                                      <p:tavLst>
                                        <p:tav tm="0">
                                          <p:val>
                                            <p:strVal val="#ppt_y"/>
                                          </p:val>
                                        </p:tav>
                                        <p:tav tm="100000">
                                          <p:val>
                                            <p:strVal val="#ppt_y"/>
                                          </p:val>
                                        </p:tav>
                                      </p:tavLst>
                                    </p:anim>
                                  </p:childTnLst>
                                </p:cTn>
                              </p:par>
                            </p:childTnLst>
                          </p:cTn>
                        </p:par>
                        <p:par>
                          <p:cTn id="69" fill="hold">
                            <p:stCondLst>
                              <p:cond delay="1500"/>
                            </p:stCondLst>
                            <p:childTnLst>
                              <p:par>
                                <p:cTn id="70" presetID="1" presetClass="entr" presetSubtype="0" fill="hold" nodeType="afterEffect">
                                  <p:stCondLst>
                                    <p:cond delay="0"/>
                                  </p:stCondLst>
                                  <p:childTnLst>
                                    <p:set>
                                      <p:cBhvr>
                                        <p:cTn id="71" dur="1" fill="hold">
                                          <p:stCondLst>
                                            <p:cond delay="0"/>
                                          </p:stCondLst>
                                        </p:cTn>
                                        <p:tgtEl>
                                          <p:spTgt spid="30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0"/>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33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18"/>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24"/>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300"/>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276"/>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29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82"/>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288"/>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2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2394F3-0295-4ECA-9619-58EC27F42266}"/>
              </a:ext>
            </a:extLst>
          </p:cNvPr>
          <p:cNvGrpSpPr/>
          <p:nvPr/>
        </p:nvGrpSpPr>
        <p:grpSpPr>
          <a:xfrm>
            <a:off x="8267350" y="3745161"/>
            <a:ext cx="1082039" cy="337662"/>
            <a:chOff x="2913594" y="4047569"/>
            <a:chExt cx="1082039" cy="337662"/>
          </a:xfrm>
        </p:grpSpPr>
        <p:cxnSp>
          <p:nvCxnSpPr>
            <p:cNvPr id="4" name="Straight Connector 3">
              <a:extLst>
                <a:ext uri="{FF2B5EF4-FFF2-40B4-BE49-F238E27FC236}">
                  <a16:creationId xmlns:a16="http://schemas.microsoft.com/office/drawing/2014/main" id="{EAE843C8-5048-4DFA-8229-59F9D930FDE1}"/>
                </a:ext>
              </a:extLst>
            </p:cNvPr>
            <p:cNvCxnSpPr>
              <a:cxnSpLocks/>
            </p:cNvCxnSpPr>
            <p:nvPr/>
          </p:nvCxnSpPr>
          <p:spPr>
            <a:xfrm>
              <a:off x="2913594" y="4220661"/>
              <a:ext cx="698286"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781D8A0-507D-4FC7-B35A-7B47554950C5}"/>
                </a:ext>
              </a:extLst>
            </p:cNvPr>
            <p:cNvSpPr/>
            <p:nvPr/>
          </p:nvSpPr>
          <p:spPr bwMode="auto">
            <a:xfrm>
              <a:off x="3604282" y="4047569"/>
              <a:ext cx="337664" cy="337662"/>
            </a:xfrm>
            <a:prstGeom prst="ellipse">
              <a:avLst/>
            </a:prstGeom>
            <a:no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8693B2-1CFC-4A04-9732-DEDB6CF6773A}"/>
                </a:ext>
              </a:extLst>
            </p:cNvPr>
            <p:cNvSpPr/>
            <p:nvPr/>
          </p:nvSpPr>
          <p:spPr bwMode="auto">
            <a:xfrm>
              <a:off x="3820656" y="4129619"/>
              <a:ext cx="174977" cy="1735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DCAACF6-F3AC-4E80-8817-9A7CFDFE5FC5}"/>
              </a:ext>
            </a:extLst>
          </p:cNvPr>
          <p:cNvGrpSpPr/>
          <p:nvPr/>
        </p:nvGrpSpPr>
        <p:grpSpPr>
          <a:xfrm>
            <a:off x="9041633" y="3633548"/>
            <a:ext cx="2565464" cy="558532"/>
            <a:chOff x="9075003" y="1089418"/>
            <a:chExt cx="2565464" cy="558532"/>
          </a:xfrm>
        </p:grpSpPr>
        <p:grpSp>
          <p:nvGrpSpPr>
            <p:cNvPr id="8" name="Group 7">
              <a:extLst>
                <a:ext uri="{FF2B5EF4-FFF2-40B4-BE49-F238E27FC236}">
                  <a16:creationId xmlns:a16="http://schemas.microsoft.com/office/drawing/2014/main" id="{E5FABE72-5617-4BBE-8F8B-78583B2EEDA4}"/>
                </a:ext>
              </a:extLst>
            </p:cNvPr>
            <p:cNvGrpSpPr/>
            <p:nvPr/>
          </p:nvGrpSpPr>
          <p:grpSpPr>
            <a:xfrm rot="10800000">
              <a:off x="9075003" y="1282089"/>
              <a:ext cx="1011389" cy="173189"/>
              <a:chOff x="2804160" y="4136418"/>
              <a:chExt cx="1011389" cy="173189"/>
            </a:xfrm>
          </p:grpSpPr>
          <p:cxnSp>
            <p:nvCxnSpPr>
              <p:cNvPr id="11" name="Straight Connector 10">
                <a:extLst>
                  <a:ext uri="{FF2B5EF4-FFF2-40B4-BE49-F238E27FC236}">
                    <a16:creationId xmlns:a16="http://schemas.microsoft.com/office/drawing/2014/main" id="{DFD6EEE7-B135-461B-8383-34BCC21640B9}"/>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022770-543B-4087-897E-DD8B0652598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57895C7E-817A-4D29-9A35-47FA132862CB}"/>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p:txBody>
        </p:sp>
        <p:pic>
          <p:nvPicPr>
            <p:cNvPr id="10" name="Graphic 9">
              <a:extLst>
                <a:ext uri="{FF2B5EF4-FFF2-40B4-BE49-F238E27FC236}">
                  <a16:creationId xmlns:a16="http://schemas.microsoft.com/office/drawing/2014/main" id="{E13A7C6D-8442-4AED-BFE6-D7555AE3EA59}"/>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9783036" y="1215996"/>
              <a:ext cx="305376" cy="305376"/>
            </a:xfrm>
            <a:prstGeom prst="rect">
              <a:avLst/>
            </a:prstGeom>
          </p:spPr>
        </p:pic>
      </p:grpSp>
      <p:grpSp>
        <p:nvGrpSpPr>
          <p:cNvPr id="42" name="Group 41">
            <a:extLst>
              <a:ext uri="{FF2B5EF4-FFF2-40B4-BE49-F238E27FC236}">
                <a16:creationId xmlns:a16="http://schemas.microsoft.com/office/drawing/2014/main" id="{C9E44822-304E-4630-91BA-728EB4139466}"/>
              </a:ext>
            </a:extLst>
          </p:cNvPr>
          <p:cNvGrpSpPr/>
          <p:nvPr/>
        </p:nvGrpSpPr>
        <p:grpSpPr>
          <a:xfrm>
            <a:off x="9041633" y="3633548"/>
            <a:ext cx="2565464" cy="558532"/>
            <a:chOff x="9075003" y="2047812"/>
            <a:chExt cx="2565464" cy="558532"/>
          </a:xfrm>
        </p:grpSpPr>
        <p:grpSp>
          <p:nvGrpSpPr>
            <p:cNvPr id="43" name="Group 42">
              <a:extLst>
                <a:ext uri="{FF2B5EF4-FFF2-40B4-BE49-F238E27FC236}">
                  <a16:creationId xmlns:a16="http://schemas.microsoft.com/office/drawing/2014/main" id="{220F0436-D219-4EBE-B45D-4ABF9F1CA9C0}"/>
                </a:ext>
              </a:extLst>
            </p:cNvPr>
            <p:cNvGrpSpPr/>
            <p:nvPr/>
          </p:nvGrpSpPr>
          <p:grpSpPr>
            <a:xfrm rot="10800000">
              <a:off x="9075003" y="2240484"/>
              <a:ext cx="1011389" cy="173189"/>
              <a:chOff x="2804160" y="4136418"/>
              <a:chExt cx="1011389" cy="173189"/>
            </a:xfrm>
          </p:grpSpPr>
          <p:cxnSp>
            <p:nvCxnSpPr>
              <p:cNvPr id="46" name="Straight Connector 45">
                <a:extLst>
                  <a:ext uri="{FF2B5EF4-FFF2-40B4-BE49-F238E27FC236}">
                    <a16:creationId xmlns:a16="http://schemas.microsoft.com/office/drawing/2014/main" id="{9638F908-84EA-48F3-B817-45E16C30A12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E88BED6-5DA6-4DAF-81D7-337236D061A5}"/>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Rectangle 43">
              <a:extLst>
                <a:ext uri="{FF2B5EF4-FFF2-40B4-BE49-F238E27FC236}">
                  <a16:creationId xmlns:a16="http://schemas.microsoft.com/office/drawing/2014/main" id="{1E2C9729-FEB0-49A8-8F80-229D67521E94}"/>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45" name="Picture 2" descr="See the source image">
              <a:extLst>
                <a:ext uri="{FF2B5EF4-FFF2-40B4-BE49-F238E27FC236}">
                  <a16:creationId xmlns:a16="http://schemas.microsoft.com/office/drawing/2014/main" id="{3E842445-1B25-41B4-BEF7-A3978F0F9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5D7C491-4DEE-4B41-844B-65C6CEBE6821}"/>
              </a:ext>
            </a:extLst>
          </p:cNvPr>
          <p:cNvGrpSpPr/>
          <p:nvPr/>
        </p:nvGrpSpPr>
        <p:grpSpPr>
          <a:xfrm>
            <a:off x="9041633" y="3633548"/>
            <a:ext cx="2565464" cy="558532"/>
            <a:chOff x="9075003" y="3007866"/>
            <a:chExt cx="2565464" cy="558532"/>
          </a:xfrm>
        </p:grpSpPr>
        <p:grpSp>
          <p:nvGrpSpPr>
            <p:cNvPr id="49" name="Group 48">
              <a:extLst>
                <a:ext uri="{FF2B5EF4-FFF2-40B4-BE49-F238E27FC236}">
                  <a16:creationId xmlns:a16="http://schemas.microsoft.com/office/drawing/2014/main" id="{FEB9DA51-7958-466C-A305-1455152F0CF9}"/>
                </a:ext>
              </a:extLst>
            </p:cNvPr>
            <p:cNvGrpSpPr/>
            <p:nvPr/>
          </p:nvGrpSpPr>
          <p:grpSpPr>
            <a:xfrm rot="10800000">
              <a:off x="9075003" y="3200538"/>
              <a:ext cx="1011389" cy="173189"/>
              <a:chOff x="2804160" y="4136418"/>
              <a:chExt cx="1011389" cy="173189"/>
            </a:xfrm>
          </p:grpSpPr>
          <p:cxnSp>
            <p:nvCxnSpPr>
              <p:cNvPr id="52" name="Straight Connector 51">
                <a:extLst>
                  <a:ext uri="{FF2B5EF4-FFF2-40B4-BE49-F238E27FC236}">
                    <a16:creationId xmlns:a16="http://schemas.microsoft.com/office/drawing/2014/main" id="{ED09C5AE-A729-47C3-9F41-412D3C5B12DB}"/>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369CD615-BB0D-42DF-8D0A-9D751B153AA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C91D3C55-5A03-4B58-88F3-B5A2B70A6652}"/>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51" name="Picture 4" descr="See the source image">
              <a:extLst>
                <a:ext uri="{FF2B5EF4-FFF2-40B4-BE49-F238E27FC236}">
                  <a16:creationId xmlns:a16="http://schemas.microsoft.com/office/drawing/2014/main" id="{C0368E32-BBD3-4FBA-A498-53A2FECF06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B7D1787-3035-47DA-BFBB-6512BAC2BB91}"/>
              </a:ext>
            </a:extLst>
          </p:cNvPr>
          <p:cNvGrpSpPr/>
          <p:nvPr/>
        </p:nvGrpSpPr>
        <p:grpSpPr>
          <a:xfrm>
            <a:off x="9041633" y="3633548"/>
            <a:ext cx="2565464" cy="558532"/>
            <a:chOff x="9075003" y="3940997"/>
            <a:chExt cx="2565464" cy="558532"/>
          </a:xfrm>
        </p:grpSpPr>
        <p:grpSp>
          <p:nvGrpSpPr>
            <p:cNvPr id="55" name="Group 54">
              <a:extLst>
                <a:ext uri="{FF2B5EF4-FFF2-40B4-BE49-F238E27FC236}">
                  <a16:creationId xmlns:a16="http://schemas.microsoft.com/office/drawing/2014/main" id="{B3242C79-BE50-4EFA-AB6D-E788A3B27429}"/>
                </a:ext>
              </a:extLst>
            </p:cNvPr>
            <p:cNvGrpSpPr/>
            <p:nvPr/>
          </p:nvGrpSpPr>
          <p:grpSpPr>
            <a:xfrm rot="10800000">
              <a:off x="9075003" y="4133668"/>
              <a:ext cx="1011389" cy="173189"/>
              <a:chOff x="2804160" y="4136418"/>
              <a:chExt cx="1011389" cy="173189"/>
            </a:xfrm>
          </p:grpSpPr>
          <p:cxnSp>
            <p:nvCxnSpPr>
              <p:cNvPr id="58" name="Straight Connector 57">
                <a:extLst>
                  <a:ext uri="{FF2B5EF4-FFF2-40B4-BE49-F238E27FC236}">
                    <a16:creationId xmlns:a16="http://schemas.microsoft.com/office/drawing/2014/main" id="{7DAEFE6A-B580-4E12-8A33-DAB44F9814AD}"/>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0E0E684A-5C95-4C24-84D2-BB14D4BBD9B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ED845595-8226-4395-AA46-65416DA1148A}"/>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57" name="Picture 6" descr="See the source image">
              <a:extLst>
                <a:ext uri="{FF2B5EF4-FFF2-40B4-BE49-F238E27FC236}">
                  <a16:creationId xmlns:a16="http://schemas.microsoft.com/office/drawing/2014/main" id="{1722EA67-D6C0-4768-B020-9E4A695A01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9D6C0DB4-8C88-44B2-87A3-A61C242D386E}"/>
              </a:ext>
            </a:extLst>
          </p:cNvPr>
          <p:cNvGrpSpPr/>
          <p:nvPr/>
        </p:nvGrpSpPr>
        <p:grpSpPr>
          <a:xfrm>
            <a:off x="9041633" y="3633548"/>
            <a:ext cx="2565464" cy="558532"/>
            <a:chOff x="9075003" y="4922991"/>
            <a:chExt cx="2565464" cy="558532"/>
          </a:xfrm>
        </p:grpSpPr>
        <p:grpSp>
          <p:nvGrpSpPr>
            <p:cNvPr id="61" name="Group 60">
              <a:extLst>
                <a:ext uri="{FF2B5EF4-FFF2-40B4-BE49-F238E27FC236}">
                  <a16:creationId xmlns:a16="http://schemas.microsoft.com/office/drawing/2014/main" id="{005F1428-8221-4E5D-98B7-15A20CBA6D32}"/>
                </a:ext>
              </a:extLst>
            </p:cNvPr>
            <p:cNvGrpSpPr/>
            <p:nvPr/>
          </p:nvGrpSpPr>
          <p:grpSpPr>
            <a:xfrm rot="10800000">
              <a:off x="9075003" y="5115662"/>
              <a:ext cx="1011389" cy="173189"/>
              <a:chOff x="2804160" y="4136418"/>
              <a:chExt cx="1011389" cy="173189"/>
            </a:xfrm>
          </p:grpSpPr>
          <p:cxnSp>
            <p:nvCxnSpPr>
              <p:cNvPr id="64" name="Straight Connector 63">
                <a:extLst>
                  <a:ext uri="{FF2B5EF4-FFF2-40B4-BE49-F238E27FC236}">
                    <a16:creationId xmlns:a16="http://schemas.microsoft.com/office/drawing/2014/main" id="{29F4503B-F582-48DE-A867-6E719296E2B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702AAC43-F20B-4FAA-8EF2-B97D00956E0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Rectangle 61">
              <a:extLst>
                <a:ext uri="{FF2B5EF4-FFF2-40B4-BE49-F238E27FC236}">
                  <a16:creationId xmlns:a16="http://schemas.microsoft.com/office/drawing/2014/main" id="{F3360360-0C1F-424B-86DA-DF8BC3DE1F02}"/>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63" name="Picture 8" descr="See the source image">
              <a:extLst>
                <a:ext uri="{FF2B5EF4-FFF2-40B4-BE49-F238E27FC236}">
                  <a16:creationId xmlns:a16="http://schemas.microsoft.com/office/drawing/2014/main" id="{0F604BD1-D256-4CAE-980C-7FF87AAAAD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8F5F0403-328F-45CC-B49E-DCB47629114B}"/>
              </a:ext>
            </a:extLst>
          </p:cNvPr>
          <p:cNvGrpSpPr/>
          <p:nvPr/>
        </p:nvGrpSpPr>
        <p:grpSpPr>
          <a:xfrm>
            <a:off x="9041633" y="3633548"/>
            <a:ext cx="2565464" cy="558532"/>
            <a:chOff x="9075003" y="5881382"/>
            <a:chExt cx="2565464" cy="558532"/>
          </a:xfrm>
        </p:grpSpPr>
        <p:grpSp>
          <p:nvGrpSpPr>
            <p:cNvPr id="67" name="Group 66">
              <a:extLst>
                <a:ext uri="{FF2B5EF4-FFF2-40B4-BE49-F238E27FC236}">
                  <a16:creationId xmlns:a16="http://schemas.microsoft.com/office/drawing/2014/main" id="{FD7F25C5-7787-41B0-B917-3B78728CCA77}"/>
                </a:ext>
              </a:extLst>
            </p:cNvPr>
            <p:cNvGrpSpPr/>
            <p:nvPr/>
          </p:nvGrpSpPr>
          <p:grpSpPr>
            <a:xfrm rot="10800000">
              <a:off x="9075003" y="6074053"/>
              <a:ext cx="1011389" cy="173189"/>
              <a:chOff x="2804160" y="4136418"/>
              <a:chExt cx="1011389" cy="173189"/>
            </a:xfrm>
          </p:grpSpPr>
          <p:cxnSp>
            <p:nvCxnSpPr>
              <p:cNvPr id="70" name="Straight Connector 69">
                <a:extLst>
                  <a:ext uri="{FF2B5EF4-FFF2-40B4-BE49-F238E27FC236}">
                    <a16:creationId xmlns:a16="http://schemas.microsoft.com/office/drawing/2014/main" id="{61C70688-40A5-480D-971C-69022F24F0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1C7C0B90-FAF3-4C74-B15B-D70CCDF1C1DF}"/>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8" name="Rectangle 67">
              <a:extLst>
                <a:ext uri="{FF2B5EF4-FFF2-40B4-BE49-F238E27FC236}">
                  <a16:creationId xmlns:a16="http://schemas.microsoft.com/office/drawing/2014/main" id="{8878F426-19AE-44C3-B2DF-8D8CCD221DA7}"/>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69" name="Graphic 68">
              <a:extLst>
                <a:ext uri="{FF2B5EF4-FFF2-40B4-BE49-F238E27FC236}">
                  <a16:creationId xmlns:a16="http://schemas.microsoft.com/office/drawing/2014/main" id="{7BC77719-602D-4A4D-9874-4AC1166B3C91}"/>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743721" y="5970315"/>
              <a:ext cx="384006" cy="380666"/>
            </a:xfrm>
            <a:prstGeom prst="rect">
              <a:avLst/>
            </a:prstGeom>
          </p:spPr>
        </p:pic>
      </p:grpSp>
      <p:grpSp>
        <p:nvGrpSpPr>
          <p:cNvPr id="72" name="Group 71">
            <a:extLst>
              <a:ext uri="{FF2B5EF4-FFF2-40B4-BE49-F238E27FC236}">
                <a16:creationId xmlns:a16="http://schemas.microsoft.com/office/drawing/2014/main" id="{83B92B8D-F4C4-4A51-BF05-176365F0AF8A}"/>
              </a:ext>
            </a:extLst>
          </p:cNvPr>
          <p:cNvGrpSpPr/>
          <p:nvPr/>
        </p:nvGrpSpPr>
        <p:grpSpPr>
          <a:xfrm>
            <a:off x="9041633" y="3633548"/>
            <a:ext cx="2565464" cy="558532"/>
            <a:chOff x="9075003" y="6578734"/>
            <a:chExt cx="2565464" cy="558532"/>
          </a:xfrm>
        </p:grpSpPr>
        <p:grpSp>
          <p:nvGrpSpPr>
            <p:cNvPr id="73" name="Group 72">
              <a:extLst>
                <a:ext uri="{FF2B5EF4-FFF2-40B4-BE49-F238E27FC236}">
                  <a16:creationId xmlns:a16="http://schemas.microsoft.com/office/drawing/2014/main" id="{3D87FB77-7F6E-4F5B-B017-89542D1FCCE3}"/>
                </a:ext>
              </a:extLst>
            </p:cNvPr>
            <p:cNvGrpSpPr/>
            <p:nvPr/>
          </p:nvGrpSpPr>
          <p:grpSpPr>
            <a:xfrm rot="10800000">
              <a:off x="9075003" y="6771405"/>
              <a:ext cx="1011389" cy="173189"/>
              <a:chOff x="2804160" y="4136418"/>
              <a:chExt cx="1011389" cy="173189"/>
            </a:xfrm>
          </p:grpSpPr>
          <p:cxnSp>
            <p:nvCxnSpPr>
              <p:cNvPr id="75" name="Straight Connector 74">
                <a:extLst>
                  <a:ext uri="{FF2B5EF4-FFF2-40B4-BE49-F238E27FC236}">
                    <a16:creationId xmlns:a16="http://schemas.microsoft.com/office/drawing/2014/main" id="{A26B8682-FA2C-43D6-BF6F-86EBC78A77A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C783E2D-E437-43CE-9F50-779031623463}"/>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D320BC0A-508B-4168-9584-3FD8D2C5E767}"/>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77" name="Group 76">
            <a:extLst>
              <a:ext uri="{FF2B5EF4-FFF2-40B4-BE49-F238E27FC236}">
                <a16:creationId xmlns:a16="http://schemas.microsoft.com/office/drawing/2014/main" id="{38F4E692-7765-4926-8DB7-4E8B4FDA65BC}"/>
              </a:ext>
            </a:extLst>
          </p:cNvPr>
          <p:cNvGrpSpPr/>
          <p:nvPr/>
        </p:nvGrpSpPr>
        <p:grpSpPr>
          <a:xfrm>
            <a:off x="9041633" y="441235"/>
            <a:ext cx="2565464" cy="6047848"/>
            <a:chOff x="6763608" y="441235"/>
            <a:chExt cx="2565464" cy="6047848"/>
          </a:xfrm>
        </p:grpSpPr>
        <p:grpSp>
          <p:nvGrpSpPr>
            <p:cNvPr id="78" name="Group 77">
              <a:extLst>
                <a:ext uri="{FF2B5EF4-FFF2-40B4-BE49-F238E27FC236}">
                  <a16:creationId xmlns:a16="http://schemas.microsoft.com/office/drawing/2014/main" id="{6C0DCBA2-623C-42C6-B769-8273C776C275}"/>
                </a:ext>
              </a:extLst>
            </p:cNvPr>
            <p:cNvGrpSpPr/>
            <p:nvPr/>
          </p:nvGrpSpPr>
          <p:grpSpPr>
            <a:xfrm>
              <a:off x="6763608" y="441235"/>
              <a:ext cx="2565464" cy="558532"/>
              <a:chOff x="9075003" y="1089418"/>
              <a:chExt cx="2565464" cy="558532"/>
            </a:xfrm>
          </p:grpSpPr>
          <p:grpSp>
            <p:nvGrpSpPr>
              <p:cNvPr id="114" name="Group 113">
                <a:extLst>
                  <a:ext uri="{FF2B5EF4-FFF2-40B4-BE49-F238E27FC236}">
                    <a16:creationId xmlns:a16="http://schemas.microsoft.com/office/drawing/2014/main" id="{777FD158-158D-4240-AC5C-4C11B089FE8D}"/>
                  </a:ext>
                </a:extLst>
              </p:cNvPr>
              <p:cNvGrpSpPr/>
              <p:nvPr/>
            </p:nvGrpSpPr>
            <p:grpSpPr>
              <a:xfrm rot="10800000">
                <a:off x="9075003" y="1282089"/>
                <a:ext cx="1011389" cy="173189"/>
                <a:chOff x="2804160" y="4136418"/>
                <a:chExt cx="1011389" cy="173189"/>
              </a:xfrm>
            </p:grpSpPr>
            <p:cxnSp>
              <p:nvCxnSpPr>
                <p:cNvPr id="117" name="Straight Connector 116">
                  <a:extLst>
                    <a:ext uri="{FF2B5EF4-FFF2-40B4-BE49-F238E27FC236}">
                      <a16:creationId xmlns:a16="http://schemas.microsoft.com/office/drawing/2014/main" id="{FCC7070A-BC2A-4ABF-9E78-900E60801A7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224E6609-E690-48BE-8AA7-F40D860DCE3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35123283-D498-4A22-B6DC-0668DC89D9AD}"/>
                  </a:ext>
                </a:extLst>
              </p:cNvPr>
              <p:cNvSpPr/>
              <p:nvPr/>
            </p:nvSpPr>
            <p:spPr bwMode="auto">
              <a:xfrm>
                <a:off x="9631273" y="1089418"/>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App Insights</a:t>
                </a:r>
              </a:p>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Azure Monitor</a:t>
                </a:r>
              </a:p>
            </p:txBody>
          </p:sp>
          <p:pic>
            <p:nvPicPr>
              <p:cNvPr id="116" name="Graphic 115">
                <a:extLst>
                  <a:ext uri="{FF2B5EF4-FFF2-40B4-BE49-F238E27FC236}">
                    <a16:creationId xmlns:a16="http://schemas.microsoft.com/office/drawing/2014/main" id="{058EA164-BD6E-4A95-8418-05F901C03F54}"/>
                  </a:ext>
                </a:extLst>
              </p:cNvPr>
              <p:cNvPicPr>
                <a:picLocks noChangeAspect="1"/>
              </p:cNvPicPr>
              <p:nvPr/>
            </p:nvPicPr>
            <p:blipFill>
              <a:blip r:embed="rId3">
                <a:extLst>
                  <a:ext uri="{96DAC541-7B7A-43D3-8B79-37D633B846F1}">
                    <asvg:svgBlip xmlns:asvg="http://schemas.microsoft.com/office/drawing/2016/SVG/main" xmlns="" r:embed="rId4"/>
                  </a:ext>
                </a:extLst>
              </a:blip>
              <a:srcRect/>
              <a:stretch/>
            </p:blipFill>
            <p:spPr>
              <a:xfrm>
                <a:off x="9783036" y="1215996"/>
                <a:ext cx="305376" cy="305376"/>
              </a:xfrm>
              <a:prstGeom prst="rect">
                <a:avLst/>
              </a:prstGeom>
            </p:spPr>
          </p:pic>
        </p:grpSp>
        <p:grpSp>
          <p:nvGrpSpPr>
            <p:cNvPr id="79" name="Group 78">
              <a:extLst>
                <a:ext uri="{FF2B5EF4-FFF2-40B4-BE49-F238E27FC236}">
                  <a16:creationId xmlns:a16="http://schemas.microsoft.com/office/drawing/2014/main" id="{34D07F71-1673-4917-9FCF-EB38F5E9555F}"/>
                </a:ext>
              </a:extLst>
            </p:cNvPr>
            <p:cNvGrpSpPr/>
            <p:nvPr/>
          </p:nvGrpSpPr>
          <p:grpSpPr>
            <a:xfrm>
              <a:off x="6763608" y="5930551"/>
              <a:ext cx="2565464" cy="558532"/>
              <a:chOff x="9075003" y="6578734"/>
              <a:chExt cx="2565464" cy="558532"/>
            </a:xfrm>
          </p:grpSpPr>
          <p:grpSp>
            <p:nvGrpSpPr>
              <p:cNvPr id="110" name="Group 109">
                <a:extLst>
                  <a:ext uri="{FF2B5EF4-FFF2-40B4-BE49-F238E27FC236}">
                    <a16:creationId xmlns:a16="http://schemas.microsoft.com/office/drawing/2014/main" id="{DC75E32C-F44E-4A7D-96A4-CF18F6A214A4}"/>
                  </a:ext>
                </a:extLst>
              </p:cNvPr>
              <p:cNvGrpSpPr/>
              <p:nvPr/>
            </p:nvGrpSpPr>
            <p:grpSpPr>
              <a:xfrm rot="10800000">
                <a:off x="9075003" y="6771405"/>
                <a:ext cx="1011389" cy="173189"/>
                <a:chOff x="2804160" y="4136418"/>
                <a:chExt cx="1011389" cy="173189"/>
              </a:xfrm>
            </p:grpSpPr>
            <p:cxnSp>
              <p:nvCxnSpPr>
                <p:cNvPr id="112" name="Straight Connector 111">
                  <a:extLst>
                    <a:ext uri="{FF2B5EF4-FFF2-40B4-BE49-F238E27FC236}">
                      <a16:creationId xmlns:a16="http://schemas.microsoft.com/office/drawing/2014/main" id="{211F5869-0535-481D-999B-AFDE979EB845}"/>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8F7AA41B-54BA-4095-86FC-DB105009DC0D}"/>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1" name="Rectangle 110">
                <a:extLst>
                  <a:ext uri="{FF2B5EF4-FFF2-40B4-BE49-F238E27FC236}">
                    <a16:creationId xmlns:a16="http://schemas.microsoft.com/office/drawing/2014/main" id="{193303A8-79F6-430A-9116-026691F1FB50}"/>
                  </a:ext>
                </a:extLst>
              </p:cNvPr>
              <p:cNvSpPr/>
              <p:nvPr/>
            </p:nvSpPr>
            <p:spPr bwMode="auto">
              <a:xfrm>
                <a:off x="9631273" y="6578734"/>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 many more</a:t>
                </a:r>
              </a:p>
            </p:txBody>
          </p:sp>
        </p:grpSp>
        <p:grpSp>
          <p:nvGrpSpPr>
            <p:cNvPr id="80" name="Group 79">
              <a:extLst>
                <a:ext uri="{FF2B5EF4-FFF2-40B4-BE49-F238E27FC236}">
                  <a16:creationId xmlns:a16="http://schemas.microsoft.com/office/drawing/2014/main" id="{321F153F-474D-4B18-8613-4B3346992E54}"/>
                </a:ext>
              </a:extLst>
            </p:cNvPr>
            <p:cNvGrpSpPr/>
            <p:nvPr/>
          </p:nvGrpSpPr>
          <p:grpSpPr>
            <a:xfrm>
              <a:off x="6763608" y="1356121"/>
              <a:ext cx="2565464" cy="558532"/>
              <a:chOff x="9075003" y="2047812"/>
              <a:chExt cx="2565464" cy="558532"/>
            </a:xfrm>
          </p:grpSpPr>
          <p:grpSp>
            <p:nvGrpSpPr>
              <p:cNvPr id="105" name="Group 104">
                <a:extLst>
                  <a:ext uri="{FF2B5EF4-FFF2-40B4-BE49-F238E27FC236}">
                    <a16:creationId xmlns:a16="http://schemas.microsoft.com/office/drawing/2014/main" id="{6F78070F-A765-43DF-9E00-73382E385A8B}"/>
                  </a:ext>
                </a:extLst>
              </p:cNvPr>
              <p:cNvGrpSpPr/>
              <p:nvPr/>
            </p:nvGrpSpPr>
            <p:grpSpPr>
              <a:xfrm rot="10800000">
                <a:off x="9075003" y="2240484"/>
                <a:ext cx="1011389" cy="173189"/>
                <a:chOff x="2804160" y="4136418"/>
                <a:chExt cx="1011389" cy="173189"/>
              </a:xfrm>
            </p:grpSpPr>
            <p:cxnSp>
              <p:nvCxnSpPr>
                <p:cNvPr id="108" name="Straight Connector 107">
                  <a:extLst>
                    <a:ext uri="{FF2B5EF4-FFF2-40B4-BE49-F238E27FC236}">
                      <a16:creationId xmlns:a16="http://schemas.microsoft.com/office/drawing/2014/main" id="{FAE861D0-F9D5-4DD0-9E5A-ABCF76A886D1}"/>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DD2D13C5-A6B7-441F-A7D2-3E21B78ECA1E}"/>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6" name="Rectangle 105">
                <a:extLst>
                  <a:ext uri="{FF2B5EF4-FFF2-40B4-BE49-F238E27FC236}">
                    <a16:creationId xmlns:a16="http://schemas.microsoft.com/office/drawing/2014/main" id="{D4DE5E4B-4E4F-48EC-93B1-28EB0F80140D}"/>
                  </a:ext>
                </a:extLst>
              </p:cNvPr>
              <p:cNvSpPr/>
              <p:nvPr/>
            </p:nvSpPr>
            <p:spPr bwMode="auto">
              <a:xfrm>
                <a:off x="9631273" y="204781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Datadog</a:t>
                </a:r>
              </a:p>
            </p:txBody>
          </p:sp>
          <p:pic>
            <p:nvPicPr>
              <p:cNvPr id="107" name="Picture 2" descr="See the source image">
                <a:extLst>
                  <a:ext uri="{FF2B5EF4-FFF2-40B4-BE49-F238E27FC236}">
                    <a16:creationId xmlns:a16="http://schemas.microsoft.com/office/drawing/2014/main" id="{621B0003-D56F-405D-8EEC-F78D33859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7911" y="2159266"/>
                <a:ext cx="335626" cy="3356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A5C2D315-359F-4909-AA9E-F96383D5F7B5}"/>
                </a:ext>
              </a:extLst>
            </p:cNvPr>
            <p:cNvGrpSpPr/>
            <p:nvPr/>
          </p:nvGrpSpPr>
          <p:grpSpPr>
            <a:xfrm>
              <a:off x="6763608" y="2271007"/>
              <a:ext cx="2565464" cy="558532"/>
              <a:chOff x="9075003" y="3007866"/>
              <a:chExt cx="2565464" cy="558532"/>
            </a:xfrm>
          </p:grpSpPr>
          <p:grpSp>
            <p:nvGrpSpPr>
              <p:cNvPr id="100" name="Group 99">
                <a:extLst>
                  <a:ext uri="{FF2B5EF4-FFF2-40B4-BE49-F238E27FC236}">
                    <a16:creationId xmlns:a16="http://schemas.microsoft.com/office/drawing/2014/main" id="{424048C2-F8BC-4B56-A147-87E85A47A118}"/>
                  </a:ext>
                </a:extLst>
              </p:cNvPr>
              <p:cNvGrpSpPr/>
              <p:nvPr/>
            </p:nvGrpSpPr>
            <p:grpSpPr>
              <a:xfrm rot="10800000">
                <a:off x="9075003" y="3200538"/>
                <a:ext cx="1011389" cy="173189"/>
                <a:chOff x="2804160" y="4136418"/>
                <a:chExt cx="1011389" cy="173189"/>
              </a:xfrm>
            </p:grpSpPr>
            <p:cxnSp>
              <p:nvCxnSpPr>
                <p:cNvPr id="103" name="Straight Connector 102">
                  <a:extLst>
                    <a:ext uri="{FF2B5EF4-FFF2-40B4-BE49-F238E27FC236}">
                      <a16:creationId xmlns:a16="http://schemas.microsoft.com/office/drawing/2014/main" id="{7CC235EE-B5CA-45A7-ACD6-AD1C23D28E10}"/>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87EF935-C949-4AE8-A534-366FDEE56048}"/>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1" name="Rectangle 100">
                <a:extLst>
                  <a:ext uri="{FF2B5EF4-FFF2-40B4-BE49-F238E27FC236}">
                    <a16:creationId xmlns:a16="http://schemas.microsoft.com/office/drawing/2014/main" id="{BACBC45F-74B4-416F-9B2A-677FC846DA6B}"/>
                  </a:ext>
                </a:extLst>
              </p:cNvPr>
              <p:cNvSpPr/>
              <p:nvPr/>
            </p:nvSpPr>
            <p:spPr bwMode="auto">
              <a:xfrm>
                <a:off x="9631273" y="3007866"/>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Instana</a:t>
                </a:r>
                <a:endParaRPr lang="en-US" sz="1600">
                  <a:solidFill>
                    <a:srgbClr val="000000"/>
                  </a:solidFill>
                  <a:latin typeface="+mj-lt"/>
                  <a:ea typeface="Segoe UI" pitchFamily="34" charset="0"/>
                  <a:cs typeface="Segoe UI" pitchFamily="34" charset="0"/>
                </a:endParaRPr>
              </a:p>
            </p:txBody>
          </p:sp>
          <p:pic>
            <p:nvPicPr>
              <p:cNvPr id="102" name="Picture 4" descr="See the source image">
                <a:extLst>
                  <a:ext uri="{FF2B5EF4-FFF2-40B4-BE49-F238E27FC236}">
                    <a16:creationId xmlns:a16="http://schemas.microsoft.com/office/drawing/2014/main" id="{4C6A8329-5455-4485-B1C2-A52B47146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758016" y="3082014"/>
                <a:ext cx="355416" cy="410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82AFC002-A3EC-4E10-8320-4277AC86903C}"/>
                </a:ext>
              </a:extLst>
            </p:cNvPr>
            <p:cNvGrpSpPr/>
            <p:nvPr/>
          </p:nvGrpSpPr>
          <p:grpSpPr>
            <a:xfrm>
              <a:off x="6763608" y="3185893"/>
              <a:ext cx="2565464" cy="558532"/>
              <a:chOff x="9075003" y="3940997"/>
              <a:chExt cx="2565464" cy="558532"/>
            </a:xfrm>
          </p:grpSpPr>
          <p:grpSp>
            <p:nvGrpSpPr>
              <p:cNvPr id="95" name="Group 94">
                <a:extLst>
                  <a:ext uri="{FF2B5EF4-FFF2-40B4-BE49-F238E27FC236}">
                    <a16:creationId xmlns:a16="http://schemas.microsoft.com/office/drawing/2014/main" id="{01427928-7B5F-464B-A142-75EC33E10FAC}"/>
                  </a:ext>
                </a:extLst>
              </p:cNvPr>
              <p:cNvGrpSpPr/>
              <p:nvPr/>
            </p:nvGrpSpPr>
            <p:grpSpPr>
              <a:xfrm rot="10800000">
                <a:off x="9075003" y="4133668"/>
                <a:ext cx="1011389" cy="173189"/>
                <a:chOff x="2804160" y="4136418"/>
                <a:chExt cx="1011389" cy="173189"/>
              </a:xfrm>
            </p:grpSpPr>
            <p:cxnSp>
              <p:nvCxnSpPr>
                <p:cNvPr id="98" name="Straight Connector 97">
                  <a:extLst>
                    <a:ext uri="{FF2B5EF4-FFF2-40B4-BE49-F238E27FC236}">
                      <a16:creationId xmlns:a16="http://schemas.microsoft.com/office/drawing/2014/main" id="{F4DAEBF5-CD46-47A5-9460-2E7685B9616A}"/>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49F1A26D-1C4E-4D2A-AE6D-EC8C21F5AB11}"/>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6" name="Rectangle 95">
                <a:extLst>
                  <a:ext uri="{FF2B5EF4-FFF2-40B4-BE49-F238E27FC236}">
                    <a16:creationId xmlns:a16="http://schemas.microsoft.com/office/drawing/2014/main" id="{2FD505A3-2F0C-4E5C-BB46-CDFF39230D29}"/>
                  </a:ext>
                </a:extLst>
              </p:cNvPr>
              <p:cNvSpPr/>
              <p:nvPr/>
            </p:nvSpPr>
            <p:spPr bwMode="auto">
              <a:xfrm>
                <a:off x="9631273" y="3940997"/>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Jaeger</a:t>
                </a:r>
              </a:p>
            </p:txBody>
          </p:sp>
          <p:pic>
            <p:nvPicPr>
              <p:cNvPr id="97" name="Picture 6" descr="See the source image">
                <a:extLst>
                  <a:ext uri="{FF2B5EF4-FFF2-40B4-BE49-F238E27FC236}">
                    <a16:creationId xmlns:a16="http://schemas.microsoft.com/office/drawing/2014/main" id="{143D884B-C6E3-4BE6-8F80-DF3301A53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90900" y="3975440"/>
                <a:ext cx="489648" cy="489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0BBAD6F-FDD2-466A-B144-8BEBE57F52C9}"/>
                </a:ext>
              </a:extLst>
            </p:cNvPr>
            <p:cNvGrpSpPr/>
            <p:nvPr/>
          </p:nvGrpSpPr>
          <p:grpSpPr>
            <a:xfrm>
              <a:off x="6763608" y="4100779"/>
              <a:ext cx="2565464" cy="558532"/>
              <a:chOff x="9075003" y="4922991"/>
              <a:chExt cx="2565464" cy="558532"/>
            </a:xfrm>
          </p:grpSpPr>
          <p:grpSp>
            <p:nvGrpSpPr>
              <p:cNvPr id="90" name="Group 89">
                <a:extLst>
                  <a:ext uri="{FF2B5EF4-FFF2-40B4-BE49-F238E27FC236}">
                    <a16:creationId xmlns:a16="http://schemas.microsoft.com/office/drawing/2014/main" id="{AA58C6CB-E159-4EF2-AF17-A6F805A93FBE}"/>
                  </a:ext>
                </a:extLst>
              </p:cNvPr>
              <p:cNvGrpSpPr/>
              <p:nvPr/>
            </p:nvGrpSpPr>
            <p:grpSpPr>
              <a:xfrm rot="10800000">
                <a:off x="9075003" y="5115662"/>
                <a:ext cx="1011389" cy="173189"/>
                <a:chOff x="2804160" y="4136418"/>
                <a:chExt cx="1011389" cy="173189"/>
              </a:xfrm>
            </p:grpSpPr>
            <p:cxnSp>
              <p:nvCxnSpPr>
                <p:cNvPr id="93" name="Straight Connector 92">
                  <a:extLst>
                    <a:ext uri="{FF2B5EF4-FFF2-40B4-BE49-F238E27FC236}">
                      <a16:creationId xmlns:a16="http://schemas.microsoft.com/office/drawing/2014/main" id="{582A60F6-B460-4DC0-843B-2CF015EED078}"/>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6673B982-1BD3-4B4B-9096-16617902777B}"/>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1" name="Rectangle 90">
                <a:extLst>
                  <a:ext uri="{FF2B5EF4-FFF2-40B4-BE49-F238E27FC236}">
                    <a16:creationId xmlns:a16="http://schemas.microsoft.com/office/drawing/2014/main" id="{506A983A-077F-4637-B6FD-7B5E8880AF86}"/>
                  </a:ext>
                </a:extLst>
              </p:cNvPr>
              <p:cNvSpPr/>
              <p:nvPr/>
            </p:nvSpPr>
            <p:spPr bwMode="auto">
              <a:xfrm>
                <a:off x="9631273" y="4922991"/>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err="1">
                    <a:solidFill>
                      <a:srgbClr val="000000"/>
                    </a:solidFill>
                    <a:latin typeface="+mj-lt"/>
                    <a:ea typeface="Segoe UI" pitchFamily="34" charset="0"/>
                    <a:cs typeface="Segoe UI" pitchFamily="34" charset="0"/>
                  </a:rPr>
                  <a:t>SignalFX</a:t>
                </a:r>
                <a:endParaRPr lang="en-US" sz="1600">
                  <a:solidFill>
                    <a:srgbClr val="000000"/>
                  </a:solidFill>
                  <a:latin typeface="+mj-lt"/>
                  <a:ea typeface="Segoe UI" pitchFamily="34" charset="0"/>
                  <a:cs typeface="Segoe UI" pitchFamily="34" charset="0"/>
                </a:endParaRPr>
              </a:p>
            </p:txBody>
          </p:sp>
          <p:pic>
            <p:nvPicPr>
              <p:cNvPr id="92" name="Picture 8" descr="See the source image">
                <a:extLst>
                  <a:ext uri="{FF2B5EF4-FFF2-40B4-BE49-F238E27FC236}">
                    <a16:creationId xmlns:a16="http://schemas.microsoft.com/office/drawing/2014/main" id="{367E5117-E93E-43F2-A095-871B58486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3102" y="5019635"/>
                <a:ext cx="365244" cy="3652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a:extLst>
                <a:ext uri="{FF2B5EF4-FFF2-40B4-BE49-F238E27FC236}">
                  <a16:creationId xmlns:a16="http://schemas.microsoft.com/office/drawing/2014/main" id="{45154103-7634-4058-B5B2-BE645888F0B0}"/>
                </a:ext>
              </a:extLst>
            </p:cNvPr>
            <p:cNvGrpSpPr/>
            <p:nvPr/>
          </p:nvGrpSpPr>
          <p:grpSpPr>
            <a:xfrm>
              <a:off x="6763608" y="5015665"/>
              <a:ext cx="2565464" cy="558532"/>
              <a:chOff x="9075003" y="5881382"/>
              <a:chExt cx="2565464" cy="558532"/>
            </a:xfrm>
          </p:grpSpPr>
          <p:grpSp>
            <p:nvGrpSpPr>
              <p:cNvPr id="85" name="Group 84">
                <a:extLst>
                  <a:ext uri="{FF2B5EF4-FFF2-40B4-BE49-F238E27FC236}">
                    <a16:creationId xmlns:a16="http://schemas.microsoft.com/office/drawing/2014/main" id="{38648600-AC44-4089-84C8-9759ECB6988D}"/>
                  </a:ext>
                </a:extLst>
              </p:cNvPr>
              <p:cNvGrpSpPr/>
              <p:nvPr/>
            </p:nvGrpSpPr>
            <p:grpSpPr>
              <a:xfrm rot="10800000">
                <a:off x="9075003" y="6074053"/>
                <a:ext cx="1011389" cy="173189"/>
                <a:chOff x="2804160" y="4136418"/>
                <a:chExt cx="1011389" cy="173189"/>
              </a:xfrm>
            </p:grpSpPr>
            <p:cxnSp>
              <p:nvCxnSpPr>
                <p:cNvPr id="88" name="Straight Connector 87">
                  <a:extLst>
                    <a:ext uri="{FF2B5EF4-FFF2-40B4-BE49-F238E27FC236}">
                      <a16:creationId xmlns:a16="http://schemas.microsoft.com/office/drawing/2014/main" id="{5744DCCC-9BFD-41FD-94C7-16CFDF0948DE}"/>
                    </a:ext>
                  </a:extLst>
                </p:cNvPr>
                <p:cNvCxnSpPr>
                  <a:cxnSpLocks/>
                </p:cNvCxnSpPr>
                <p:nvPr/>
              </p:nvCxnSpPr>
              <p:spPr>
                <a:xfrm>
                  <a:off x="2804160" y="4220661"/>
                  <a:ext cx="838200" cy="0"/>
                </a:xfrm>
                <a:prstGeom prst="line">
                  <a:avLst/>
                </a:prstGeom>
                <a:ln w="317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082786-DEAF-439F-830C-3A31A69930DC}"/>
                    </a:ext>
                  </a:extLst>
                </p:cNvPr>
                <p:cNvSpPr/>
                <p:nvPr/>
              </p:nvSpPr>
              <p:spPr bwMode="auto">
                <a:xfrm>
                  <a:off x="3642360" y="4136418"/>
                  <a:ext cx="173189" cy="173189"/>
                </a:xfrm>
                <a:prstGeom prst="ellipse">
                  <a:avLst/>
                </a:prstGeom>
                <a:solidFill>
                  <a:schemeClr val="tx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Rectangle 85">
                <a:extLst>
                  <a:ext uri="{FF2B5EF4-FFF2-40B4-BE49-F238E27FC236}">
                    <a16:creationId xmlns:a16="http://schemas.microsoft.com/office/drawing/2014/main" id="{213EBCDB-8F0E-463E-A5C7-874937170C6D}"/>
                  </a:ext>
                </a:extLst>
              </p:cNvPr>
              <p:cNvSpPr/>
              <p:nvPr/>
            </p:nvSpPr>
            <p:spPr bwMode="auto">
              <a:xfrm>
                <a:off x="9631273" y="5881382"/>
                <a:ext cx="2009194" cy="558532"/>
              </a:xfrm>
              <a:prstGeom prst="rect">
                <a:avLst/>
              </a:prstGeom>
              <a:solidFill>
                <a:schemeClr val="bg1"/>
              </a:solidFill>
              <a:ln>
                <a:noFill/>
                <a:headEnd type="none" w="med" len="med"/>
                <a:tailEnd type="none" w="med" len="med"/>
              </a:ln>
              <a:effectLst>
                <a:outerShdw blurRad="152400" sx="101000" sy="101000" algn="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rgbClr val="000000"/>
                    </a:solidFill>
                    <a:latin typeface="+mj-lt"/>
                    <a:ea typeface="Segoe UI" pitchFamily="34" charset="0"/>
                    <a:cs typeface="Segoe UI" pitchFamily="34" charset="0"/>
                  </a:rPr>
                  <a:t>Prometheus</a:t>
                </a:r>
              </a:p>
            </p:txBody>
          </p:sp>
          <p:pic>
            <p:nvPicPr>
              <p:cNvPr id="87" name="Graphic 86">
                <a:extLst>
                  <a:ext uri="{FF2B5EF4-FFF2-40B4-BE49-F238E27FC236}">
                    <a16:creationId xmlns:a16="http://schemas.microsoft.com/office/drawing/2014/main" id="{F6A49F21-A156-4790-A1C7-D0E22EBA806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743721" y="5970315"/>
                <a:ext cx="384006" cy="380666"/>
              </a:xfrm>
              <a:prstGeom prst="rect">
                <a:avLst/>
              </a:prstGeom>
            </p:spPr>
          </p:pic>
        </p:grpSp>
      </p:grpSp>
      <p:sp>
        <p:nvSpPr>
          <p:cNvPr id="119" name="Freeform: Shape 118">
            <a:extLst>
              <a:ext uri="{FF2B5EF4-FFF2-40B4-BE49-F238E27FC236}">
                <a16:creationId xmlns:a16="http://schemas.microsoft.com/office/drawing/2014/main" id="{45F1EFC5-BF5F-48A5-8366-960132500633}"/>
              </a:ext>
            </a:extLst>
          </p:cNvPr>
          <p:cNvSpPr/>
          <p:nvPr/>
        </p:nvSpPr>
        <p:spPr>
          <a:xfrm>
            <a:off x="584199" y="855663"/>
            <a:ext cx="5178425"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Distributed tracing</a:t>
            </a:r>
            <a:r>
              <a:rPr kumimoji="0" lang="en-US" sz="2400" b="0" i="0" u="none" strike="noStrike" kern="1200" cap="none" spc="0" normalizeH="0" noProof="0">
                <a:ln>
                  <a:noFill/>
                </a:ln>
                <a:solidFill>
                  <a:schemeClr val="accent1"/>
                </a:solidFill>
                <a:effectLst/>
                <a:uLnTx/>
                <a:uFillTx/>
                <a:latin typeface="Segoe UI Semibold"/>
                <a:ea typeface="+mn-ea"/>
                <a:cs typeface="+mn-cs"/>
              </a:rPr>
              <a:t> and diagnostics</a:t>
            </a:r>
            <a:endParaRPr kumimoji="0" lang="en-US" sz="2400" b="0" i="0" u="none" strike="noStrike" kern="1200" cap="none" spc="0" normalizeH="0" baseline="0" noProof="0">
              <a:ln>
                <a:noFill/>
              </a:ln>
              <a:solidFill>
                <a:schemeClr val="accent1"/>
              </a:solidFill>
              <a:effectLst/>
              <a:uLnTx/>
              <a:uFillTx/>
              <a:latin typeface="Segoe UI Semibold"/>
              <a:ea typeface="+mn-ea"/>
              <a:cs typeface="+mn-cs"/>
            </a:endParaRPr>
          </a:p>
        </p:txBody>
      </p:sp>
      <p:sp>
        <p:nvSpPr>
          <p:cNvPr id="120" name="Freeform: Shape 119">
            <a:extLst>
              <a:ext uri="{FF2B5EF4-FFF2-40B4-BE49-F238E27FC236}">
                <a16:creationId xmlns:a16="http://schemas.microsoft.com/office/drawing/2014/main" id="{5DC87F01-010E-4390-B098-2458270B98A1}"/>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144" name="Group 143">
            <a:extLst>
              <a:ext uri="{FF2B5EF4-FFF2-40B4-BE49-F238E27FC236}">
                <a16:creationId xmlns:a16="http://schemas.microsoft.com/office/drawing/2014/main" id="{D8101FC1-024B-4A07-86AF-2A2925405FFA}"/>
              </a:ext>
            </a:extLst>
          </p:cNvPr>
          <p:cNvGrpSpPr/>
          <p:nvPr/>
        </p:nvGrpSpPr>
        <p:grpSpPr>
          <a:xfrm>
            <a:off x="584200" y="1849500"/>
            <a:ext cx="4320223" cy="1737360"/>
            <a:chOff x="584200" y="1849500"/>
            <a:chExt cx="4320223" cy="1737360"/>
          </a:xfrm>
        </p:grpSpPr>
        <p:grpSp>
          <p:nvGrpSpPr>
            <p:cNvPr id="13" name="Group 12">
              <a:extLst>
                <a:ext uri="{FF2B5EF4-FFF2-40B4-BE49-F238E27FC236}">
                  <a16:creationId xmlns:a16="http://schemas.microsoft.com/office/drawing/2014/main" id="{7C1EA2AF-96FA-4AE6-8B53-4769BCDA142A}"/>
                </a:ext>
              </a:extLst>
            </p:cNvPr>
            <p:cNvGrpSpPr/>
            <p:nvPr/>
          </p:nvGrpSpPr>
          <p:grpSpPr>
            <a:xfrm>
              <a:off x="584200" y="1849500"/>
              <a:ext cx="1737360" cy="1734143"/>
              <a:chOff x="353094" y="3140045"/>
              <a:chExt cx="1737360" cy="1734143"/>
            </a:xfrm>
          </p:grpSpPr>
          <p:sp>
            <p:nvSpPr>
              <p:cNvPr id="14" name="Rounded Rectangle 5">
                <a:extLst>
                  <a:ext uri="{FF2B5EF4-FFF2-40B4-BE49-F238E27FC236}">
                    <a16:creationId xmlns:a16="http://schemas.microsoft.com/office/drawing/2014/main" id="{80D8FAA7-4B24-4DE3-A563-6657FAF7DAE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“frontend”</a:t>
                </a:r>
              </a:p>
            </p:txBody>
          </p:sp>
          <p:grpSp>
            <p:nvGrpSpPr>
              <p:cNvPr id="15" name="app development" descr="application development">
                <a:extLst>
                  <a:ext uri="{FF2B5EF4-FFF2-40B4-BE49-F238E27FC236}">
                    <a16:creationId xmlns:a16="http://schemas.microsoft.com/office/drawing/2014/main" id="{C4E5CB70-6648-43F1-AF0F-26856FB7A495}"/>
                  </a:ext>
                </a:extLst>
              </p:cNvPr>
              <p:cNvGrpSpPr/>
              <p:nvPr/>
            </p:nvGrpSpPr>
            <p:grpSpPr>
              <a:xfrm>
                <a:off x="968131" y="3568764"/>
                <a:ext cx="500421" cy="301755"/>
                <a:chOff x="1619314" y="4920550"/>
                <a:chExt cx="500421" cy="301755"/>
              </a:xfrm>
            </p:grpSpPr>
            <p:sp>
              <p:nvSpPr>
                <p:cNvPr id="16" name="Freeform: Shape 15">
                  <a:extLst>
                    <a:ext uri="{FF2B5EF4-FFF2-40B4-BE49-F238E27FC236}">
                      <a16:creationId xmlns:a16="http://schemas.microsoft.com/office/drawing/2014/main" id="{E0A5E7A8-B0D1-43CA-A9F9-0BF146C9B35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C5001C-86A5-4129-97FA-20F9AF6D090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62CB4FD-6DDD-4E43-B9AA-37D04BF3DC79}"/>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4333745-56CF-4156-8C93-4C0D0AB81597}"/>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1" name="Group 120">
              <a:extLst>
                <a:ext uri="{FF2B5EF4-FFF2-40B4-BE49-F238E27FC236}">
                  <a16:creationId xmlns:a16="http://schemas.microsoft.com/office/drawing/2014/main" id="{567581D8-EFAB-486B-8FB8-FE089F8436C3}"/>
                </a:ext>
              </a:extLst>
            </p:cNvPr>
            <p:cNvGrpSpPr/>
            <p:nvPr/>
          </p:nvGrpSpPr>
          <p:grpSpPr>
            <a:xfrm>
              <a:off x="3167063" y="1849500"/>
              <a:ext cx="1737360" cy="1737360"/>
              <a:chOff x="7552123" y="135561"/>
              <a:chExt cx="1737360" cy="1737360"/>
            </a:xfrm>
          </p:grpSpPr>
          <p:sp>
            <p:nvSpPr>
              <p:cNvPr id="122" name="Rounded Rectangle 5">
                <a:extLst>
                  <a:ext uri="{FF2B5EF4-FFF2-40B4-BE49-F238E27FC236}">
                    <a16:creationId xmlns:a16="http://schemas.microsoft.com/office/drawing/2014/main" id="{B3FA402C-99C3-4F5A-A99D-DCDF47987E5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3" name="Graphic 122">
                <a:extLst>
                  <a:ext uri="{FF2B5EF4-FFF2-40B4-BE49-F238E27FC236}">
                    <a16:creationId xmlns:a16="http://schemas.microsoft.com/office/drawing/2014/main" id="{D601F9D4-FDBE-4148-B57E-6FD8883DA412}"/>
                  </a:ext>
                </a:extLst>
              </p:cNvPr>
              <p:cNvPicPr>
                <a:picLocks noChangeAspect="1"/>
              </p:cNvPicPr>
              <p:nvPr/>
            </p:nvPicPr>
            <p:blipFill rotWithShape="1">
              <a:blip r:embed="rId11">
                <a:extLst>
                  <a:ext uri="{96DAC541-7B7A-43D3-8B79-37D633B846F1}">
                    <asvg:svgBlip xmlns:asvg="http://schemas.microsoft.com/office/drawing/2016/SVG/main" xmlns="" r:embed="rId12"/>
                  </a:ext>
                </a:extLst>
              </a:blip>
              <a:srcRect l="9333" t="18330" r="9333" b="18330"/>
              <a:stretch/>
            </p:blipFill>
            <p:spPr>
              <a:xfrm>
                <a:off x="7936554" y="627119"/>
                <a:ext cx="968498" cy="754245"/>
              </a:xfrm>
              <a:prstGeom prst="rect">
                <a:avLst/>
              </a:prstGeom>
            </p:spPr>
          </p:pic>
        </p:grpSp>
        <p:cxnSp>
          <p:nvCxnSpPr>
            <p:cNvPr id="124" name="Straight Arrow Connector 123">
              <a:extLst>
                <a:ext uri="{FF2B5EF4-FFF2-40B4-BE49-F238E27FC236}">
                  <a16:creationId xmlns:a16="http://schemas.microsoft.com/office/drawing/2014/main" id="{49377E8D-7B3F-418B-97D6-2E8EBD84D926}"/>
                </a:ext>
              </a:extLst>
            </p:cNvPr>
            <p:cNvCxnSpPr>
              <a:cxnSpLocks/>
            </p:cNvCxnSpPr>
            <p:nvPr/>
          </p:nvCxnSpPr>
          <p:spPr>
            <a:xfrm>
              <a:off x="2479967" y="2573506"/>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58EBA32-3E79-4D97-B210-376301E51A67}"/>
                </a:ext>
              </a:extLst>
            </p:cNvPr>
            <p:cNvCxnSpPr>
              <a:cxnSpLocks/>
            </p:cNvCxnSpPr>
            <p:nvPr/>
          </p:nvCxnSpPr>
          <p:spPr>
            <a:xfrm>
              <a:off x="2479967" y="2792768"/>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5E5B430-CAD7-4109-8283-25DB14328440}"/>
              </a:ext>
            </a:extLst>
          </p:cNvPr>
          <p:cNvGrpSpPr/>
          <p:nvPr/>
        </p:nvGrpSpPr>
        <p:grpSpPr>
          <a:xfrm>
            <a:off x="584200" y="4147068"/>
            <a:ext cx="4320223" cy="1737360"/>
            <a:chOff x="584200" y="4147068"/>
            <a:chExt cx="4320223" cy="1737360"/>
          </a:xfrm>
        </p:grpSpPr>
        <p:grpSp>
          <p:nvGrpSpPr>
            <p:cNvPr id="25" name="Group 24">
              <a:extLst>
                <a:ext uri="{FF2B5EF4-FFF2-40B4-BE49-F238E27FC236}">
                  <a16:creationId xmlns:a16="http://schemas.microsoft.com/office/drawing/2014/main" id="{B9AB84C7-D462-4EE8-9D4B-3C86BE436017}"/>
                </a:ext>
              </a:extLst>
            </p:cNvPr>
            <p:cNvGrpSpPr/>
            <p:nvPr/>
          </p:nvGrpSpPr>
          <p:grpSpPr>
            <a:xfrm>
              <a:off x="584200" y="4147068"/>
              <a:ext cx="1737360" cy="1734143"/>
              <a:chOff x="353094" y="3140045"/>
              <a:chExt cx="1737360" cy="1734143"/>
            </a:xfrm>
          </p:grpSpPr>
          <p:sp>
            <p:nvSpPr>
              <p:cNvPr id="26" name="Rounded Rectangle 5">
                <a:extLst>
                  <a:ext uri="{FF2B5EF4-FFF2-40B4-BE49-F238E27FC236}">
                    <a16:creationId xmlns:a16="http://schemas.microsoft.com/office/drawing/2014/main" id="{34DFDDA8-CC31-4266-98C1-1252B97820F0}"/>
                  </a:ext>
                </a:extLst>
              </p:cNvPr>
              <p:cNvSpPr/>
              <p:nvPr/>
            </p:nvSpPr>
            <p:spPr bwMode="auto">
              <a:xfrm>
                <a:off x="353094" y="3140045"/>
                <a:ext cx="1737360" cy="1734143"/>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App</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“backend”</a:t>
                </a:r>
              </a:p>
            </p:txBody>
          </p:sp>
          <p:grpSp>
            <p:nvGrpSpPr>
              <p:cNvPr id="27" name="app development" descr="application development">
                <a:extLst>
                  <a:ext uri="{FF2B5EF4-FFF2-40B4-BE49-F238E27FC236}">
                    <a16:creationId xmlns:a16="http://schemas.microsoft.com/office/drawing/2014/main" id="{292CC498-1C84-43B7-AA69-882E5471ED10}"/>
                  </a:ext>
                </a:extLst>
              </p:cNvPr>
              <p:cNvGrpSpPr/>
              <p:nvPr/>
            </p:nvGrpSpPr>
            <p:grpSpPr>
              <a:xfrm>
                <a:off x="968131" y="3568764"/>
                <a:ext cx="500421" cy="301755"/>
                <a:chOff x="1619314" y="4920550"/>
                <a:chExt cx="500421" cy="301755"/>
              </a:xfrm>
            </p:grpSpPr>
            <p:sp>
              <p:nvSpPr>
                <p:cNvPr id="28" name="Freeform: Shape 27">
                  <a:extLst>
                    <a:ext uri="{FF2B5EF4-FFF2-40B4-BE49-F238E27FC236}">
                      <a16:creationId xmlns:a16="http://schemas.microsoft.com/office/drawing/2014/main" id="{9629FE8E-C999-47AA-A786-DFBDC76CE36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A4BB4B-3E83-438C-9E80-BD45EB9FE098}"/>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3BC5A54-13FE-440C-A603-EC6119DF8158}"/>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85444E-D9DC-44DB-BEE2-11F956469D2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6" name="Group 125">
              <a:extLst>
                <a:ext uri="{FF2B5EF4-FFF2-40B4-BE49-F238E27FC236}">
                  <a16:creationId xmlns:a16="http://schemas.microsoft.com/office/drawing/2014/main" id="{3FD08B31-6A93-4565-9BE4-D9881ED0A832}"/>
                </a:ext>
              </a:extLst>
            </p:cNvPr>
            <p:cNvGrpSpPr/>
            <p:nvPr/>
          </p:nvGrpSpPr>
          <p:grpSpPr>
            <a:xfrm>
              <a:off x="3167063" y="4147068"/>
              <a:ext cx="1737360" cy="1737360"/>
              <a:chOff x="7552123" y="135561"/>
              <a:chExt cx="1737360" cy="1737360"/>
            </a:xfrm>
          </p:grpSpPr>
          <p:sp>
            <p:nvSpPr>
              <p:cNvPr id="127" name="Rounded Rectangle 5">
                <a:extLst>
                  <a:ext uri="{FF2B5EF4-FFF2-40B4-BE49-F238E27FC236}">
                    <a16:creationId xmlns:a16="http://schemas.microsoft.com/office/drawing/2014/main" id="{D45DEC1E-1099-4D7A-8F31-23746A73C0A7}"/>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28" name="Graphic 127">
                <a:extLst>
                  <a:ext uri="{FF2B5EF4-FFF2-40B4-BE49-F238E27FC236}">
                    <a16:creationId xmlns:a16="http://schemas.microsoft.com/office/drawing/2014/main" id="{1DDA7181-0A0B-4137-AA1F-66F5DEF2FAA4}"/>
                  </a:ext>
                </a:extLst>
              </p:cNvPr>
              <p:cNvPicPr>
                <a:picLocks noChangeAspect="1"/>
              </p:cNvPicPr>
              <p:nvPr/>
            </p:nvPicPr>
            <p:blipFill rotWithShape="1">
              <a:blip r:embed="rId11">
                <a:extLst>
                  <a:ext uri="{96DAC541-7B7A-43D3-8B79-37D633B846F1}">
                    <asvg:svgBlip xmlns:asvg="http://schemas.microsoft.com/office/drawing/2016/SVG/main" xmlns="" r:embed="rId12"/>
                  </a:ext>
                </a:extLst>
              </a:blip>
              <a:srcRect l="9333" t="18330" r="9333" b="18330"/>
              <a:stretch/>
            </p:blipFill>
            <p:spPr>
              <a:xfrm>
                <a:off x="7936554" y="627119"/>
                <a:ext cx="968498" cy="754245"/>
              </a:xfrm>
              <a:prstGeom prst="rect">
                <a:avLst/>
              </a:prstGeom>
            </p:spPr>
          </p:pic>
        </p:grpSp>
        <p:cxnSp>
          <p:nvCxnSpPr>
            <p:cNvPr id="129" name="Straight Arrow Connector 128">
              <a:extLst>
                <a:ext uri="{FF2B5EF4-FFF2-40B4-BE49-F238E27FC236}">
                  <a16:creationId xmlns:a16="http://schemas.microsoft.com/office/drawing/2014/main" id="{B902C42A-F7A4-46DA-8C1F-EB4BF1CCDBC8}"/>
                </a:ext>
              </a:extLst>
            </p:cNvPr>
            <p:cNvCxnSpPr>
              <a:cxnSpLocks/>
            </p:cNvCxnSpPr>
            <p:nvPr/>
          </p:nvCxnSpPr>
          <p:spPr>
            <a:xfrm>
              <a:off x="2479967" y="4871074"/>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97E5FE0-B2C9-4AB5-9D7B-FEFB912B675C}"/>
                </a:ext>
              </a:extLst>
            </p:cNvPr>
            <p:cNvCxnSpPr>
              <a:cxnSpLocks/>
            </p:cNvCxnSpPr>
            <p:nvPr/>
          </p:nvCxnSpPr>
          <p:spPr>
            <a:xfrm>
              <a:off x="2479967" y="5090336"/>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3457820C-AF0D-4423-B9F7-2FE6D8998A4B}"/>
              </a:ext>
            </a:extLst>
          </p:cNvPr>
          <p:cNvGrpSpPr/>
          <p:nvPr/>
        </p:nvGrpSpPr>
        <p:grpSpPr>
          <a:xfrm rot="5400000">
            <a:off x="3810594" y="3756659"/>
            <a:ext cx="450298" cy="219262"/>
            <a:chOff x="3795877" y="3707050"/>
            <a:chExt cx="539421" cy="219262"/>
          </a:xfrm>
        </p:grpSpPr>
        <p:cxnSp>
          <p:nvCxnSpPr>
            <p:cNvPr id="131" name="Straight Arrow Connector 130">
              <a:extLst>
                <a:ext uri="{FF2B5EF4-FFF2-40B4-BE49-F238E27FC236}">
                  <a16:creationId xmlns:a16="http://schemas.microsoft.com/office/drawing/2014/main" id="{99028D74-CF73-425C-A55C-BE848167897B}"/>
                </a:ext>
              </a:extLst>
            </p:cNvPr>
            <p:cNvCxnSpPr>
              <a:cxnSpLocks/>
            </p:cNvCxnSpPr>
            <p:nvPr/>
          </p:nvCxnSpPr>
          <p:spPr>
            <a:xfrm>
              <a:off x="3795877" y="3707050"/>
              <a:ext cx="539421" cy="0"/>
            </a:xfrm>
            <a:prstGeom prst="straightConnector1">
              <a:avLst/>
            </a:prstGeom>
            <a:ln w="19050">
              <a:solidFill>
                <a:schemeClr val="accent6"/>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42483B-8FA5-418B-AAB9-EB7A3D1D169A}"/>
                </a:ext>
              </a:extLst>
            </p:cNvPr>
            <p:cNvCxnSpPr>
              <a:cxnSpLocks/>
            </p:cNvCxnSpPr>
            <p:nvPr/>
          </p:nvCxnSpPr>
          <p:spPr>
            <a:xfrm>
              <a:off x="3795877" y="3926312"/>
              <a:ext cx="539421"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9669FB4-956D-4052-B569-5F46D87BD0E4}"/>
              </a:ext>
            </a:extLst>
          </p:cNvPr>
          <p:cNvGrpSpPr/>
          <p:nvPr/>
        </p:nvGrpSpPr>
        <p:grpSpPr>
          <a:xfrm>
            <a:off x="4908445" y="2723177"/>
            <a:ext cx="471164" cy="2282662"/>
            <a:chOff x="5059570" y="2723177"/>
            <a:chExt cx="690611" cy="2282662"/>
          </a:xfrm>
        </p:grpSpPr>
        <p:sp>
          <p:nvSpPr>
            <p:cNvPr id="2" name="Rectangle 1">
              <a:extLst>
                <a:ext uri="{FF2B5EF4-FFF2-40B4-BE49-F238E27FC236}">
                  <a16:creationId xmlns:a16="http://schemas.microsoft.com/office/drawing/2014/main" id="{DE67CD4E-8359-40EB-BFB6-AE420B3B5CBD}"/>
                </a:ext>
              </a:extLst>
            </p:cNvPr>
            <p:cNvSpPr/>
            <p:nvPr/>
          </p:nvSpPr>
          <p:spPr bwMode="auto">
            <a:xfrm>
              <a:off x="5059570" y="2723177"/>
              <a:ext cx="239504" cy="2282662"/>
            </a:xfrm>
            <a:custGeom>
              <a:avLst/>
              <a:gdLst>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0 w 553539"/>
                <a:gd name="connsiteY4" fmla="*/ 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 name="connsiteX4" fmla="*/ 91440 w 553539"/>
                <a:gd name="connsiteY4" fmla="*/ 91440 h 2282662"/>
                <a:gd name="connsiteX0" fmla="*/ 0 w 553539"/>
                <a:gd name="connsiteY0" fmla="*/ 0 h 2282662"/>
                <a:gd name="connsiteX1" fmla="*/ 553539 w 553539"/>
                <a:gd name="connsiteY1" fmla="*/ 0 h 2282662"/>
                <a:gd name="connsiteX2" fmla="*/ 553539 w 553539"/>
                <a:gd name="connsiteY2" fmla="*/ 2282662 h 2282662"/>
                <a:gd name="connsiteX3" fmla="*/ 0 w 553539"/>
                <a:gd name="connsiteY3" fmla="*/ 2282662 h 2282662"/>
              </a:gdLst>
              <a:ahLst/>
              <a:cxnLst>
                <a:cxn ang="0">
                  <a:pos x="connsiteX0" y="connsiteY0"/>
                </a:cxn>
                <a:cxn ang="0">
                  <a:pos x="connsiteX1" y="connsiteY1"/>
                </a:cxn>
                <a:cxn ang="0">
                  <a:pos x="connsiteX2" y="connsiteY2"/>
                </a:cxn>
                <a:cxn ang="0">
                  <a:pos x="connsiteX3" y="connsiteY3"/>
                </a:cxn>
              </a:cxnLst>
              <a:rect l="l" t="t" r="r" b="b"/>
              <a:pathLst>
                <a:path w="553539" h="2282662">
                  <a:moveTo>
                    <a:pt x="0" y="0"/>
                  </a:moveTo>
                  <a:lnTo>
                    <a:pt x="553539" y="0"/>
                  </a:lnTo>
                  <a:lnTo>
                    <a:pt x="553539" y="2282662"/>
                  </a:lnTo>
                  <a:lnTo>
                    <a:pt x="0" y="2282662"/>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49FBF8B0-8777-4FFE-9725-08EF5DC0EFED}"/>
                </a:ext>
              </a:extLst>
            </p:cNvPr>
            <p:cNvCxnSpPr>
              <a:cxnSpLocks/>
            </p:cNvCxnSpPr>
            <p:nvPr/>
          </p:nvCxnSpPr>
          <p:spPr>
            <a:xfrm>
              <a:off x="5299074" y="3925468"/>
              <a:ext cx="451107"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C8739F4-5838-4C0A-A562-A5641F29527C}"/>
              </a:ext>
            </a:extLst>
          </p:cNvPr>
          <p:cNvGrpSpPr/>
          <p:nvPr/>
        </p:nvGrpSpPr>
        <p:grpSpPr>
          <a:xfrm>
            <a:off x="5516880" y="3558540"/>
            <a:ext cx="2760765" cy="694163"/>
            <a:chOff x="5509260" y="3497580"/>
            <a:chExt cx="2760765" cy="694163"/>
          </a:xfrm>
        </p:grpSpPr>
        <p:sp>
          <p:nvSpPr>
            <p:cNvPr id="140" name="Rounded Rectangle 5">
              <a:extLst>
                <a:ext uri="{FF2B5EF4-FFF2-40B4-BE49-F238E27FC236}">
                  <a16:creationId xmlns:a16="http://schemas.microsoft.com/office/drawing/2014/main" id="{9743C0CC-40F4-4B14-974D-205F78FD6E59}"/>
                </a:ext>
              </a:extLst>
            </p:cNvPr>
            <p:cNvSpPr/>
            <p:nvPr/>
          </p:nvSpPr>
          <p:spPr bwMode="auto">
            <a:xfrm>
              <a:off x="5509260" y="3497580"/>
              <a:ext cx="2760765" cy="694163"/>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1" name="Graphic 20">
              <a:extLst>
                <a:ext uri="{FF2B5EF4-FFF2-40B4-BE49-F238E27FC236}">
                  <a16:creationId xmlns:a16="http://schemas.microsoft.com/office/drawing/2014/main" id="{74CFFB62-0968-4B21-A9AC-50496564F97A}"/>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847961" y="3623013"/>
              <a:ext cx="492735" cy="458358"/>
            </a:xfrm>
            <a:prstGeom prst="rect">
              <a:avLst/>
            </a:prstGeom>
          </p:spPr>
        </p:pic>
        <p:sp>
          <p:nvSpPr>
            <p:cNvPr id="22" name="Rectangle 21">
              <a:extLst>
                <a:ext uri="{FF2B5EF4-FFF2-40B4-BE49-F238E27FC236}">
                  <a16:creationId xmlns:a16="http://schemas.microsoft.com/office/drawing/2014/main" id="{A1204C13-C4D6-45F8-8DF0-B70125A63ED3}"/>
                </a:ext>
              </a:extLst>
            </p:cNvPr>
            <p:cNvSpPr/>
            <p:nvPr/>
          </p:nvSpPr>
          <p:spPr>
            <a:xfrm>
              <a:off x="6287849" y="3616254"/>
              <a:ext cx="1747594" cy="461665"/>
            </a:xfrm>
            <a:prstGeom prst="rect">
              <a:avLst/>
            </a:prstGeom>
          </p:spPr>
          <p:txBody>
            <a:bodyPr wrap="none">
              <a:spAutoFit/>
            </a:bodyPr>
            <a:lstStyle/>
            <a:p>
              <a:r>
                <a:rPr lang="en-US" sz="2400" err="1">
                  <a:solidFill>
                    <a:srgbClr val="BF2A32"/>
                  </a:solidFill>
                  <a:latin typeface="-apple-system"/>
                </a:rPr>
                <a:t>Open</a:t>
              </a:r>
              <a:r>
                <a:rPr lang="en-US" sz="2400" err="1">
                  <a:solidFill>
                    <a:srgbClr val="222222"/>
                  </a:solidFill>
                  <a:latin typeface="-apple-system"/>
                </a:rPr>
                <a:t>Census</a:t>
              </a:r>
              <a:endParaRPr lang="en-US" sz="2400" b="0" i="0">
                <a:solidFill>
                  <a:srgbClr val="222222"/>
                </a:solidFill>
                <a:effectLst/>
                <a:latin typeface="-apple-system"/>
              </a:endParaRPr>
            </a:p>
          </p:txBody>
        </p:sp>
      </p:grpSp>
    </p:spTree>
    <p:extLst>
      <p:ext uri="{BB962C8B-B14F-4D97-AF65-F5344CB8AC3E}">
        <p14:creationId xmlns:p14="http://schemas.microsoft.com/office/powerpoint/2010/main" val="95528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120"/>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500"/>
                                        <p:tgtEl>
                                          <p:spTgt spid="119"/>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119"/>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500"/>
                                        <p:tgtEl>
                                          <p:spTgt spid="144"/>
                                        </p:tgtEl>
                                      </p:cBhvr>
                                    </p:animEffect>
                                  </p:childTnLst>
                                </p:cTn>
                              </p:par>
                              <p:par>
                                <p:cTn id="18" presetID="42" presetClass="path" presetSubtype="0" decel="100000" fill="hold" nodeType="withEffect">
                                  <p:stCondLst>
                                    <p:cond delay="0"/>
                                  </p:stCondLst>
                                  <p:childTnLst>
                                    <p:animMotion origin="layout" path="M 1.66667E-6 -1.85185E-6 L 1.66667E-6 0.03773 " pathEditMode="relative" rAng="0" ptsTypes="AA">
                                      <p:cBhvr>
                                        <p:cTn id="19" dur="750" spd="-100000" fill="hold"/>
                                        <p:tgtEl>
                                          <p:spTgt spid="144"/>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145"/>
                                        </p:tgtEl>
                                        <p:attrNameLst>
                                          <p:attrName>style.visibility</p:attrName>
                                        </p:attrNameLst>
                                      </p:cBhvr>
                                      <p:to>
                                        <p:strVal val="visible"/>
                                      </p:to>
                                    </p:set>
                                    <p:animEffect transition="in" filter="fade">
                                      <p:cBhvr>
                                        <p:cTn id="22" dur="500"/>
                                        <p:tgtEl>
                                          <p:spTgt spid="145"/>
                                        </p:tgtEl>
                                      </p:cBhvr>
                                    </p:animEffect>
                                  </p:childTnLst>
                                </p:cTn>
                              </p:par>
                              <p:par>
                                <p:cTn id="23" presetID="42" presetClass="path" presetSubtype="0" decel="100000" fill="hold" nodeType="withEffect">
                                  <p:stCondLst>
                                    <p:cond delay="100"/>
                                  </p:stCondLst>
                                  <p:childTnLst>
                                    <p:animMotion origin="layout" path="M 1.66667E-6 -1.85185E-6 L 1.66667E-6 0.03773 " pathEditMode="relative" rAng="0" ptsTypes="AA">
                                      <p:cBhvr>
                                        <p:cTn id="24" dur="750" spd="-100000" fill="hold"/>
                                        <p:tgtEl>
                                          <p:spTgt spid="145"/>
                                        </p:tgtEl>
                                        <p:attrNameLst>
                                          <p:attrName>ppt_x</p:attrName>
                                          <p:attrName>ppt_y</p:attrName>
                                        </p:attrNameLst>
                                      </p:cBhvr>
                                      <p:rCtr x="0" y="1875"/>
                                    </p:animMotion>
                                  </p:childTnLst>
                                </p:cTn>
                              </p:par>
                              <p:par>
                                <p:cTn id="25" presetID="10" presetClass="entr" presetSubtype="0" fill="hold" nodeType="withEffect">
                                  <p:stCondLst>
                                    <p:cond delay="15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par>
                                <p:cTn id="28" presetID="42" presetClass="path" presetSubtype="0" decel="100000" fill="hold" nodeType="withEffect">
                                  <p:stCondLst>
                                    <p:cond delay="150"/>
                                  </p:stCondLst>
                                  <p:childTnLst>
                                    <p:animMotion origin="layout" path="M 1.66667E-6 -1.85185E-6 L 1.66667E-6 0.03773 " pathEditMode="relative" rAng="0" ptsTypes="AA">
                                      <p:cBhvr>
                                        <p:cTn id="29" dur="750" spd="-100000" fill="hold"/>
                                        <p:tgtEl>
                                          <p:spTgt spid="133"/>
                                        </p:tgtEl>
                                        <p:attrNameLst>
                                          <p:attrName>ppt_x</p:attrName>
                                          <p:attrName>ppt_y</p:attrName>
                                        </p:attrNameLst>
                                      </p:cBhvr>
                                      <p:rCtr x="0" y="1875"/>
                                    </p:animMotion>
                                  </p:childTnLst>
                                </p:cTn>
                              </p:par>
                              <p:par>
                                <p:cTn id="30" presetID="22" presetClass="entr" presetSubtype="8" fill="hold" nodeType="withEffect">
                                  <p:stCondLst>
                                    <p:cond delay="200"/>
                                  </p:stCondLst>
                                  <p:childTnLst>
                                    <p:set>
                                      <p:cBhvr>
                                        <p:cTn id="31" dur="1" fill="hold">
                                          <p:stCondLst>
                                            <p:cond delay="0"/>
                                          </p:stCondLst>
                                        </p:cTn>
                                        <p:tgtEl>
                                          <p:spTgt spid="137"/>
                                        </p:tgtEl>
                                        <p:attrNameLst>
                                          <p:attrName>style.visibility</p:attrName>
                                        </p:attrNameLst>
                                      </p:cBhvr>
                                      <p:to>
                                        <p:strVal val="visible"/>
                                      </p:to>
                                    </p:set>
                                    <p:animEffect transition="in" filter="wipe(left)">
                                      <p:cBhvr>
                                        <p:cTn id="32" dur="500"/>
                                        <p:tgtEl>
                                          <p:spTgt spid="137"/>
                                        </p:tgtEl>
                                      </p:cBhvr>
                                    </p:animEffect>
                                  </p:childTnLst>
                                </p:cTn>
                              </p:par>
                              <p:par>
                                <p:cTn id="33" presetID="10" presetClass="entr" presetSubtype="0" fill="hold" nodeType="withEffect">
                                  <p:stCondLst>
                                    <p:cond delay="2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100000" fill="hold" nodeType="withEffect">
                                  <p:stCondLst>
                                    <p:cond delay="200"/>
                                  </p:stCondLst>
                                  <p:childTnLst>
                                    <p:animMotion origin="layout" path="M 1.66667E-6 -1.85185E-6 L 1.66667E-6 0.03773 " pathEditMode="relative" rAng="0" ptsTypes="AA">
                                      <p:cBhvr>
                                        <p:cTn id="37" dur="750" spd="-100000" fill="hold"/>
                                        <p:tgtEl>
                                          <p:spTgt spid="23"/>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par>
                          <p:cTn id="43" fill="hold">
                            <p:stCondLst>
                              <p:cond delay="500"/>
                            </p:stCondLst>
                            <p:childTnLst>
                              <p:par>
                                <p:cTn id="44" presetID="2" presetClass="entr" presetSubtype="2" decel="10000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1+#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par>
                                <p:cTn id="48" presetID="64" presetClass="path" presetSubtype="0" accel="50000" decel="50000" fill="hold" nodeType="withEffect">
                                  <p:stCondLst>
                                    <p:cond delay="500"/>
                                  </p:stCondLst>
                                  <p:childTnLst>
                                    <p:animMotion origin="layout" path="M 5E-6 -1.85185E-6 L 5E-6 -0.46551 " pathEditMode="relative" rAng="0" ptsTypes="AA">
                                      <p:cBhvr>
                                        <p:cTn id="49" dur="1000" fill="hold"/>
                                        <p:tgtEl>
                                          <p:spTgt spid="7"/>
                                        </p:tgtEl>
                                        <p:attrNameLst>
                                          <p:attrName>ppt_x</p:attrName>
                                          <p:attrName>ppt_y</p:attrName>
                                        </p:attrNameLst>
                                      </p:cBhvr>
                                      <p:rCtr x="0" y="-23287"/>
                                    </p:animMotion>
                                  </p:childTnLst>
                                </p:cTn>
                              </p:par>
                              <p:par>
                                <p:cTn id="50" presetID="2" presetClass="entr" presetSubtype="2" decel="10000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par>
                                <p:cTn id="54" presetID="64" presetClass="path" presetSubtype="0" accel="50000" decel="50000" fill="hold" nodeType="withEffect">
                                  <p:stCondLst>
                                    <p:cond delay="500"/>
                                  </p:stCondLst>
                                  <p:childTnLst>
                                    <p:animMotion origin="layout" path="M 5E-6 -1.85185E-6 L 5E-6 -0.33171 " pathEditMode="relative" rAng="0" ptsTypes="AA">
                                      <p:cBhvr>
                                        <p:cTn id="55" dur="1000" fill="hold"/>
                                        <p:tgtEl>
                                          <p:spTgt spid="42"/>
                                        </p:tgtEl>
                                        <p:attrNameLst>
                                          <p:attrName>ppt_x</p:attrName>
                                          <p:attrName>ppt_y</p:attrName>
                                        </p:attrNameLst>
                                      </p:cBhvr>
                                      <p:rCtr x="0" y="-16597"/>
                                    </p:animMotion>
                                  </p:childTnLst>
                                </p:cTn>
                              </p:par>
                              <p:par>
                                <p:cTn id="56" presetID="2" presetClass="entr" presetSubtype="2" decel="10000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1+#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64" presetClass="path" presetSubtype="0" accel="50000" decel="50000" fill="hold" nodeType="withEffect">
                                  <p:stCondLst>
                                    <p:cond delay="500"/>
                                  </p:stCondLst>
                                  <p:childTnLst>
                                    <p:animMotion origin="layout" path="M 5E-6 -1.85185E-6 L 5E-6 -0.19838 " pathEditMode="relative" rAng="0" ptsTypes="AA">
                                      <p:cBhvr>
                                        <p:cTn id="61" dur="1000" fill="hold"/>
                                        <p:tgtEl>
                                          <p:spTgt spid="48"/>
                                        </p:tgtEl>
                                        <p:attrNameLst>
                                          <p:attrName>ppt_x</p:attrName>
                                          <p:attrName>ppt_y</p:attrName>
                                        </p:attrNameLst>
                                      </p:cBhvr>
                                      <p:rCtr x="0" y="-9931"/>
                                    </p:animMotion>
                                  </p:childTnLst>
                                </p:cTn>
                              </p:par>
                              <p:par>
                                <p:cTn id="62" presetID="2" presetClass="entr" presetSubtype="2" decel="10000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additive="base">
                                        <p:cTn id="64" dur="500" fill="hold"/>
                                        <p:tgtEl>
                                          <p:spTgt spid="54"/>
                                        </p:tgtEl>
                                        <p:attrNameLst>
                                          <p:attrName>ppt_x</p:attrName>
                                        </p:attrNameLst>
                                      </p:cBhvr>
                                      <p:tavLst>
                                        <p:tav tm="0">
                                          <p:val>
                                            <p:strVal val="1+#ppt_w/2"/>
                                          </p:val>
                                        </p:tav>
                                        <p:tav tm="100000">
                                          <p:val>
                                            <p:strVal val="#ppt_x"/>
                                          </p:val>
                                        </p:tav>
                                      </p:tavLst>
                                    </p:anim>
                                    <p:anim calcmode="lin" valueType="num">
                                      <p:cBhvr additive="base">
                                        <p:cTn id="65" dur="500" fill="hold"/>
                                        <p:tgtEl>
                                          <p:spTgt spid="54"/>
                                        </p:tgtEl>
                                        <p:attrNameLst>
                                          <p:attrName>ppt_y</p:attrName>
                                        </p:attrNameLst>
                                      </p:cBhvr>
                                      <p:tavLst>
                                        <p:tav tm="0">
                                          <p:val>
                                            <p:strVal val="#ppt_y"/>
                                          </p:val>
                                        </p:tav>
                                        <p:tav tm="100000">
                                          <p:val>
                                            <p:strVal val="#ppt_y"/>
                                          </p:val>
                                        </p:tav>
                                      </p:tavLst>
                                    </p:anim>
                                  </p:childTnLst>
                                </p:cTn>
                              </p:par>
                              <p:par>
                                <p:cTn id="66" presetID="64" presetClass="path" presetSubtype="0" accel="50000" decel="50000" fill="hold" nodeType="withEffect">
                                  <p:stCondLst>
                                    <p:cond delay="500"/>
                                  </p:stCondLst>
                                  <p:childTnLst>
                                    <p:animMotion origin="layout" path="M 5E-6 -1.85185E-6 L 0.00027 -0.06504 " pathEditMode="relative" rAng="0" ptsTypes="AA">
                                      <p:cBhvr>
                                        <p:cTn id="67" dur="1000" fill="hold"/>
                                        <p:tgtEl>
                                          <p:spTgt spid="54"/>
                                        </p:tgtEl>
                                        <p:attrNameLst>
                                          <p:attrName>ppt_x</p:attrName>
                                          <p:attrName>ppt_y</p:attrName>
                                        </p:attrNameLst>
                                      </p:cBhvr>
                                      <p:rCtr x="13" y="-3264"/>
                                    </p:animMotion>
                                  </p:childTnLst>
                                </p:cTn>
                              </p:par>
                              <p:par>
                                <p:cTn id="68" presetID="2" presetClass="entr" presetSubtype="2" decel="100000" fill="hold" nodeType="with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additive="base">
                                        <p:cTn id="70" dur="500" fill="hold"/>
                                        <p:tgtEl>
                                          <p:spTgt spid="60"/>
                                        </p:tgtEl>
                                        <p:attrNameLst>
                                          <p:attrName>ppt_x</p:attrName>
                                        </p:attrNameLst>
                                      </p:cBhvr>
                                      <p:tavLst>
                                        <p:tav tm="0">
                                          <p:val>
                                            <p:strVal val="1+#ppt_w/2"/>
                                          </p:val>
                                        </p:tav>
                                        <p:tav tm="100000">
                                          <p:val>
                                            <p:strVal val="#ppt_x"/>
                                          </p:val>
                                        </p:tav>
                                      </p:tavLst>
                                    </p:anim>
                                    <p:anim calcmode="lin" valueType="num">
                                      <p:cBhvr additive="base">
                                        <p:cTn id="71" dur="500" fill="hold"/>
                                        <p:tgtEl>
                                          <p:spTgt spid="60"/>
                                        </p:tgtEl>
                                        <p:attrNameLst>
                                          <p:attrName>ppt_y</p:attrName>
                                        </p:attrNameLst>
                                      </p:cBhvr>
                                      <p:tavLst>
                                        <p:tav tm="0">
                                          <p:val>
                                            <p:strVal val="#ppt_y"/>
                                          </p:val>
                                        </p:tav>
                                        <p:tav tm="100000">
                                          <p:val>
                                            <p:strVal val="#ppt_y"/>
                                          </p:val>
                                        </p:tav>
                                      </p:tavLst>
                                    </p:anim>
                                  </p:childTnLst>
                                </p:cTn>
                              </p:par>
                              <p:par>
                                <p:cTn id="72" presetID="64" presetClass="path" presetSubtype="0" accel="50000" decel="50000" fill="hold" nodeType="withEffect">
                                  <p:stCondLst>
                                    <p:cond delay="500"/>
                                  </p:stCondLst>
                                  <p:childTnLst>
                                    <p:animMotion origin="layout" path="M 5E-6 -1.85185E-6 L 5E-6 0.06852 " pathEditMode="relative" rAng="0" ptsTypes="AA">
                                      <p:cBhvr>
                                        <p:cTn id="73" dur="1000" fill="hold"/>
                                        <p:tgtEl>
                                          <p:spTgt spid="60"/>
                                        </p:tgtEl>
                                        <p:attrNameLst>
                                          <p:attrName>ppt_x</p:attrName>
                                          <p:attrName>ppt_y</p:attrName>
                                        </p:attrNameLst>
                                      </p:cBhvr>
                                      <p:rCtr x="0" y="3426"/>
                                    </p:animMotion>
                                  </p:childTnLst>
                                </p:cTn>
                              </p:par>
                              <p:par>
                                <p:cTn id="74" presetID="2" presetClass="entr" presetSubtype="2" decel="100000"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additive="base">
                                        <p:cTn id="76" dur="500" fill="hold"/>
                                        <p:tgtEl>
                                          <p:spTgt spid="66"/>
                                        </p:tgtEl>
                                        <p:attrNameLst>
                                          <p:attrName>ppt_x</p:attrName>
                                        </p:attrNameLst>
                                      </p:cBhvr>
                                      <p:tavLst>
                                        <p:tav tm="0">
                                          <p:val>
                                            <p:strVal val="1+#ppt_w/2"/>
                                          </p:val>
                                        </p:tav>
                                        <p:tav tm="100000">
                                          <p:val>
                                            <p:strVal val="#ppt_x"/>
                                          </p:val>
                                        </p:tav>
                                      </p:tavLst>
                                    </p:anim>
                                    <p:anim calcmode="lin" valueType="num">
                                      <p:cBhvr additive="base">
                                        <p:cTn id="77" dur="500" fill="hold"/>
                                        <p:tgtEl>
                                          <p:spTgt spid="66"/>
                                        </p:tgtEl>
                                        <p:attrNameLst>
                                          <p:attrName>ppt_y</p:attrName>
                                        </p:attrNameLst>
                                      </p:cBhvr>
                                      <p:tavLst>
                                        <p:tav tm="0">
                                          <p:val>
                                            <p:strVal val="#ppt_y"/>
                                          </p:val>
                                        </p:tav>
                                        <p:tav tm="100000">
                                          <p:val>
                                            <p:strVal val="#ppt_y"/>
                                          </p:val>
                                        </p:tav>
                                      </p:tavLst>
                                    </p:anim>
                                  </p:childTnLst>
                                </p:cTn>
                              </p:par>
                              <p:par>
                                <p:cTn id="78" presetID="64" presetClass="path" presetSubtype="0" accel="50000" decel="50000" fill="hold" nodeType="withEffect">
                                  <p:stCondLst>
                                    <p:cond delay="500"/>
                                  </p:stCondLst>
                                  <p:childTnLst>
                                    <p:animMotion origin="layout" path="M 5E-6 -1.85185E-6 L 5E-6 0.20185 " pathEditMode="relative" rAng="0" ptsTypes="AA">
                                      <p:cBhvr>
                                        <p:cTn id="79" dur="1000" fill="hold"/>
                                        <p:tgtEl>
                                          <p:spTgt spid="66"/>
                                        </p:tgtEl>
                                        <p:attrNameLst>
                                          <p:attrName>ppt_x</p:attrName>
                                          <p:attrName>ppt_y</p:attrName>
                                        </p:attrNameLst>
                                      </p:cBhvr>
                                      <p:rCtr x="0" y="10093"/>
                                    </p:animMotion>
                                  </p:childTnLst>
                                </p:cTn>
                              </p:par>
                              <p:par>
                                <p:cTn id="80" presetID="2" presetClass="entr" presetSubtype="2" decel="100000" fill="hold" nodeType="withEffect">
                                  <p:stCondLst>
                                    <p:cond delay="0"/>
                                  </p:stCondLst>
                                  <p:childTnLst>
                                    <p:set>
                                      <p:cBhvr>
                                        <p:cTn id="81" dur="1" fill="hold">
                                          <p:stCondLst>
                                            <p:cond delay="0"/>
                                          </p:stCondLst>
                                        </p:cTn>
                                        <p:tgtEl>
                                          <p:spTgt spid="72"/>
                                        </p:tgtEl>
                                        <p:attrNameLst>
                                          <p:attrName>style.visibility</p:attrName>
                                        </p:attrNameLst>
                                      </p:cBhvr>
                                      <p:to>
                                        <p:strVal val="visible"/>
                                      </p:to>
                                    </p:set>
                                    <p:anim calcmode="lin" valueType="num">
                                      <p:cBhvr additive="base">
                                        <p:cTn id="82" dur="500" fill="hold"/>
                                        <p:tgtEl>
                                          <p:spTgt spid="72"/>
                                        </p:tgtEl>
                                        <p:attrNameLst>
                                          <p:attrName>ppt_x</p:attrName>
                                        </p:attrNameLst>
                                      </p:cBhvr>
                                      <p:tavLst>
                                        <p:tav tm="0">
                                          <p:val>
                                            <p:strVal val="1+#ppt_w/2"/>
                                          </p:val>
                                        </p:tav>
                                        <p:tav tm="100000">
                                          <p:val>
                                            <p:strVal val="#ppt_x"/>
                                          </p:val>
                                        </p:tav>
                                      </p:tavLst>
                                    </p:anim>
                                    <p:anim calcmode="lin" valueType="num">
                                      <p:cBhvr additive="base">
                                        <p:cTn id="83" dur="500" fill="hold"/>
                                        <p:tgtEl>
                                          <p:spTgt spid="72"/>
                                        </p:tgtEl>
                                        <p:attrNameLst>
                                          <p:attrName>ppt_y</p:attrName>
                                        </p:attrNameLst>
                                      </p:cBhvr>
                                      <p:tavLst>
                                        <p:tav tm="0">
                                          <p:val>
                                            <p:strVal val="#ppt_y"/>
                                          </p:val>
                                        </p:tav>
                                        <p:tav tm="100000">
                                          <p:val>
                                            <p:strVal val="#ppt_y"/>
                                          </p:val>
                                        </p:tav>
                                      </p:tavLst>
                                    </p:anim>
                                  </p:childTnLst>
                                </p:cTn>
                              </p:par>
                              <p:par>
                                <p:cTn id="84" presetID="64" presetClass="path" presetSubtype="0" accel="50000" decel="50000" fill="hold" nodeType="withEffect">
                                  <p:stCondLst>
                                    <p:cond delay="500"/>
                                  </p:stCondLst>
                                  <p:childTnLst>
                                    <p:animMotion origin="layout" path="M 5E-6 -1.85185E-6 L 5E-6 0.33449 " pathEditMode="relative" rAng="0" ptsTypes="AA">
                                      <p:cBhvr>
                                        <p:cTn id="85" dur="1000" fill="hold"/>
                                        <p:tgtEl>
                                          <p:spTgt spid="72"/>
                                        </p:tgtEl>
                                        <p:attrNameLst>
                                          <p:attrName>ppt_x</p:attrName>
                                          <p:attrName>ppt_y</p:attrName>
                                        </p:attrNameLst>
                                      </p:cBhvr>
                                      <p:rCtr x="0" y="16713"/>
                                    </p:animMotion>
                                  </p:childTnLst>
                                </p:cTn>
                              </p:par>
                            </p:childTnLst>
                          </p:cTn>
                        </p:par>
                        <p:par>
                          <p:cTn id="86" fill="hold">
                            <p:stCondLst>
                              <p:cond delay="2000"/>
                            </p:stCondLst>
                            <p:childTnLst>
                              <p:par>
                                <p:cTn id="87" presetID="1" presetClass="exit" presetSubtype="0" fill="hold" nodeType="afterEffect">
                                  <p:stCondLst>
                                    <p:cond delay="0"/>
                                  </p:stCondLst>
                                  <p:childTnLst>
                                    <p:set>
                                      <p:cBhvr>
                                        <p:cTn id="88" dur="1" fill="hold">
                                          <p:stCondLst>
                                            <p:cond delay="0"/>
                                          </p:stCondLst>
                                        </p:cTn>
                                        <p:tgtEl>
                                          <p:spTgt spid="7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9" grpId="1"/>
      <p:bldP spid="120" grpId="0"/>
      <p:bldP spid="120"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DF6E053-B7E3-40CE-B5FA-9F248CD6319A}"/>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
        <p:nvSpPr>
          <p:cNvPr id="4" name="Title 1">
            <a:extLst>
              <a:ext uri="{FF2B5EF4-FFF2-40B4-BE49-F238E27FC236}">
                <a16:creationId xmlns:a16="http://schemas.microsoft.com/office/drawing/2014/main" id="{931F56B9-5C71-453E-9A2F-0B993791F981}"/>
              </a:ext>
            </a:extLst>
          </p:cNvPr>
          <p:cNvSpPr txBox="1">
            <a:spLocks/>
          </p:cNvSpPr>
          <p:nvPr/>
        </p:nvSpPr>
        <p:spPr>
          <a:xfrm>
            <a:off x="1622612" y="383780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Logs, Metrics and Distributed Tracing</a:t>
            </a:r>
          </a:p>
        </p:txBody>
      </p:sp>
    </p:spTree>
    <p:extLst>
      <p:ext uri="{BB962C8B-B14F-4D97-AF65-F5344CB8AC3E}">
        <p14:creationId xmlns:p14="http://schemas.microsoft.com/office/powerpoint/2010/main" val="87580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91667E-6 -4.81481E-6 L -2.91667E-6 0.03774 " pathEditMode="relative" rAng="0" ptsTypes="AA">
                                      <p:cBhvr>
                                        <p:cTn id="14" dur="750" spd="-100000" fill="hold"/>
                                        <p:tgtEl>
                                          <p:spTgt spid="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A8D88970-D8AB-447F-A65B-B5C9C6358B33}"/>
              </a:ext>
            </a:extLst>
          </p:cNvPr>
          <p:cNvSpPr/>
          <p:nvPr/>
        </p:nvSpPr>
        <p:spPr bwMode="auto">
          <a:xfrm>
            <a:off x="4662572" y="344690"/>
            <a:ext cx="537005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a:t>
            </a:r>
            <a:r>
              <a:rPr kumimoji="0" lang="en-US" sz="1400" b="1" i="0" u="none" strike="noStrike" kern="1200" cap="none" spc="0" normalizeH="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Secret Stores</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64635"/>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6869" y="611698"/>
            <a:ext cx="830768" cy="4492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ws secrets manager logo">
            <a:extLst>
              <a:ext uri="{FF2B5EF4-FFF2-40B4-BE49-F238E27FC236}">
                <a16:creationId xmlns:a16="http://schemas.microsoft.com/office/drawing/2014/main" id="{292C03AA-CD35-48FB-988E-5FCCA85487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8560" y="443708"/>
            <a:ext cx="1127525" cy="11275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9361420" y="122873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pic>
        <p:nvPicPr>
          <p:cNvPr id="3080" name="Picture 8" descr="Image result for hashicorp vault">
            <a:extLst>
              <a:ext uri="{FF2B5EF4-FFF2-40B4-BE49-F238E27FC236}">
                <a16:creationId xmlns:a16="http://schemas.microsoft.com/office/drawing/2014/main" id="{3F383291-EAA5-4F70-AA52-30A33EF606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7597" y="601659"/>
            <a:ext cx="830768" cy="81030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3084" name="Picture 12" descr="Image result for googel Cloud Key Management Service ">
            <a:extLst>
              <a:ext uri="{FF2B5EF4-FFF2-40B4-BE49-F238E27FC236}">
                <a16:creationId xmlns:a16="http://schemas.microsoft.com/office/drawing/2014/main" id="{CD2C9E55-010E-4E8C-994D-14027C525A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9958" y="597346"/>
            <a:ext cx="1139453" cy="58477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29C37E7D-C22F-43CD-839F-199AF5A90E30}"/>
              </a:ext>
            </a:extLst>
          </p:cNvPr>
          <p:cNvSpPr txBox="1"/>
          <p:nvPr/>
        </p:nvSpPr>
        <p:spPr>
          <a:xfrm>
            <a:off x="7929062" y="1228735"/>
            <a:ext cx="1422778"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Google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Management</a:t>
            </a:r>
          </a:p>
        </p:txBody>
      </p:sp>
      <p:grpSp>
        <p:nvGrpSpPr>
          <p:cNvPr id="19" name="Group 18">
            <a:extLst>
              <a:ext uri="{FF2B5EF4-FFF2-40B4-BE49-F238E27FC236}">
                <a16:creationId xmlns:a16="http://schemas.microsoft.com/office/drawing/2014/main" id="{A83698D6-57D3-4298-927C-DA66D08236B7}"/>
              </a:ext>
            </a:extLst>
          </p:cNvPr>
          <p:cNvGrpSpPr/>
          <p:nvPr/>
        </p:nvGrpSpPr>
        <p:grpSpPr>
          <a:xfrm>
            <a:off x="7362138" y="3315577"/>
            <a:ext cx="1737360" cy="1737360"/>
            <a:chOff x="7552123" y="135561"/>
            <a:chExt cx="1737360" cy="1737360"/>
          </a:xfrm>
        </p:grpSpPr>
        <p:sp>
          <p:nvSpPr>
            <p:cNvPr id="20" name="Rounded Rectangle 5">
              <a:extLst>
                <a:ext uri="{FF2B5EF4-FFF2-40B4-BE49-F238E27FC236}">
                  <a16:creationId xmlns:a16="http://schemas.microsoft.com/office/drawing/2014/main" id="{E19F7529-0763-4C30-A5B6-247FAD0A7CC0}"/>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2" name="Graphic 21">
              <a:extLst>
                <a:ext uri="{FF2B5EF4-FFF2-40B4-BE49-F238E27FC236}">
                  <a16:creationId xmlns:a16="http://schemas.microsoft.com/office/drawing/2014/main" id="{D4FDC3A9-00BB-455A-BDBC-5F8801DBE215}"/>
                </a:ext>
              </a:extLst>
            </p:cNvPr>
            <p:cNvPicPr>
              <a:picLocks noChangeAspect="1"/>
            </p:cNvPicPr>
            <p:nvPr/>
          </p:nvPicPr>
          <p:blipFill rotWithShape="1">
            <a:blip r:embed="rId10">
              <a:extLst>
                <a:ext uri="{96DAC541-7B7A-43D3-8B79-37D633B846F1}">
                  <asvg:svgBlip xmlns:asvg="http://schemas.microsoft.com/office/drawing/2016/SVG/main" xmlns="" r:embed="rId11"/>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4E9CE18-899D-42FC-A541-2294BDE4F155}"/>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a:t>
            </a:r>
          </a:p>
        </p:txBody>
      </p:sp>
      <p:sp>
        <p:nvSpPr>
          <p:cNvPr id="26" name="Freeform: Shape 25">
            <a:extLst>
              <a:ext uri="{FF2B5EF4-FFF2-40B4-BE49-F238E27FC236}">
                <a16:creationId xmlns:a16="http://schemas.microsoft.com/office/drawing/2014/main" id="{F3B04F80-7003-4D8E-B110-FD389F76BF8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1415350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61D1072-E975-47A2-B3CD-8BC3768C246A}"/>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56">
            <a:extLst>
              <a:ext uri="{FF2B5EF4-FFF2-40B4-BE49-F238E27FC236}">
                <a16:creationId xmlns:a16="http://schemas.microsoft.com/office/drawing/2014/main" id="{A8D88970-D8AB-447F-A65B-B5C9C6358B33}"/>
              </a:ext>
            </a:extLst>
          </p:cNvPr>
          <p:cNvSpPr/>
          <p:nvPr/>
        </p:nvSpPr>
        <p:spPr bwMode="auto">
          <a:xfrm>
            <a:off x="7347597" y="406084"/>
            <a:ext cx="1879420" cy="1274167"/>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5"/>
            <a:ext cx="9054559" cy="3612383"/>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472C4"/>
                </a:solidFill>
                <a:effectLst/>
                <a:uLnTx/>
                <a:uFillTx/>
                <a:latin typeface="Calibri Light" panose="020F0302020204030204"/>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prstClr val="black"/>
                </a:solidFill>
                <a:effectLst/>
                <a:uLnTx/>
                <a:uFillTx/>
                <a:latin typeface="Calibri" panose="020F0502020204030204"/>
              </a:rPr>
              <a:t>http://localhost:3500/v1.0/</a:t>
            </a:r>
            <a:r>
              <a:rPr lang="en-US" sz="1400">
                <a:solidFill>
                  <a:prstClr val="black"/>
                </a:solidFill>
                <a:latin typeface="Calibri" panose="020F0502020204030204"/>
              </a:rPr>
              <a:t>secrets</a:t>
            </a:r>
            <a:r>
              <a:rPr kumimoji="0" lang="en-US" sz="1400" i="0" u="none" strike="noStrike" kern="1200" cap="none" spc="0" normalizeH="0" baseline="0" noProof="0">
                <a:ln>
                  <a:noFill/>
                </a:ln>
                <a:solidFill>
                  <a:prstClr val="black"/>
                </a:solidFill>
                <a:effectLst/>
                <a:uLnTx/>
                <a:uFillTx/>
                <a:latin typeface="Calibri" panose="020F0502020204030204"/>
              </a:rPr>
              <a:t>/vault/</a:t>
            </a:r>
            <a:r>
              <a:rPr kumimoji="0" lang="en-US" sz="1400" i="0" u="none" strike="noStrike" kern="1200" cap="none" spc="0" normalizeH="0" baseline="0" noProof="0" err="1">
                <a:ln>
                  <a:noFill/>
                </a:ln>
                <a:solidFill>
                  <a:prstClr val="black"/>
                </a:solidFill>
                <a:effectLst/>
                <a:uLnTx/>
                <a:uFillTx/>
                <a:latin typeface="Calibri" panose="020F0502020204030204"/>
              </a:rPr>
              <a:t>mysecret</a:t>
            </a:r>
            <a:endParaRPr kumimoji="0" lang="en-US" sz="1400" i="0" u="none" strike="noStrike" kern="1200" cap="none" spc="0" normalizeH="0" baseline="0" noProof="0">
              <a:ln>
                <a:noFill/>
              </a:ln>
              <a:solidFill>
                <a:prstClr val="black"/>
              </a:solidFill>
              <a:effectLst/>
              <a:uLnTx/>
              <a:uFillTx/>
              <a:latin typeface="Calibri" panose="020F0502020204030204"/>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p:cNvCxnSpPr>
          <p:nvPr/>
        </p:nvCxnSpPr>
        <p:spPr>
          <a:xfrm flipV="1">
            <a:off x="8264125" y="1690688"/>
            <a:ext cx="0" cy="1619937"/>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Azure Key Vault Icon">
            <a:extLst>
              <a:ext uri="{FF2B5EF4-FFF2-40B4-BE49-F238E27FC236}">
                <a16:creationId xmlns:a16="http://schemas.microsoft.com/office/drawing/2014/main" id="{93282EAD-E8D8-4E21-9A88-FE9E25650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458" y="603348"/>
            <a:ext cx="830768" cy="449267"/>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2B9B91FB-6647-4DA1-B14E-72DDD3EFE38B}"/>
              </a:ext>
            </a:extLst>
          </p:cNvPr>
          <p:cNvSpPr txBox="1"/>
          <p:nvPr/>
        </p:nvSpPr>
        <p:spPr>
          <a:xfrm>
            <a:off x="8022009" y="1220385"/>
            <a:ext cx="46166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a:gradFill>
                  <a:gsLst>
                    <a:gs pos="2917">
                      <a:srgbClr val="000000"/>
                    </a:gs>
                    <a:gs pos="30000">
                      <a:srgbClr val="000000"/>
                    </a:gs>
                  </a:gsLst>
                  <a:lin ang="5400000" scaled="0"/>
                </a:gradFill>
                <a:latin typeface="Segoe UI"/>
              </a:rPr>
              <a:t>Key Vault</a:t>
            </a:r>
          </a:p>
        </p:txBody>
      </p: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i="0" u="none" strike="noStrike" kern="1200" cap="none" spc="0" normalizeH="0" baseline="0" noProof="0">
              <a:ln>
                <a:noFill/>
              </a:ln>
              <a:solidFill>
                <a:prstClr val="black"/>
              </a:solidFill>
              <a:effectLst/>
              <a:uLnTx/>
              <a:uFillTx/>
              <a:latin typeface="Consolas" panose="020B0609020204030204" pitchFamily="49" charset="0"/>
              <a:ea typeface="Segoe UI Symbol"/>
            </a:endParaRPr>
          </a:p>
        </p:txBody>
      </p:sp>
      <p:pic>
        <p:nvPicPr>
          <p:cNvPr id="72" name="Picture 71">
            <a:extLst>
              <a:ext uri="{FF2B5EF4-FFF2-40B4-BE49-F238E27FC236}">
                <a16:creationId xmlns:a16="http://schemas.microsoft.com/office/drawing/2014/main" id="{528878E3-A89E-4FE7-95A5-A9CE5ACDB300}"/>
              </a:ext>
            </a:extLst>
          </p:cNvPr>
          <p:cNvPicPr>
            <a:picLocks noChangeAspect="1"/>
          </p:cNvPicPr>
          <p:nvPr/>
        </p:nvPicPr>
        <p:blipFill>
          <a:blip r:embed="rId7"/>
          <a:stretch>
            <a:fillRect/>
          </a:stretch>
        </p:blipFill>
        <p:spPr>
          <a:xfrm>
            <a:off x="10021596" y="1741287"/>
            <a:ext cx="775208" cy="775208"/>
          </a:xfrm>
          <a:prstGeom prst="rect">
            <a:avLst/>
          </a:prstGeom>
          <a:effectLst/>
        </p:spPr>
      </p:pic>
      <p:sp>
        <p:nvSpPr>
          <p:cNvPr id="22" name="Rounded Rectangle 5">
            <a:extLst>
              <a:ext uri="{FF2B5EF4-FFF2-40B4-BE49-F238E27FC236}">
                <a16:creationId xmlns:a16="http://schemas.microsoft.com/office/drawing/2014/main" id="{3FF3CC08-B145-4FB7-B213-D6C277C46D43}"/>
              </a:ext>
            </a:extLst>
          </p:cNvPr>
          <p:cNvSpPr/>
          <p:nvPr/>
        </p:nvSpPr>
        <p:spPr bwMode="auto">
          <a:xfrm>
            <a:off x="7320569" y="5344725"/>
            <a:ext cx="1906454" cy="609508"/>
          </a:xfrm>
          <a:prstGeom prst="rect">
            <a:avLst/>
          </a:prstGeom>
          <a:noFill/>
          <a:ln w="19050" cap="rnd">
            <a:solidFill>
              <a:schemeClr val="bg2">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b="1" spc="300">
                <a:solidFill>
                  <a:srgbClr val="000000"/>
                </a:solidFill>
                <a:latin typeface="Segoe UI Semibold"/>
                <a:cs typeface="Segoe UI" pitchFamily="34" charset="0"/>
              </a:rPr>
              <a:t>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Pod </a:t>
            </a:r>
          </a:p>
          <a:p>
            <a:pPr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Managed Identity</a:t>
            </a:r>
          </a:p>
        </p:txBody>
      </p:sp>
      <p:cxnSp>
        <p:nvCxnSpPr>
          <p:cNvPr id="23" name="Straight Arrow Connector 22">
            <a:extLst>
              <a:ext uri="{FF2B5EF4-FFF2-40B4-BE49-F238E27FC236}">
                <a16:creationId xmlns:a16="http://schemas.microsoft.com/office/drawing/2014/main" id="{0AFF4A34-0606-4794-B0C6-2BAE2ECDB781}"/>
              </a:ext>
            </a:extLst>
          </p:cNvPr>
          <p:cNvCxnSpPr>
            <a:cxnSpLocks/>
          </p:cNvCxnSpPr>
          <p:nvPr/>
        </p:nvCxnSpPr>
        <p:spPr>
          <a:xfrm>
            <a:off x="8252842" y="4930033"/>
            <a:ext cx="0" cy="393819"/>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32E3F1-6E26-4147-A993-3B167E17C588}"/>
              </a:ext>
            </a:extLst>
          </p:cNvPr>
          <p:cNvGrpSpPr/>
          <p:nvPr/>
        </p:nvGrpSpPr>
        <p:grpSpPr>
          <a:xfrm>
            <a:off x="7347597" y="3301393"/>
            <a:ext cx="1737360" cy="1737360"/>
            <a:chOff x="7552123" y="135561"/>
            <a:chExt cx="1737360" cy="1737360"/>
          </a:xfrm>
        </p:grpSpPr>
        <p:sp>
          <p:nvSpPr>
            <p:cNvPr id="26" name="Rounded Rectangle 5">
              <a:extLst>
                <a:ext uri="{FF2B5EF4-FFF2-40B4-BE49-F238E27FC236}">
                  <a16:creationId xmlns:a16="http://schemas.microsoft.com/office/drawing/2014/main" id="{0F34ED19-0A21-4A59-B872-4795D80C0A9D}"/>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29" name="Graphic 28">
              <a:extLst>
                <a:ext uri="{FF2B5EF4-FFF2-40B4-BE49-F238E27FC236}">
                  <a16:creationId xmlns:a16="http://schemas.microsoft.com/office/drawing/2014/main" id="{9A2B9065-6F67-4E78-8932-1FF0330C11E2}"/>
                </a:ext>
              </a:extLst>
            </p:cNvPr>
            <p:cNvPicPr>
              <a:picLocks noChangeAspect="1"/>
            </p:cNvPicPr>
            <p:nvPr/>
          </p:nvPicPr>
          <p:blipFill rotWithShape="1">
            <a:blip r:embed="rId8">
              <a:extLst>
                <a:ext uri="{96DAC541-7B7A-43D3-8B79-37D633B846F1}">
                  <asvg:svgBlip xmlns:asvg="http://schemas.microsoft.com/office/drawing/2016/SVG/main" xmlns="" r:embed="rId9"/>
                </a:ext>
              </a:extLst>
            </a:blip>
            <a:srcRect l="9333" t="18330" r="9333" b="18330"/>
            <a:stretch/>
          </p:blipFill>
          <p:spPr>
            <a:xfrm>
              <a:off x="7936554" y="627119"/>
              <a:ext cx="968498" cy="754245"/>
            </a:xfrm>
            <a:prstGeom prst="rect">
              <a:avLst/>
            </a:prstGeom>
          </p:spPr>
        </p:pic>
      </p:grpSp>
      <p:sp>
        <p:nvSpPr>
          <p:cNvPr id="30" name="Freeform: Shape 29">
            <a:extLst>
              <a:ext uri="{FF2B5EF4-FFF2-40B4-BE49-F238E27FC236}">
                <a16:creationId xmlns:a16="http://schemas.microsoft.com/office/drawing/2014/main" id="{82837FA1-C12F-4B57-AFC8-491FC9AE5157}"/>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Azure Kubernetes Service</a:t>
            </a:r>
          </a:p>
        </p:txBody>
      </p:sp>
      <p:sp>
        <p:nvSpPr>
          <p:cNvPr id="32" name="Freeform: Shape 31">
            <a:extLst>
              <a:ext uri="{FF2B5EF4-FFF2-40B4-BE49-F238E27FC236}">
                <a16:creationId xmlns:a16="http://schemas.microsoft.com/office/drawing/2014/main" id="{98520D18-7540-45B8-891E-8E3D425D67E1}"/>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45369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3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81806C-81BE-44A7-9B63-0F7E979DE419}"/>
              </a:ext>
            </a:extLst>
          </p:cNvPr>
          <p:cNvSpPr/>
          <p:nvPr/>
        </p:nvSpPr>
        <p:spPr bwMode="auto">
          <a:xfrm>
            <a:off x="581306" y="2038120"/>
            <a:ext cx="9827894" cy="4638102"/>
          </a:xfrm>
          <a:prstGeom prst="rect">
            <a:avLst/>
          </a:prstGeom>
          <a:solidFill>
            <a:srgbClr val="737373">
              <a:lumMod val="20000"/>
              <a:lumOff val="80000"/>
            </a:srgbClr>
          </a:solidFill>
          <a:ln w="10795" cap="flat" cmpd="sng" algn="ctr">
            <a:noFill/>
            <a:prstDash val="solid"/>
          </a:ln>
          <a:effectLst/>
        </p:spPr>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37" name="Rectangle 36">
            <a:extLst>
              <a:ext uri="{FF2B5EF4-FFF2-40B4-BE49-F238E27FC236}">
                <a16:creationId xmlns:a16="http://schemas.microsoft.com/office/drawing/2014/main" id="{16DD0152-AE46-4456-996C-31EE99FE6C72}"/>
              </a:ext>
            </a:extLst>
          </p:cNvPr>
          <p:cNvSpPr/>
          <p:nvPr/>
        </p:nvSpPr>
        <p:spPr bwMode="auto">
          <a:xfrm>
            <a:off x="918309" y="2492326"/>
            <a:ext cx="9054559" cy="3146474"/>
          </a:xfrm>
          <a:prstGeom prst="rect">
            <a:avLst/>
          </a:prstGeom>
          <a:solidFill>
            <a:schemeClr val="bg1"/>
          </a:solidFill>
          <a:ln w="10795" cap="flat" cmpd="sng" algn="ctr">
            <a:noFill/>
            <a:prstDash val="soli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1371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Pod</a:t>
            </a: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16" name="Straight Arrow Connector 15">
            <a:extLst>
              <a:ext uri="{FF2B5EF4-FFF2-40B4-BE49-F238E27FC236}">
                <a16:creationId xmlns:a16="http://schemas.microsoft.com/office/drawing/2014/main" id="{6DC2692E-2A51-4ABE-B108-5AA12789C98B}"/>
              </a:ext>
            </a:extLst>
          </p:cNvPr>
          <p:cNvCxnSpPr>
            <a:cxnSpLocks/>
          </p:cNvCxnSpPr>
          <p:nvPr/>
        </p:nvCxnSpPr>
        <p:spPr>
          <a:xfrm>
            <a:off x="3066390" y="4167878"/>
            <a:ext cx="4281207" cy="0"/>
          </a:xfrm>
          <a:prstGeom prst="straightConnector1">
            <a:avLst/>
          </a:prstGeom>
          <a:ln w="31750">
            <a:solidFill>
              <a:schemeClr val="bg1">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871662-D4C1-4D10-ADBC-50F245B2C231}"/>
              </a:ext>
            </a:extLst>
          </p:cNvPr>
          <p:cNvSpPr txBox="1"/>
          <p:nvPr/>
        </p:nvSpPr>
        <p:spPr>
          <a:xfrm>
            <a:off x="3066390" y="3277132"/>
            <a:ext cx="4324298"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Light" panose="020F0302020204030204"/>
                <a:ea typeface="+mn-ea"/>
                <a:cs typeface="+mn-cs"/>
              </a:rPr>
              <a:t>GET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http://localhost:3500/v1.0/</a:t>
            </a:r>
            <a:r>
              <a:rPr lang="en-US" sz="1400" dirty="0">
                <a:solidFill>
                  <a:prstClr val="black"/>
                </a:solidFill>
                <a:latin typeface="Calibri" panose="020F0502020204030204"/>
              </a:rPr>
              <a:t>secrets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lang="en-US" sz="1400" dirty="0" err="1">
                <a:solidFill>
                  <a:prstClr val="black"/>
                </a:solidFill>
                <a:latin typeface="Calibri" panose="020F0502020204030204"/>
              </a:rPr>
              <a:t>kubernetes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mysecret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pic>
        <p:nvPicPr>
          <p:cNvPr id="21" name="Graphic 20">
            <a:extLst>
              <a:ext uri="{FF2B5EF4-FFF2-40B4-BE49-F238E27FC236}">
                <a16:creationId xmlns:a16="http://schemas.microsoft.com/office/drawing/2014/main" id="{3F46A392-043E-466D-94F1-DF469774A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772327" y="3391756"/>
            <a:ext cx="983596" cy="983596"/>
          </a:xfrm>
          <a:prstGeom prst="rect">
            <a:avLst/>
          </a:prstGeom>
        </p:spPr>
      </p:pic>
      <p:grpSp>
        <p:nvGrpSpPr>
          <p:cNvPr id="27" name="Group 26">
            <a:extLst>
              <a:ext uri="{FF2B5EF4-FFF2-40B4-BE49-F238E27FC236}">
                <a16:creationId xmlns:a16="http://schemas.microsoft.com/office/drawing/2014/main" id="{6A3EE5AE-E068-4C97-886E-48A0EA068062}"/>
              </a:ext>
            </a:extLst>
          </p:cNvPr>
          <p:cNvGrpSpPr/>
          <p:nvPr/>
        </p:nvGrpSpPr>
        <p:grpSpPr>
          <a:xfrm>
            <a:off x="1314489" y="3166790"/>
            <a:ext cx="1737360" cy="1734143"/>
            <a:chOff x="6469556" y="2935093"/>
            <a:chExt cx="1737360" cy="1734143"/>
          </a:xfrm>
          <a:solidFill>
            <a:srgbClr val="737373">
              <a:lumMod val="20000"/>
              <a:lumOff val="80000"/>
            </a:srgbClr>
          </a:solidFill>
          <a:effectLst>
            <a:outerShdw blurRad="317500" sx="102000" sy="102000" algn="ctr" rotWithShape="0">
              <a:srgbClr val="737373">
                <a:alpha val="20000"/>
              </a:srgbClr>
            </a:outerShdw>
          </a:effectLst>
        </p:grpSpPr>
        <p:sp>
          <p:nvSpPr>
            <p:cNvPr id="33" name="Rounded Rectangle 5">
              <a:extLst>
                <a:ext uri="{FF2B5EF4-FFF2-40B4-BE49-F238E27FC236}">
                  <a16:creationId xmlns:a16="http://schemas.microsoft.com/office/drawing/2014/main" id="{4479B771-A0E8-4951-B803-F0527A9D19A9}"/>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Application</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code </a:t>
              </a:r>
            </a:p>
          </p:txBody>
        </p:sp>
        <p:pic>
          <p:nvPicPr>
            <p:cNvPr id="35" name="Graphic 55">
              <a:extLst>
                <a:ext uri="{FF2B5EF4-FFF2-40B4-BE49-F238E27FC236}">
                  <a16:creationId xmlns:a16="http://schemas.microsoft.com/office/drawing/2014/main" id="{9FACAFB8-38D8-404A-A353-348D6059D68A}"/>
                </a:ext>
              </a:extLst>
            </p:cNvPr>
            <p:cNvPicPr>
              <a:picLocks noChangeAspect="1"/>
            </p:cNvPicPr>
            <p:nvPr/>
          </p:nvPicPr>
          <p:blipFill>
            <a:blip r:embed="rId5"/>
            <a:srcRect/>
            <a:stretch/>
          </p:blipFill>
          <p:spPr>
            <a:xfrm>
              <a:off x="7078652" y="3303432"/>
              <a:ext cx="519168" cy="310059"/>
            </a:xfrm>
            <a:prstGeom prst="rect">
              <a:avLst/>
            </a:prstGeom>
            <a:grpFill/>
          </p:spPr>
        </p:pic>
      </p:grpSp>
      <p:cxnSp>
        <p:nvCxnSpPr>
          <p:cNvPr id="55" name="Straight Arrow Connector 54">
            <a:extLst>
              <a:ext uri="{FF2B5EF4-FFF2-40B4-BE49-F238E27FC236}">
                <a16:creationId xmlns:a16="http://schemas.microsoft.com/office/drawing/2014/main" id="{A7AED53F-DCD1-45B9-9E07-16FF69ECE97D}"/>
              </a:ext>
            </a:extLst>
          </p:cNvPr>
          <p:cNvCxnSpPr>
            <a:cxnSpLocks/>
            <a:endCxn id="73" idx="0"/>
          </p:cNvCxnSpPr>
          <p:nvPr/>
        </p:nvCxnSpPr>
        <p:spPr>
          <a:xfrm flipH="1">
            <a:off x="8262611" y="5044768"/>
            <a:ext cx="1514" cy="818299"/>
          </a:xfrm>
          <a:prstGeom prst="straightConnector1">
            <a:avLst/>
          </a:prstGeom>
          <a:ln w="317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8361DEB-321F-42DF-9437-9DC67E158AA0}"/>
              </a:ext>
            </a:extLst>
          </p:cNvPr>
          <p:cNvSpPr/>
          <p:nvPr/>
        </p:nvSpPr>
        <p:spPr bwMode="auto">
          <a:xfrm>
            <a:off x="2184448" y="4601695"/>
            <a:ext cx="2611670" cy="735642"/>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3657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lang="en-US" sz="1200" err="1">
                <a:solidFill>
                  <a:prstClr val="black"/>
                </a:solidFill>
                <a:latin typeface="Consolas" panose="020B0609020204030204" pitchFamily="49" charset="0"/>
                <a:ea typeface="Segoe UI Symbol"/>
              </a:rPr>
              <a:t>mysecret</a:t>
            </a:r>
            <a:r>
              <a:rPr lang="en-US" sz="1200">
                <a:solidFill>
                  <a:prstClr val="black"/>
                </a:solidFill>
                <a:latin typeface="Consolas" panose="020B0609020204030204" pitchFamily="49" charset="0"/>
                <a:ea typeface="Segoe UI Symbol"/>
              </a:rPr>
              <a:t> “</a:t>
            </a:r>
            <a:r>
              <a:rPr lang="en-US" sz="1200" err="1">
                <a:solidFill>
                  <a:prstClr val="black"/>
                </a:solidFill>
                <a:latin typeface="Consolas" panose="020B0609020204030204" pitchFamily="49" charset="0"/>
                <a:ea typeface="Segoe UI Symbol"/>
              </a:rPr>
              <a:t>supersecret</a:t>
            </a:r>
            <a:r>
              <a:rPr lang="en-US" sz="1200">
                <a:solidFill>
                  <a:prstClr val="black"/>
                </a:solidFill>
                <a:latin typeface="Consolas" panose="020B0609020204030204" pitchFamily="49" charset="0"/>
                <a:ea typeface="Segoe UI Symbol"/>
              </a:rPr>
              <a:t>”  </a:t>
            </a:r>
            <a:endParaRPr kumimoji="0" lang="en-US" sz="1200" b="0" i="0" u="none" strike="noStrike" kern="1200" cap="none" spc="0" normalizeH="0" baseline="0" noProof="0">
              <a:ln>
                <a:noFill/>
              </a:ln>
              <a:solidFill>
                <a:prstClr val="black"/>
              </a:solidFill>
              <a:effectLst/>
              <a:uLnTx/>
              <a:uFillTx/>
              <a:latin typeface="Consolas" panose="020B0609020204030204" pitchFamily="49" charset="0"/>
              <a:ea typeface="Segoe UI Symbol"/>
              <a:cs typeface="+mn-cs"/>
            </a:endParaRPr>
          </a:p>
        </p:txBody>
      </p:sp>
      <p:sp>
        <p:nvSpPr>
          <p:cNvPr id="73" name="Rounded Rectangle 5">
            <a:extLst>
              <a:ext uri="{FF2B5EF4-FFF2-40B4-BE49-F238E27FC236}">
                <a16:creationId xmlns:a16="http://schemas.microsoft.com/office/drawing/2014/main" id="{1200868C-E472-437C-952F-6A2132C5FB11}"/>
              </a:ext>
            </a:extLst>
          </p:cNvPr>
          <p:cNvSpPr/>
          <p:nvPr/>
        </p:nvSpPr>
        <p:spPr bwMode="auto">
          <a:xfrm>
            <a:off x="7452113" y="5863067"/>
            <a:ext cx="1620995" cy="690038"/>
          </a:xfrm>
          <a:prstGeom prst="rect">
            <a:avLst/>
          </a:prstGeom>
          <a:noFill/>
          <a:ln w="19050" cap="rnd">
            <a:solidFill>
              <a:schemeClr val="bg2">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900" spc="300">
                <a:solidFill>
                  <a:srgbClr val="000000"/>
                </a:solidFill>
                <a:latin typeface="Segoe UI Semibold"/>
                <a:cs typeface="Segoe UI" pitchFamily="34" charset="0"/>
              </a:rPr>
              <a:t> </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Kubernetes</a:t>
            </a:r>
          </a:p>
          <a:p>
            <a:pPr lvl="0" algn="ctr" defTabSz="932472" fontAlgn="base">
              <a:lnSpc>
                <a:spcPct val="90000"/>
              </a:lnSpc>
              <a:spcBef>
                <a:spcPct val="0"/>
              </a:spcBef>
              <a:spcAft>
                <a:spcPct val="0"/>
              </a:spcAft>
              <a:defRPr/>
            </a:pPr>
            <a:r>
              <a:rPr lang="en-US" sz="1200" spc="300">
                <a:solidFill>
                  <a:srgbClr val="000000"/>
                </a:solidFill>
                <a:latin typeface="Segoe UI Semibold"/>
                <a:cs typeface="Segoe UI" pitchFamily="34" charset="0"/>
              </a:rPr>
              <a:t>Secret Store</a:t>
            </a:r>
          </a:p>
        </p:txBody>
      </p:sp>
      <p:pic>
        <p:nvPicPr>
          <p:cNvPr id="22" name="Picture 21">
            <a:extLst>
              <a:ext uri="{FF2B5EF4-FFF2-40B4-BE49-F238E27FC236}">
                <a16:creationId xmlns:a16="http://schemas.microsoft.com/office/drawing/2014/main" id="{9C7B8674-0CFC-416A-8365-FD76BCB2333C}"/>
              </a:ext>
            </a:extLst>
          </p:cNvPr>
          <p:cNvPicPr>
            <a:picLocks noChangeAspect="1"/>
          </p:cNvPicPr>
          <p:nvPr/>
        </p:nvPicPr>
        <p:blipFill>
          <a:blip r:embed="rId6"/>
          <a:stretch>
            <a:fillRect/>
          </a:stretch>
        </p:blipFill>
        <p:spPr>
          <a:xfrm>
            <a:off x="10021596" y="1741287"/>
            <a:ext cx="775208" cy="775208"/>
          </a:xfrm>
          <a:prstGeom prst="rect">
            <a:avLst/>
          </a:prstGeom>
          <a:effectLst/>
        </p:spPr>
      </p:pic>
      <p:grpSp>
        <p:nvGrpSpPr>
          <p:cNvPr id="15" name="Group 14">
            <a:extLst>
              <a:ext uri="{FF2B5EF4-FFF2-40B4-BE49-F238E27FC236}">
                <a16:creationId xmlns:a16="http://schemas.microsoft.com/office/drawing/2014/main" id="{2B319199-3E83-43A4-9F17-D73C650974C1}"/>
              </a:ext>
            </a:extLst>
          </p:cNvPr>
          <p:cNvGrpSpPr/>
          <p:nvPr/>
        </p:nvGrpSpPr>
        <p:grpSpPr>
          <a:xfrm>
            <a:off x="7362138" y="3318586"/>
            <a:ext cx="1737360" cy="1737360"/>
            <a:chOff x="7552123" y="135561"/>
            <a:chExt cx="1737360" cy="1737360"/>
          </a:xfrm>
        </p:grpSpPr>
        <p:sp>
          <p:nvSpPr>
            <p:cNvPr id="17" name="Rounded Rectangle 5">
              <a:extLst>
                <a:ext uri="{FF2B5EF4-FFF2-40B4-BE49-F238E27FC236}">
                  <a16:creationId xmlns:a16="http://schemas.microsoft.com/office/drawing/2014/main" id="{B900B5C9-2F8D-4361-B24A-F82121210E1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9" name="Graphic 18">
              <a:extLst>
                <a:ext uri="{FF2B5EF4-FFF2-40B4-BE49-F238E27FC236}">
                  <a16:creationId xmlns:a16="http://schemas.microsoft.com/office/drawing/2014/main" id="{C610B695-DFD9-488E-87B9-001F52A2B3C5}"/>
                </a:ext>
              </a:extLst>
            </p:cNvPr>
            <p:cNvPicPr>
              <a:picLocks noChangeAspect="1"/>
            </p:cNvPicPr>
            <p:nvPr/>
          </p:nvPicPr>
          <p:blipFill rotWithShape="1">
            <a:blip r:embed="rId7">
              <a:extLst>
                <a:ext uri="{96DAC541-7B7A-43D3-8B79-37D633B846F1}">
                  <asvg:svgBlip xmlns:asvg="http://schemas.microsoft.com/office/drawing/2016/SVG/main" xmlns="" r:embed="rId8"/>
                </a:ext>
              </a:extLst>
            </a:blip>
            <a:srcRect l="9333" t="18330" r="9333" b="18330"/>
            <a:stretch/>
          </p:blipFill>
          <p:spPr>
            <a:xfrm>
              <a:off x="7936554" y="627119"/>
              <a:ext cx="968498" cy="754245"/>
            </a:xfrm>
            <a:prstGeom prst="rect">
              <a:avLst/>
            </a:prstGeom>
          </p:spPr>
        </p:pic>
      </p:grpSp>
      <p:sp>
        <p:nvSpPr>
          <p:cNvPr id="25" name="Freeform: Shape 24">
            <a:extLst>
              <a:ext uri="{FF2B5EF4-FFF2-40B4-BE49-F238E27FC236}">
                <a16:creationId xmlns:a16="http://schemas.microsoft.com/office/drawing/2014/main" id="{F949F103-BAF7-4E51-9DCB-766410F918AB}"/>
              </a:ext>
            </a:extLst>
          </p:cNvPr>
          <p:cNvSpPr/>
          <p:nvPr/>
        </p:nvSpPr>
        <p:spPr>
          <a:xfrm>
            <a:off x="584199" y="855663"/>
            <a:ext cx="5657851"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Secrets with Kubernetes</a:t>
            </a:r>
          </a:p>
        </p:txBody>
      </p:sp>
      <p:sp>
        <p:nvSpPr>
          <p:cNvPr id="26" name="Freeform: Shape 25">
            <a:extLst>
              <a:ext uri="{FF2B5EF4-FFF2-40B4-BE49-F238E27FC236}">
                <a16:creationId xmlns:a16="http://schemas.microsoft.com/office/drawing/2014/main" id="{77A3A55D-3779-41D8-B1FD-126572103EE7}"/>
              </a:ext>
            </a:extLst>
          </p:cNvPr>
          <p:cNvSpPr/>
          <p:nvPr/>
        </p:nvSpPr>
        <p:spPr>
          <a:xfrm>
            <a:off x="584199" y="585788"/>
            <a:ext cx="4714875"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spTree>
    <p:extLst>
      <p:ext uri="{BB962C8B-B14F-4D97-AF65-F5344CB8AC3E}">
        <p14:creationId xmlns:p14="http://schemas.microsoft.com/office/powerpoint/2010/main" val="2157154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2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05CBD5-4F2C-4D7A-96F3-CDA7D2C52E4D}"/>
              </a:ext>
            </a:extLst>
          </p:cNvPr>
          <p:cNvSpPr/>
          <p:nvPr/>
        </p:nvSpPr>
        <p:spPr bwMode="auto">
          <a:xfrm>
            <a:off x="6612373" y="1854851"/>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523568" y="1838342"/>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135438" y="32871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983038" y="31347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428011" y="3199497"/>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640732" y="381828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317532" y="2993243"/>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298236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231036" y="329437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834766" y="2931583"/>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4715098" y="3486646"/>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256032" y="3512894"/>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668431" y="2370145"/>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208129" y="2367163"/>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208129" y="2381019"/>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5047541" y="2110145"/>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036" y="3098179"/>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042" y="3453828"/>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2001081" y="4163165"/>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897519" y="3313312"/>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116658" y="4001840"/>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419479" y="3548892"/>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986118" y="3796385"/>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7007759" y="313476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793477" y="29406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115426" y="3401097"/>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876148" y="1893042"/>
            <a:ext cx="60946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a:t>
            </a:r>
          </a:p>
        </p:txBody>
      </p:sp>
      <p:sp>
        <p:nvSpPr>
          <p:cNvPr id="46" name="Rectangle 45">
            <a:extLst>
              <a:ext uri="{FF2B5EF4-FFF2-40B4-BE49-F238E27FC236}">
                <a16:creationId xmlns:a16="http://schemas.microsoft.com/office/drawing/2014/main" id="{52E87717-D348-4B07-9A6C-11C789C58139}"/>
              </a:ext>
            </a:extLst>
          </p:cNvPr>
          <p:cNvSpPr/>
          <p:nvPr/>
        </p:nvSpPr>
        <p:spPr>
          <a:xfrm>
            <a:off x="1728410" y="1982865"/>
            <a:ext cx="915252"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a:t>
            </a:r>
          </a:p>
        </p:txBody>
      </p:sp>
    </p:spTree>
    <p:extLst>
      <p:ext uri="{BB962C8B-B14F-4D97-AF65-F5344CB8AC3E}">
        <p14:creationId xmlns:p14="http://schemas.microsoft.com/office/powerpoint/2010/main" val="3911690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A606E9-DC5F-4352-A65C-2148A1F7A8F5}"/>
              </a:ext>
            </a:extLst>
          </p:cNvPr>
          <p:cNvSpPr/>
          <p:nvPr/>
        </p:nvSpPr>
        <p:spPr bwMode="auto">
          <a:xfrm>
            <a:off x="1085845" y="1799748"/>
            <a:ext cx="10990729" cy="4865753"/>
          </a:xfrm>
          <a:prstGeom prst="rect">
            <a:avLst/>
          </a:prstGeom>
          <a:solidFill>
            <a:schemeClr val="accent6">
              <a:lumMod val="20000"/>
              <a:lumOff val="80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1</a:t>
            </a:r>
          </a:p>
        </p:txBody>
      </p:sp>
      <p:sp>
        <p:nvSpPr>
          <p:cNvPr id="43" name="Rectangle 42">
            <a:extLst>
              <a:ext uri="{FF2B5EF4-FFF2-40B4-BE49-F238E27FC236}">
                <a16:creationId xmlns:a16="http://schemas.microsoft.com/office/drawing/2014/main" id="{A405CBD5-4F2C-4D7A-96F3-CDA7D2C52E4D}"/>
              </a:ext>
            </a:extLst>
          </p:cNvPr>
          <p:cNvSpPr/>
          <p:nvPr/>
        </p:nvSpPr>
        <p:spPr bwMode="auto">
          <a:xfrm>
            <a:off x="6496947" y="2392733"/>
            <a:ext cx="5351618"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D4C08D80-F694-4A7B-9FE4-42A957F6D60C}"/>
              </a:ext>
            </a:extLst>
          </p:cNvPr>
          <p:cNvSpPr/>
          <p:nvPr/>
        </p:nvSpPr>
        <p:spPr bwMode="auto">
          <a:xfrm>
            <a:off x="1408142" y="2376224"/>
            <a:ext cx="4845220" cy="3388082"/>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1" name="Rounded Rectangle 5">
            <a:extLst>
              <a:ext uri="{FF2B5EF4-FFF2-40B4-BE49-F238E27FC236}">
                <a16:creationId xmlns:a16="http://schemas.microsoft.com/office/drawing/2014/main" id="{F2A88ADF-7780-4D4A-8B3B-DA069B5954A0}"/>
              </a:ext>
            </a:extLst>
          </p:cNvPr>
          <p:cNvSpPr/>
          <p:nvPr/>
        </p:nvSpPr>
        <p:spPr bwMode="auto">
          <a:xfrm>
            <a:off x="10020012" y="38250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ounded Rectangle 5">
            <a:extLst>
              <a:ext uri="{FF2B5EF4-FFF2-40B4-BE49-F238E27FC236}">
                <a16:creationId xmlns:a16="http://schemas.microsoft.com/office/drawing/2014/main" id="{C4502035-DFC9-47BD-B3BA-00D72444EA43}"/>
              </a:ext>
            </a:extLst>
          </p:cNvPr>
          <p:cNvSpPr/>
          <p:nvPr/>
        </p:nvSpPr>
        <p:spPr bwMode="auto">
          <a:xfrm>
            <a:off x="9867612" y="36726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5D53227B-BA9B-4273-BCD8-613D8D62AE3E}"/>
              </a:ext>
            </a:extLst>
          </p:cNvPr>
          <p:cNvSpPr/>
          <p:nvPr/>
        </p:nvSpPr>
        <p:spPr>
          <a:xfrm>
            <a:off x="3312585" y="3737379"/>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3525306" y="4356164"/>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le 5">
            <a:extLst>
              <a:ext uri="{FF2B5EF4-FFF2-40B4-BE49-F238E27FC236}">
                <a16:creationId xmlns:a16="http://schemas.microsoft.com/office/drawing/2014/main" id="{389633E0-C96B-4D2B-8C78-959E5A759869}"/>
              </a:ext>
            </a:extLst>
          </p:cNvPr>
          <p:cNvSpPr/>
          <p:nvPr/>
        </p:nvSpPr>
        <p:spPr bwMode="auto">
          <a:xfrm>
            <a:off x="4202106" y="3531125"/>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Rounded Rectangle 5">
            <a:extLst>
              <a:ext uri="{FF2B5EF4-FFF2-40B4-BE49-F238E27FC236}">
                <a16:creationId xmlns:a16="http://schemas.microsoft.com/office/drawing/2014/main" id="{90285227-345B-44E5-BE50-2BB60FC9B68C}"/>
              </a:ext>
            </a:extLst>
          </p:cNvPr>
          <p:cNvSpPr/>
          <p:nvPr/>
        </p:nvSpPr>
        <p:spPr bwMode="auto">
          <a:xfrm>
            <a:off x="9715212" y="3520251"/>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7115610" y="3832259"/>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2"/>
            <a:srcRect/>
            <a:stretch/>
          </p:blipFill>
          <p:spPr>
            <a:xfrm>
              <a:off x="7078652" y="3303432"/>
              <a:ext cx="519168" cy="310059"/>
            </a:xfrm>
            <a:prstGeom prst="rect">
              <a:avLst/>
            </a:prstGeom>
            <a:grpFill/>
          </p:spPr>
        </p:pic>
      </p:grpSp>
      <p:sp>
        <p:nvSpPr>
          <p:cNvPr id="55" name="Rounded Rectangle 5">
            <a:extLst>
              <a:ext uri="{FF2B5EF4-FFF2-40B4-BE49-F238E27FC236}">
                <a16:creationId xmlns:a16="http://schemas.microsoft.com/office/drawing/2014/main" id="{9A276B59-64FE-40FA-B6F2-328B6D6746D0}"/>
              </a:ext>
            </a:extLst>
          </p:cNvPr>
          <p:cNvSpPr/>
          <p:nvPr/>
        </p:nvSpPr>
        <p:spPr bwMode="auto">
          <a:xfrm>
            <a:off x="1719340" y="3469465"/>
            <a:ext cx="1737360" cy="1734143"/>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9" name="Graphic 78">
            <a:extLst>
              <a:ext uri="{FF2B5EF4-FFF2-40B4-BE49-F238E27FC236}">
                <a16:creationId xmlns:a16="http://schemas.microsoft.com/office/drawing/2014/main" id="{5E00094E-8B24-41A1-A727-A2B1D082AFF5}"/>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4599672" y="4024528"/>
            <a:ext cx="880453" cy="685677"/>
          </a:xfrm>
          <a:prstGeom prst="rect">
            <a:avLst/>
          </a:prstGeom>
        </p:spPr>
      </p:pic>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140606" y="4050776"/>
            <a:ext cx="880453" cy="685677"/>
          </a:xfrm>
          <a:prstGeom prst="rect">
            <a:avLst/>
          </a:prstGeom>
        </p:spPr>
      </p:pic>
      <p:sp>
        <p:nvSpPr>
          <p:cNvPr id="68" name="Freeform: Shape 67">
            <a:extLst>
              <a:ext uri="{FF2B5EF4-FFF2-40B4-BE49-F238E27FC236}">
                <a16:creationId xmlns:a16="http://schemas.microsoft.com/office/drawing/2014/main" id="{4C09C4DC-420F-4C4A-B97E-A177CC5F8D6E}"/>
              </a:ext>
            </a:extLst>
          </p:cNvPr>
          <p:cNvSpPr/>
          <p:nvPr/>
        </p:nvSpPr>
        <p:spPr>
          <a:xfrm>
            <a:off x="228009" y="525443"/>
            <a:ext cx="10146914" cy="1538883"/>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Secure</a:t>
            </a:r>
            <a:r>
              <a:rPr kumimoji="0" lang="en-US" sz="3600" b="0" i="0" u="none" strike="noStrike" kern="1200" cap="none" spc="0" normalizeH="0" noProof="0">
                <a:ln>
                  <a:noFill/>
                </a:ln>
                <a:solidFill>
                  <a:srgbClr val="000000"/>
                </a:solidFill>
                <a:effectLst/>
                <a:uLnTx/>
                <a:uFillTx/>
                <a:latin typeface="Segoe UI Semibold"/>
                <a:ea typeface="+mn-ea"/>
                <a:cs typeface="+mn-cs"/>
              </a:rPr>
              <a:t> ingress communication</a:t>
            </a:r>
          </a:p>
          <a:p>
            <a:pPr defTabSz="1422400">
              <a:lnSpc>
                <a:spcPct val="90000"/>
              </a:lnSpc>
              <a:spcBef>
                <a:spcPct val="0"/>
              </a:spcBef>
              <a:spcAft>
                <a:spcPts val="600"/>
              </a:spcAft>
              <a:defRPr/>
            </a:pPr>
            <a:r>
              <a:rPr lang="en-US" sz="2400" err="1">
                <a:solidFill>
                  <a:schemeClr val="accent1"/>
                </a:solidFill>
                <a:latin typeface="Segoe UI Semibold"/>
              </a:rPr>
              <a:t>Daprize</a:t>
            </a:r>
            <a:r>
              <a:rPr lang="en-US" sz="2400">
                <a:solidFill>
                  <a:schemeClr val="accent1"/>
                </a:solidFill>
                <a:latin typeface="Segoe UI Semibold"/>
              </a:rPr>
              <a:t> proxy servers</a:t>
            </a:r>
          </a:p>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noProof="0">
                <a:ln>
                  <a:noFill/>
                </a:ln>
                <a:solidFill>
                  <a:srgbClr val="000000"/>
                </a:solidFill>
                <a:effectLst/>
                <a:uLnTx/>
                <a:uFillTx/>
                <a:latin typeface="Segoe UI Semibold"/>
                <a:ea typeface="+mn-ea"/>
                <a:cs typeface="+mn-cs"/>
              </a:rPr>
              <a:t> </a:t>
            </a: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7" name="Straight Arrow Connector 66">
            <a:extLst>
              <a:ext uri="{FF2B5EF4-FFF2-40B4-BE49-F238E27FC236}">
                <a16:creationId xmlns:a16="http://schemas.microsoft.com/office/drawing/2014/main" id="{C41A410F-72FD-4290-B8DE-636B31274D76}"/>
              </a:ext>
            </a:extLst>
          </p:cNvPr>
          <p:cNvCxnSpPr>
            <a:cxnSpLocks/>
            <a:stCxn id="47" idx="0"/>
          </p:cNvCxnSpPr>
          <p:nvPr/>
        </p:nvCxnSpPr>
        <p:spPr>
          <a:xfrm flipV="1">
            <a:off x="10553005" y="2908027"/>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8E576A5-3586-449E-8858-DBC0B1CB5DAD}"/>
              </a:ext>
            </a:extLst>
          </p:cNvPr>
          <p:cNvCxnSpPr>
            <a:cxnSpLocks/>
          </p:cNvCxnSpPr>
          <p:nvPr/>
        </p:nvCxnSpPr>
        <p:spPr>
          <a:xfrm flipV="1">
            <a:off x="5092703" y="2905045"/>
            <a:ext cx="5460302" cy="13856"/>
          </a:xfrm>
          <a:prstGeom prst="straightConnector1">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19F92F4-F3FE-433F-8C55-178C4B7D67ED}"/>
              </a:ext>
            </a:extLst>
          </p:cNvPr>
          <p:cNvCxnSpPr>
            <a:cxnSpLocks/>
          </p:cNvCxnSpPr>
          <p:nvPr/>
        </p:nvCxnSpPr>
        <p:spPr>
          <a:xfrm flipV="1">
            <a:off x="5092703" y="2918901"/>
            <a:ext cx="0" cy="61222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524887B-3B85-40BA-BD54-756DE487477D}"/>
              </a:ext>
            </a:extLst>
          </p:cNvPr>
          <p:cNvSpPr/>
          <p:nvPr/>
        </p:nvSpPr>
        <p:spPr>
          <a:xfrm>
            <a:off x="4932115" y="2648027"/>
            <a:ext cx="2609367" cy="152349"/>
          </a:xfrm>
          <a:prstGeom prst="rect">
            <a:avLst/>
          </a:prstGeom>
          <a:noFill/>
        </p:spPr>
        <p:txBody>
          <a:bodyPr wrap="square" lIns="0" tIns="0" rIns="0" bIns="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rPr>
              <a:t>Secure communication with</a:t>
            </a:r>
            <a:r>
              <a:rPr kumimoji="0" lang="en-US" sz="1100" b="0" i="0" u="none" strike="noStrike" kern="1200" cap="none" spc="0" normalizeH="0" noProof="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noProof="0" err="1">
                <a:ln>
                  <a:noFill/>
                </a:ln>
                <a:solidFill>
                  <a:srgbClr val="0078D4"/>
                </a:solidFill>
                <a:effectLst/>
                <a:uLnTx/>
                <a:uFillTx/>
                <a:latin typeface="Segoe UI"/>
                <a:ea typeface="+mn-ea"/>
                <a:cs typeface="Segoe UI" pitchFamily="34" charset="0"/>
              </a:rPr>
              <a:t>mTLS</a:t>
            </a:r>
            <a:endParaRPr kumimoji="0" lang="en-US" sz="11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pic>
        <p:nvPicPr>
          <p:cNvPr id="2050" name="Picture 2" descr="Image result for nginx logo">
            <a:extLst>
              <a:ext uri="{FF2B5EF4-FFF2-40B4-BE49-F238E27FC236}">
                <a16:creationId xmlns:a16="http://schemas.microsoft.com/office/drawing/2014/main" id="{A4531A85-2953-4D6E-AC10-B4235BF7A6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0610" y="3636061"/>
            <a:ext cx="940479" cy="2017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raefik">
            <a:extLst>
              <a:ext uri="{FF2B5EF4-FFF2-40B4-BE49-F238E27FC236}">
                <a16:creationId xmlns:a16="http://schemas.microsoft.com/office/drawing/2014/main" id="{DE69E5CA-D71F-437E-BC95-41241C17B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3616" y="3991710"/>
            <a:ext cx="462649" cy="5973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6B194FD-1AD5-4663-A204-BAFD05628F88}"/>
              </a:ext>
            </a:extLst>
          </p:cNvPr>
          <p:cNvPicPr>
            <a:picLocks noChangeAspect="1"/>
          </p:cNvPicPr>
          <p:nvPr/>
        </p:nvPicPr>
        <p:blipFill>
          <a:blip r:embed="rId7"/>
          <a:stretch>
            <a:fillRect/>
          </a:stretch>
        </p:blipFill>
        <p:spPr>
          <a:xfrm>
            <a:off x="1885655" y="4701047"/>
            <a:ext cx="1323975" cy="390525"/>
          </a:xfrm>
          <a:prstGeom prst="rect">
            <a:avLst/>
          </a:prstGeom>
        </p:spPr>
      </p:pic>
      <p:sp>
        <p:nvSpPr>
          <p:cNvPr id="75" name="Rectangle 74">
            <a:extLst>
              <a:ext uri="{FF2B5EF4-FFF2-40B4-BE49-F238E27FC236}">
                <a16:creationId xmlns:a16="http://schemas.microsoft.com/office/drawing/2014/main" id="{6A0A9972-6F8C-4586-BEDB-0D4086AAF75E}"/>
              </a:ext>
            </a:extLst>
          </p:cNvPr>
          <p:cNvSpPr/>
          <p:nvPr/>
        </p:nvSpPr>
        <p:spPr>
          <a:xfrm>
            <a:off x="8782093" y="3851194"/>
            <a:ext cx="1043502"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Dapr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cxnSp>
        <p:nvCxnSpPr>
          <p:cNvPr id="76" name="Straight Arrow Connector 75">
            <a:extLst>
              <a:ext uri="{FF2B5EF4-FFF2-40B4-BE49-F238E27FC236}">
                <a16:creationId xmlns:a16="http://schemas.microsoft.com/office/drawing/2014/main" id="{28CA6F2C-AAC6-4B7A-B4D0-85DA71450A30}"/>
              </a:ext>
            </a:extLst>
          </p:cNvPr>
          <p:cNvCxnSpPr>
            <a:cxnSpLocks/>
          </p:cNvCxnSpPr>
          <p:nvPr/>
        </p:nvCxnSpPr>
        <p:spPr>
          <a:xfrm>
            <a:off x="9001232" y="4539722"/>
            <a:ext cx="632483"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5CD38B3-A9F5-4ABC-A05D-6C456FE6F86B}"/>
              </a:ext>
            </a:extLst>
          </p:cNvPr>
          <p:cNvCxnSpPr>
            <a:cxnSpLocks/>
          </p:cNvCxnSpPr>
          <p:nvPr/>
        </p:nvCxnSpPr>
        <p:spPr>
          <a:xfrm>
            <a:off x="-2534905" y="4086774"/>
            <a:ext cx="324887"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967246-E673-46FA-A17A-DFD707730576}"/>
              </a:ext>
            </a:extLst>
          </p:cNvPr>
          <p:cNvCxnSpPr>
            <a:cxnSpLocks/>
          </p:cNvCxnSpPr>
          <p:nvPr/>
        </p:nvCxnSpPr>
        <p:spPr>
          <a:xfrm>
            <a:off x="870692" y="4334267"/>
            <a:ext cx="824350" cy="11346"/>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C0BCF23-5292-43CF-84BF-C7C05BC98F05}"/>
              </a:ext>
            </a:extLst>
          </p:cNvPr>
          <p:cNvGrpSpPr/>
          <p:nvPr/>
        </p:nvGrpSpPr>
        <p:grpSpPr>
          <a:xfrm>
            <a:off x="6892333" y="367265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3" name="Rounded Rectangle 5">
              <a:extLst>
                <a:ext uri="{FF2B5EF4-FFF2-40B4-BE49-F238E27FC236}">
                  <a16:creationId xmlns:a16="http://schemas.microsoft.com/office/drawing/2014/main" id="{61627DE2-E8EC-4714-A46F-57A1B4E41E06}"/>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4" name="Graphic 51">
              <a:extLst>
                <a:ext uri="{FF2B5EF4-FFF2-40B4-BE49-F238E27FC236}">
                  <a16:creationId xmlns:a16="http://schemas.microsoft.com/office/drawing/2014/main" id="{7FA4C098-4F5B-4192-A17C-9357A0B2F6A3}"/>
                </a:ext>
              </a:extLst>
            </p:cNvPr>
            <p:cNvPicPr>
              <a:picLocks noChangeAspect="1"/>
            </p:cNvPicPr>
            <p:nvPr/>
          </p:nvPicPr>
          <p:blipFill>
            <a:blip r:embed="rId2"/>
            <a:srcRect/>
            <a:stretch/>
          </p:blipFill>
          <p:spPr>
            <a:xfrm>
              <a:off x="7078652" y="3303432"/>
              <a:ext cx="519168" cy="310059"/>
            </a:xfrm>
            <a:prstGeom prst="rect">
              <a:avLst/>
            </a:prstGeom>
            <a:grpFill/>
          </p:spPr>
        </p:pic>
      </p:grpSp>
      <p:grpSp>
        <p:nvGrpSpPr>
          <p:cNvPr id="35" name="Group 34">
            <a:extLst>
              <a:ext uri="{FF2B5EF4-FFF2-40B4-BE49-F238E27FC236}">
                <a16:creationId xmlns:a16="http://schemas.microsoft.com/office/drawing/2014/main" id="{F5FD0640-DABF-47C9-AA9B-016078C9DA9A}"/>
              </a:ext>
            </a:extLst>
          </p:cNvPr>
          <p:cNvGrpSpPr/>
          <p:nvPr/>
        </p:nvGrpSpPr>
        <p:grpSpPr>
          <a:xfrm>
            <a:off x="6678051" y="3478541"/>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36" name="Rounded Rectangle 5">
              <a:extLst>
                <a:ext uri="{FF2B5EF4-FFF2-40B4-BE49-F238E27FC236}">
                  <a16:creationId xmlns:a16="http://schemas.microsoft.com/office/drawing/2014/main" id="{012E2D14-1413-40A6-9827-48CC70308B42}"/>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code </a:t>
              </a:r>
            </a:p>
          </p:txBody>
        </p:sp>
        <p:pic>
          <p:nvPicPr>
            <p:cNvPr id="37" name="Graphic 51">
              <a:extLst>
                <a:ext uri="{FF2B5EF4-FFF2-40B4-BE49-F238E27FC236}">
                  <a16:creationId xmlns:a16="http://schemas.microsoft.com/office/drawing/2014/main" id="{0D0E336D-AEC0-4437-B85C-464905828B4B}"/>
                </a:ext>
              </a:extLst>
            </p:cNvPr>
            <p:cNvPicPr>
              <a:picLocks noChangeAspect="1"/>
            </p:cNvPicPr>
            <p:nvPr/>
          </p:nvPicPr>
          <p:blipFill>
            <a:blip r:embed="rId2"/>
            <a:srcRect/>
            <a:stretch/>
          </p:blipFill>
          <p:spPr>
            <a:xfrm>
              <a:off x="7078652" y="3303432"/>
              <a:ext cx="519168" cy="310059"/>
            </a:xfrm>
            <a:prstGeom prst="rect">
              <a:avLst/>
            </a:prstGeom>
            <a:grpFill/>
          </p:spPr>
        </p:pic>
      </p:grpSp>
      <p:pic>
        <p:nvPicPr>
          <p:cNvPr id="7" name="Picture 6">
            <a:extLst>
              <a:ext uri="{FF2B5EF4-FFF2-40B4-BE49-F238E27FC236}">
                <a16:creationId xmlns:a16="http://schemas.microsoft.com/office/drawing/2014/main" id="{5C81D077-48FA-4735-83DF-AC6ED7AB7178}"/>
              </a:ext>
            </a:extLst>
          </p:cNvPr>
          <p:cNvPicPr>
            <a:picLocks noChangeAspect="1"/>
          </p:cNvPicPr>
          <p:nvPr/>
        </p:nvPicPr>
        <p:blipFill>
          <a:blip r:embed="rId8"/>
          <a:stretch>
            <a:fillRect/>
          </a:stretch>
        </p:blipFill>
        <p:spPr>
          <a:xfrm>
            <a:off x="0" y="3938979"/>
            <a:ext cx="828675" cy="790575"/>
          </a:xfrm>
          <a:prstGeom prst="rect">
            <a:avLst/>
          </a:prstGeom>
        </p:spPr>
      </p:pic>
      <p:sp>
        <p:nvSpPr>
          <p:cNvPr id="45" name="Rectangle 44">
            <a:extLst>
              <a:ext uri="{FF2B5EF4-FFF2-40B4-BE49-F238E27FC236}">
                <a16:creationId xmlns:a16="http://schemas.microsoft.com/office/drawing/2014/main" id="{49679444-06F4-449A-8BBE-2E3AEED12CA2}"/>
              </a:ext>
            </a:extLst>
          </p:cNvPr>
          <p:cNvSpPr/>
          <p:nvPr/>
        </p:nvSpPr>
        <p:spPr>
          <a:xfrm>
            <a:off x="10531301" y="2430924"/>
            <a:ext cx="1068306"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App Pod</a:t>
            </a:r>
          </a:p>
        </p:txBody>
      </p:sp>
      <p:sp>
        <p:nvSpPr>
          <p:cNvPr id="46" name="Rectangle 45">
            <a:extLst>
              <a:ext uri="{FF2B5EF4-FFF2-40B4-BE49-F238E27FC236}">
                <a16:creationId xmlns:a16="http://schemas.microsoft.com/office/drawing/2014/main" id="{52E87717-D348-4B07-9A6C-11C789C58139}"/>
              </a:ext>
            </a:extLst>
          </p:cNvPr>
          <p:cNvSpPr/>
          <p:nvPr/>
        </p:nvSpPr>
        <p:spPr>
          <a:xfrm>
            <a:off x="1509745" y="2407088"/>
            <a:ext cx="1374095"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pitchFamily="34" charset="0"/>
              </a:rPr>
              <a:t>Ingress Pod</a:t>
            </a:r>
          </a:p>
        </p:txBody>
      </p:sp>
      <p:pic>
        <p:nvPicPr>
          <p:cNvPr id="39" name="Picture 38">
            <a:extLst>
              <a:ext uri="{FF2B5EF4-FFF2-40B4-BE49-F238E27FC236}">
                <a16:creationId xmlns:a16="http://schemas.microsoft.com/office/drawing/2014/main" id="{F11FDA5B-88C9-4687-AB7A-BE34D12C929C}"/>
              </a:ext>
            </a:extLst>
          </p:cNvPr>
          <p:cNvPicPr>
            <a:picLocks noChangeAspect="1"/>
          </p:cNvPicPr>
          <p:nvPr/>
        </p:nvPicPr>
        <p:blipFill>
          <a:blip r:embed="rId9"/>
          <a:stretch>
            <a:fillRect/>
          </a:stretch>
        </p:blipFill>
        <p:spPr>
          <a:xfrm>
            <a:off x="11390797" y="1400743"/>
            <a:ext cx="775208" cy="775208"/>
          </a:xfrm>
          <a:prstGeom prst="rect">
            <a:avLst/>
          </a:prstGeom>
          <a:effectLst/>
        </p:spPr>
      </p:pic>
    </p:spTree>
    <p:extLst>
      <p:ext uri="{BB962C8B-B14F-4D97-AF65-F5344CB8AC3E}">
        <p14:creationId xmlns:p14="http://schemas.microsoft.com/office/powerpoint/2010/main" val="539966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 grpId="0" animBg="1"/>
      <p:bldP spid="31" grpId="0" animBg="1"/>
      <p:bldP spid="30" grpId="0" animBg="1"/>
      <p:bldP spid="13" grpId="0"/>
      <p:bldP spid="44" grpId="0" animBg="1"/>
      <p:bldP spid="47" grpId="0" animBg="1"/>
      <p:bldP spid="55" grpId="0" animBg="1"/>
      <p:bldP spid="88" grpId="0"/>
      <p:bldP spid="75" grpId="0"/>
      <p:bldP spid="45"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2C13B625-23BB-4C9A-B370-B6C06C4F72BE}"/>
              </a:ext>
            </a:extLst>
          </p:cNvPr>
          <p:cNvSpPr/>
          <p:nvPr/>
        </p:nvSpPr>
        <p:spPr bwMode="auto">
          <a:xfrm>
            <a:off x="4356100" y="1524000"/>
            <a:ext cx="7835899" cy="5334000"/>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sp>
        <p:nvSpPr>
          <p:cNvPr id="70" name="Rectangle 69">
            <a:extLst>
              <a:ext uri="{FF2B5EF4-FFF2-40B4-BE49-F238E27FC236}">
                <a16:creationId xmlns:a16="http://schemas.microsoft.com/office/drawing/2014/main" id="{834D95FB-0623-4047-9E8C-60FA85740C10}"/>
              </a:ext>
            </a:extLst>
          </p:cNvPr>
          <p:cNvSpPr/>
          <p:nvPr/>
        </p:nvSpPr>
        <p:spPr bwMode="auto">
          <a:xfrm>
            <a:off x="9062460" y="2017713"/>
            <a:ext cx="2158416" cy="2048578"/>
          </a:xfrm>
          <a:prstGeom prst="rect">
            <a:avLst/>
          </a:prstGeom>
          <a:solidFill>
            <a:schemeClr val="tx1">
              <a:lumMod val="95000"/>
            </a:scheme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16" name="Rectangle 15">
            <a:extLst>
              <a:ext uri="{FF2B5EF4-FFF2-40B4-BE49-F238E27FC236}">
                <a16:creationId xmlns:a16="http://schemas.microsoft.com/office/drawing/2014/main" id="{47F28F00-19CD-461C-BA26-052A30CF0642}"/>
              </a:ext>
            </a:extLst>
          </p:cNvPr>
          <p:cNvSpPr/>
          <p:nvPr/>
        </p:nvSpPr>
        <p:spPr bwMode="auto">
          <a:xfrm>
            <a:off x="6598285" y="2209165"/>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chemeClr val="bg1">
                  <a:lumMod val="65000"/>
                  <a:lumOff val="35000"/>
                </a:schemeClr>
              </a:gs>
              <a:gs pos="68000">
                <a:schemeClr val="tx1">
                  <a:lumMod val="75000"/>
                </a:schemeClr>
              </a:gs>
              <a:gs pos="45000">
                <a:schemeClr val="tx1">
                  <a:lumMod val="95000"/>
                </a:schemeClr>
              </a:gs>
            </a:gsLst>
            <a:lin ang="1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5D1C05D-64A1-4E11-9AFB-368A812C8A12}"/>
              </a:ext>
            </a:extLst>
          </p:cNvPr>
          <p:cNvSpPr txBox="1">
            <a:spLocks/>
          </p:cNvSpPr>
          <p:nvPr/>
        </p:nvSpPr>
        <p:spPr>
          <a:xfrm>
            <a:off x="1524000" y="579376"/>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Virtual Actors with Dapr</a:t>
            </a:r>
          </a:p>
        </p:txBody>
      </p:sp>
      <p:sp>
        <p:nvSpPr>
          <p:cNvPr id="30" name="Rectangle 29">
            <a:extLst>
              <a:ext uri="{FF2B5EF4-FFF2-40B4-BE49-F238E27FC236}">
                <a16:creationId xmlns:a16="http://schemas.microsoft.com/office/drawing/2014/main" id="{1E36C08D-E98D-4827-9516-378B4A49D746}"/>
              </a:ext>
            </a:extLst>
          </p:cNvPr>
          <p:cNvSpPr/>
          <p:nvPr/>
        </p:nvSpPr>
        <p:spPr bwMode="auto">
          <a:xfrm>
            <a:off x="2383" y="1523999"/>
            <a:ext cx="4353717" cy="5334001"/>
          </a:xfrm>
          <a:prstGeom prst="rect">
            <a:avLst/>
          </a:prstGeom>
          <a:solidFill>
            <a:schemeClr val="tx1"/>
          </a:solidFill>
          <a:ln w="7710" cap="flat">
            <a:noFill/>
            <a:prstDash val="solid"/>
            <a:miter/>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55448"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1600" b="0" i="0" u="none" strike="noStrike" kern="1200" cap="none" spc="300" normalizeH="0" baseline="0" noProof="0">
              <a:ln>
                <a:noFill/>
              </a:ln>
              <a:solidFill>
                <a:srgbClr val="737373"/>
              </a:solidFill>
              <a:effectLst/>
              <a:uLnTx/>
              <a:uFillTx/>
              <a:latin typeface="Segoe UI Semibold"/>
              <a:ea typeface="Segoe UI Symbol"/>
              <a:cs typeface="+mn-cs"/>
            </a:endParaRPr>
          </a:p>
        </p:txBody>
      </p:sp>
      <p:grpSp>
        <p:nvGrpSpPr>
          <p:cNvPr id="2" name="Group 1">
            <a:extLst>
              <a:ext uri="{FF2B5EF4-FFF2-40B4-BE49-F238E27FC236}">
                <a16:creationId xmlns:a16="http://schemas.microsoft.com/office/drawing/2014/main" id="{22916B63-471C-42FF-B312-EF2143A5524B}"/>
              </a:ext>
            </a:extLst>
          </p:cNvPr>
          <p:cNvGrpSpPr/>
          <p:nvPr/>
        </p:nvGrpSpPr>
        <p:grpSpPr>
          <a:xfrm>
            <a:off x="584199" y="2017712"/>
            <a:ext cx="3692526" cy="4251325"/>
            <a:chOff x="584199" y="2017712"/>
            <a:chExt cx="3692526" cy="4251325"/>
          </a:xfrm>
        </p:grpSpPr>
        <p:sp>
          <p:nvSpPr>
            <p:cNvPr id="31" name="Content Placeholder 39">
              <a:extLst>
                <a:ext uri="{FF2B5EF4-FFF2-40B4-BE49-F238E27FC236}">
                  <a16:creationId xmlns:a16="http://schemas.microsoft.com/office/drawing/2014/main" id="{EC227CCA-66A0-4C53-89DD-07CDD547C3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chemeClr val="bg1"/>
                  </a:solidFill>
                  <a:latin typeface="+mj-lt"/>
                </a:rPr>
                <a:t>Stateful, objects of storage and compute</a:t>
              </a:r>
            </a:p>
            <a:p>
              <a:endParaRPr lang="en-US" sz="2400">
                <a:solidFill>
                  <a:schemeClr val="accent1"/>
                </a:solidFill>
              </a:endParaRPr>
            </a:p>
            <a:p>
              <a:pPr marL="0" indent="0">
                <a:spcAft>
                  <a:spcPts val="1200"/>
                </a:spcAft>
                <a:buFont typeface="Wingdings" panose="05000000000000000000" pitchFamily="2" charset="2"/>
                <a:buNone/>
              </a:pPr>
              <a:r>
                <a:rPr lang="en-US" sz="1800">
                  <a:solidFill>
                    <a:schemeClr val="accent1"/>
                  </a:solidFill>
                  <a:latin typeface="+mj-lt"/>
                </a:rPr>
                <a:t>Dapr Actor features:</a:t>
              </a:r>
            </a:p>
            <a:p>
              <a:pPr marL="365760" lvl="1" indent="0">
                <a:spcBef>
                  <a:spcPts val="600"/>
                </a:spcBef>
                <a:spcAft>
                  <a:spcPts val="1200"/>
                </a:spcAft>
                <a:buNone/>
              </a:pPr>
              <a:r>
                <a:rPr lang="en-US" sz="1800">
                  <a:solidFill>
                    <a:schemeClr val="bg1"/>
                  </a:solidFill>
                </a:rPr>
                <a:t>Distribution and failover</a:t>
              </a:r>
            </a:p>
            <a:p>
              <a:pPr marL="365760" lvl="1" indent="0">
                <a:spcBef>
                  <a:spcPts val="600"/>
                </a:spcBef>
                <a:spcAft>
                  <a:spcPts val="1200"/>
                </a:spcAft>
                <a:buNone/>
              </a:pPr>
              <a:r>
                <a:rPr lang="en-US" sz="1800">
                  <a:solidFill>
                    <a:schemeClr val="bg1"/>
                  </a:solidFill>
                </a:rPr>
                <a:t>Turn-based concurrency</a:t>
              </a:r>
            </a:p>
            <a:p>
              <a:pPr marL="365760" lvl="1" indent="0">
                <a:spcBef>
                  <a:spcPts val="600"/>
                </a:spcBef>
                <a:spcAft>
                  <a:spcPts val="1200"/>
                </a:spcAft>
                <a:buNone/>
              </a:pPr>
              <a:r>
                <a:rPr lang="en-US" sz="1800">
                  <a:solidFill>
                    <a:schemeClr val="bg1"/>
                  </a:solidFill>
                </a:rPr>
                <a:t>State management</a:t>
              </a:r>
            </a:p>
            <a:p>
              <a:pPr marL="365760" lvl="1" indent="0">
                <a:spcBef>
                  <a:spcPts val="600"/>
                </a:spcBef>
                <a:spcAft>
                  <a:spcPts val="1200"/>
                </a:spcAft>
                <a:buNone/>
              </a:pPr>
              <a:r>
                <a:rPr lang="en-US" sz="1800">
                  <a:solidFill>
                    <a:schemeClr val="bg1"/>
                  </a:solidFill>
                </a:rPr>
                <a:t>Timers</a:t>
              </a:r>
            </a:p>
            <a:p>
              <a:pPr marL="365760" lvl="1" indent="0">
                <a:spcBef>
                  <a:spcPts val="600"/>
                </a:spcBef>
                <a:spcAft>
                  <a:spcPts val="1200"/>
                </a:spcAft>
                <a:buNone/>
              </a:pPr>
              <a:r>
                <a:rPr lang="en-US" sz="1800">
                  <a:solidFill>
                    <a:schemeClr val="bg1"/>
                  </a:solidFill>
                </a:rPr>
                <a:t>Reminders</a:t>
              </a:r>
            </a:p>
          </p:txBody>
        </p:sp>
        <p:sp>
          <p:nvSpPr>
            <p:cNvPr id="32" name="Freeform: Shape 31">
              <a:extLst>
                <a:ext uri="{FF2B5EF4-FFF2-40B4-BE49-F238E27FC236}">
                  <a16:creationId xmlns:a16="http://schemas.microsoft.com/office/drawing/2014/main" id="{24527A50-51AC-447F-88D9-07F7181DBEB1}"/>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3" name="Freeform: Shape 32">
              <a:extLst>
                <a:ext uri="{FF2B5EF4-FFF2-40B4-BE49-F238E27FC236}">
                  <a16:creationId xmlns:a16="http://schemas.microsoft.com/office/drawing/2014/main" id="{CE6DAE48-6E4A-401E-BF67-2186C702EFF8}"/>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4" name="Freeform: Shape 33">
              <a:extLst>
                <a:ext uri="{FF2B5EF4-FFF2-40B4-BE49-F238E27FC236}">
                  <a16:creationId xmlns:a16="http://schemas.microsoft.com/office/drawing/2014/main" id="{1EFF04D7-422F-42EC-A73B-990D73B0D5D0}"/>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5" name="Freeform: Shape 34">
              <a:extLst>
                <a:ext uri="{FF2B5EF4-FFF2-40B4-BE49-F238E27FC236}">
                  <a16:creationId xmlns:a16="http://schemas.microsoft.com/office/drawing/2014/main" id="{EC6E1243-6774-40AF-8C6D-E56C90D9928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sp>
          <p:nvSpPr>
            <p:cNvPr id="36" name="Freeform: Shape 35">
              <a:extLst>
                <a:ext uri="{FF2B5EF4-FFF2-40B4-BE49-F238E27FC236}">
                  <a16:creationId xmlns:a16="http://schemas.microsoft.com/office/drawing/2014/main" id="{F85C67C8-4DBF-4138-8E09-C13752BD8882}"/>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endParaRPr lang="en-US" sz="2400"/>
            </a:p>
          </p:txBody>
        </p:sp>
      </p:grpSp>
      <p:sp>
        <p:nvSpPr>
          <p:cNvPr id="71" name="Rectangle 70">
            <a:extLst>
              <a:ext uri="{FF2B5EF4-FFF2-40B4-BE49-F238E27FC236}">
                <a16:creationId xmlns:a16="http://schemas.microsoft.com/office/drawing/2014/main" id="{D9CD5CC8-923D-460D-9A1C-DCC572FD5EBC}"/>
              </a:ext>
            </a:extLst>
          </p:cNvPr>
          <p:cNvSpPr/>
          <p:nvPr/>
        </p:nvSpPr>
        <p:spPr bwMode="auto">
          <a:xfrm>
            <a:off x="9079338" y="4220460"/>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Host/Pod</a:t>
            </a:r>
          </a:p>
        </p:txBody>
      </p:sp>
      <p:sp>
        <p:nvSpPr>
          <p:cNvPr id="72" name="Oval 71">
            <a:extLst>
              <a:ext uri="{FF2B5EF4-FFF2-40B4-BE49-F238E27FC236}">
                <a16:creationId xmlns:a16="http://schemas.microsoft.com/office/drawing/2014/main" id="{FCA103D5-B124-4396-8094-84A873B22B33}"/>
              </a:ext>
            </a:extLst>
          </p:cNvPr>
          <p:cNvSpPr/>
          <p:nvPr/>
        </p:nvSpPr>
        <p:spPr bwMode="auto">
          <a:xfrm>
            <a:off x="10754918" y="578255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830789AF-2E41-4E6F-8B52-023F6C60BA64}"/>
              </a:ext>
            </a:extLst>
          </p:cNvPr>
          <p:cNvSpPr/>
          <p:nvPr/>
        </p:nvSpPr>
        <p:spPr bwMode="auto">
          <a:xfrm>
            <a:off x="10428716" y="48523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F435D670-38D4-4BCE-847F-29C1497FEE63}"/>
              </a:ext>
            </a:extLst>
          </p:cNvPr>
          <p:cNvSpPr/>
          <p:nvPr/>
        </p:nvSpPr>
        <p:spPr bwMode="auto">
          <a:xfrm>
            <a:off x="9517723" y="5309375"/>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CAB1F05-7DAF-4482-AF6A-3D97B3CEC4EA}"/>
              </a:ext>
            </a:extLst>
          </p:cNvPr>
          <p:cNvSpPr/>
          <p:nvPr/>
        </p:nvSpPr>
        <p:spPr bwMode="auto">
          <a:xfrm>
            <a:off x="10320174" y="54397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11D8EDD0-7BEC-4324-98E1-2F88782B29C7}"/>
              </a:ext>
            </a:extLst>
          </p:cNvPr>
          <p:cNvSpPr/>
          <p:nvPr/>
        </p:nvSpPr>
        <p:spPr bwMode="auto">
          <a:xfrm>
            <a:off x="9614497" y="4821573"/>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12F5A36-896F-470D-A0C1-CECE2DA8B73D}"/>
              </a:ext>
            </a:extLst>
          </p:cNvPr>
          <p:cNvSpPr/>
          <p:nvPr/>
        </p:nvSpPr>
        <p:spPr bwMode="auto">
          <a:xfrm>
            <a:off x="10370064" y="2152757"/>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A2A6915-EBA0-46B4-82C0-D8DC3DB4AB3E}"/>
              </a:ext>
            </a:extLst>
          </p:cNvPr>
          <p:cNvSpPr/>
          <p:nvPr/>
        </p:nvSpPr>
        <p:spPr bwMode="auto">
          <a:xfrm>
            <a:off x="9928704" y="249020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ABE636AE-ED79-4D5A-B669-B7F7A5DA7994}"/>
              </a:ext>
            </a:extLst>
          </p:cNvPr>
          <p:cNvSpPr/>
          <p:nvPr/>
        </p:nvSpPr>
        <p:spPr bwMode="auto">
          <a:xfrm>
            <a:off x="10821425" y="3138426"/>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927D1359-AE21-45EC-9711-0286A9213680}"/>
              </a:ext>
            </a:extLst>
          </p:cNvPr>
          <p:cNvSpPr/>
          <p:nvPr/>
        </p:nvSpPr>
        <p:spPr bwMode="auto">
          <a:xfrm>
            <a:off x="9248990" y="29843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1070E9C5-55C6-4659-8C46-C3629C65DE09}"/>
              </a:ext>
            </a:extLst>
          </p:cNvPr>
          <p:cNvSpPr/>
          <p:nvPr/>
        </p:nvSpPr>
        <p:spPr bwMode="auto">
          <a:xfrm>
            <a:off x="9897445" y="3283790"/>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02C2D65-23E8-4D62-B7FE-9A1D02503AF3}"/>
              </a:ext>
            </a:extLst>
          </p:cNvPr>
          <p:cNvSpPr/>
          <p:nvPr/>
        </p:nvSpPr>
        <p:spPr bwMode="auto">
          <a:xfrm>
            <a:off x="9217792" y="3439379"/>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7FCF2AE-B2AC-48DB-B0BB-AD8F73E0617A}"/>
              </a:ext>
            </a:extLst>
          </p:cNvPr>
          <p:cNvSpPr/>
          <p:nvPr/>
        </p:nvSpPr>
        <p:spPr bwMode="auto">
          <a:xfrm>
            <a:off x="10294349" y="274013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182E9DD-C50F-4F37-AD71-32D37AC32E12}"/>
              </a:ext>
            </a:extLst>
          </p:cNvPr>
          <p:cNvGrpSpPr/>
          <p:nvPr/>
        </p:nvGrpSpPr>
        <p:grpSpPr>
          <a:xfrm>
            <a:off x="5377434" y="2632912"/>
            <a:ext cx="3034157" cy="2943754"/>
            <a:chOff x="5833854" y="1190095"/>
            <a:chExt cx="3034157" cy="2943754"/>
          </a:xfrm>
          <a:solidFill>
            <a:srgbClr val="FFC000"/>
          </a:solidFill>
        </p:grpSpPr>
        <p:sp>
          <p:nvSpPr>
            <p:cNvPr id="87" name="Oval 86">
              <a:extLst>
                <a:ext uri="{FF2B5EF4-FFF2-40B4-BE49-F238E27FC236}">
                  <a16:creationId xmlns:a16="http://schemas.microsoft.com/office/drawing/2014/main" id="{CC76A259-03A8-407A-9A1F-2CF0237BA6C9}"/>
                </a:ext>
              </a:extLst>
            </p:cNvPr>
            <p:cNvSpPr/>
            <p:nvPr/>
          </p:nvSpPr>
          <p:spPr bwMode="auto">
            <a:xfrm>
              <a:off x="5833854" y="1190095"/>
              <a:ext cx="3034157" cy="2943754"/>
            </a:xfrm>
            <a:prstGeom prst="ellipse">
              <a:avLst/>
            </a:prstGeom>
            <a:gradFill>
              <a:gsLst>
                <a:gs pos="100000">
                  <a:schemeClr val="accent4"/>
                </a:gs>
                <a:gs pos="59000">
                  <a:schemeClr val="accent3"/>
                </a:gs>
                <a:gs pos="16000">
                  <a:schemeClr val="accent1"/>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egoe UI" pitchFamily="34" charset="0"/>
                  <a:cs typeface="Segoe UI" pitchFamily="34" charset="0"/>
                </a:rPr>
                <a:t>Video Game Enemy</a:t>
              </a:r>
            </a:p>
          </p:txBody>
        </p:sp>
        <p:sp>
          <p:nvSpPr>
            <p:cNvPr id="88" name="TextBox 87">
              <a:extLst>
                <a:ext uri="{FF2B5EF4-FFF2-40B4-BE49-F238E27FC236}">
                  <a16:creationId xmlns:a16="http://schemas.microsoft.com/office/drawing/2014/main" id="{91A67818-2883-46DC-8CB5-FC1C56F08608}"/>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Z pos</a:t>
              </a:r>
            </a:p>
          </p:txBody>
        </p:sp>
        <p:sp>
          <p:nvSpPr>
            <p:cNvPr id="89" name="TextBox 88">
              <a:extLst>
                <a:ext uri="{FF2B5EF4-FFF2-40B4-BE49-F238E27FC236}">
                  <a16:creationId xmlns:a16="http://schemas.microsoft.com/office/drawing/2014/main" id="{23398953-D498-435D-B95E-E4997C50A422}"/>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Difficulty</a:t>
              </a:r>
            </a:p>
          </p:txBody>
        </p:sp>
        <p:sp>
          <p:nvSpPr>
            <p:cNvPr id="90" name="TextBox 89">
              <a:extLst>
                <a:ext uri="{FF2B5EF4-FFF2-40B4-BE49-F238E27FC236}">
                  <a16:creationId xmlns:a16="http://schemas.microsoft.com/office/drawing/2014/main" id="{E89AEE59-C3C8-453E-BEF7-58BD5A5F7EC3}"/>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Weapons</a:t>
              </a:r>
            </a:p>
          </p:txBody>
        </p:sp>
        <p:sp>
          <p:nvSpPr>
            <p:cNvPr id="92" name="TextBox 91">
              <a:extLst>
                <a:ext uri="{FF2B5EF4-FFF2-40B4-BE49-F238E27FC236}">
                  <a16:creationId xmlns:a16="http://schemas.microsoft.com/office/drawing/2014/main" id="{D67E3494-AC79-4759-9EF7-E8ECB586787C}"/>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Attack( )</a:t>
              </a:r>
            </a:p>
          </p:txBody>
        </p:sp>
        <p:sp>
          <p:nvSpPr>
            <p:cNvPr id="93" name="TextBox 92">
              <a:extLst>
                <a:ext uri="{FF2B5EF4-FFF2-40B4-BE49-F238E27FC236}">
                  <a16:creationId xmlns:a16="http://schemas.microsoft.com/office/drawing/2014/main" id="{A5B92CA5-B003-4592-92EF-8BCEB132127E}"/>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Spawn( )</a:t>
              </a:r>
            </a:p>
          </p:txBody>
        </p:sp>
      </p:grpSp>
      <p:sp>
        <p:nvSpPr>
          <p:cNvPr id="94" name="Oval 93">
            <a:extLst>
              <a:ext uri="{FF2B5EF4-FFF2-40B4-BE49-F238E27FC236}">
                <a16:creationId xmlns:a16="http://schemas.microsoft.com/office/drawing/2014/main" id="{DB4028C8-1A50-42D5-B33D-47F391484187}"/>
              </a:ext>
            </a:extLst>
          </p:cNvPr>
          <p:cNvSpPr/>
          <p:nvPr/>
        </p:nvSpPr>
        <p:spPr bwMode="auto">
          <a:xfrm>
            <a:off x="9258283" y="2190168"/>
            <a:ext cx="241246" cy="234058"/>
          </a:xfrm>
          <a:prstGeom prst="ellipse">
            <a:avLst/>
          </a:prstGeom>
          <a:gradFill>
            <a:gsLst>
              <a:gs pos="100000">
                <a:schemeClr val="accent4"/>
              </a:gs>
              <a:gs pos="61000">
                <a:schemeClr val="accent3"/>
              </a:gs>
              <a:gs pos="16000">
                <a:schemeClr val="accent1"/>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13D7E69-905F-4D92-812B-6938261DF89F}"/>
              </a:ext>
            </a:extLst>
          </p:cNvPr>
          <p:cNvSpPr/>
          <p:nvPr/>
        </p:nvSpPr>
        <p:spPr>
          <a:xfrm>
            <a:off x="5058825" y="6393379"/>
            <a:ext cx="5609175" cy="369332"/>
          </a:xfrm>
          <a:prstGeom prst="rect">
            <a:avLst/>
          </a:prstGeom>
        </p:spPr>
        <p:txBody>
          <a:bodyPr wrap="square">
            <a:spAutoFit/>
          </a:bodyPr>
          <a:lstStyle/>
          <a:p>
            <a:r>
              <a:rPr lang="en-US" sz="1800">
                <a:solidFill>
                  <a:schemeClr val="bg1"/>
                </a:solidFill>
              </a:rPr>
              <a:t>Virtually identical to Service Fabric Reliable Actors</a:t>
            </a:r>
          </a:p>
        </p:txBody>
      </p:sp>
    </p:spTree>
    <p:extLst>
      <p:ext uri="{BB962C8B-B14F-4D97-AF65-F5344CB8AC3E}">
        <p14:creationId xmlns:p14="http://schemas.microsoft.com/office/powerpoint/2010/main" val="29734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0"/>
                                  </p:stCondLst>
                                  <p:childTnLst>
                                    <p:animMotion origin="layout" path="M 4.16667E-6 -1.11111E-6 L 4.16667E-6 0.03773 " pathEditMode="relative" rAng="0" ptsTypes="AA">
                                      <p:cBhvr>
                                        <p:cTn id="14" dur="750" spd="-100000" fill="hold"/>
                                        <p:tgtEl>
                                          <p:spTgt spid="156"/>
                                        </p:tgtEl>
                                        <p:attrNameLst>
                                          <p:attrName>ppt_x</p:attrName>
                                          <p:attrName>ppt_y</p:attrName>
                                        </p:attrNameLst>
                                      </p:cBhvr>
                                      <p:rCtr x="0" y="1875"/>
                                    </p:animMotion>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0"/>
                                  </p:stCondLst>
                                  <p:childTnLst>
                                    <p:animMotion origin="layout" path="M 3.95833E-6 -1.11111E-6 L 3.95833E-6 0.03773 " pathEditMode="relative" rAng="0" ptsTypes="AA">
                                      <p:cBhvr>
                                        <p:cTn id="19" dur="750" spd="-100000" fill="hold"/>
                                        <p:tgtEl>
                                          <p:spTgt spid="30"/>
                                        </p:tgtEl>
                                        <p:attrNameLst>
                                          <p:attrName>ppt_x</p:attrName>
                                          <p:attrName>ppt_y</p:attrName>
                                        </p:attrNameLst>
                                      </p:cBhvr>
                                      <p:rCtr x="0" y="1875"/>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1.04167E-6 3.33333E-6 L 1.04167E-6 0.03773 " pathEditMode="relative" rAng="0" ptsTypes="AA">
                                      <p:cBhvr>
                                        <p:cTn id="24" dur="750" spd="-100000" fill="hold"/>
                                        <p:tgtEl>
                                          <p:spTgt spid="2"/>
                                        </p:tgtEl>
                                        <p:attrNameLst>
                                          <p:attrName>ppt_x</p:attrName>
                                          <p:attrName>ppt_y</p:attrName>
                                        </p:attrNameLst>
                                      </p:cBhvr>
                                      <p:rCtr x="0" y="1875"/>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42" presetClass="path" presetSubtype="0" decel="100000" fill="hold" nodeType="withEffect">
                                  <p:stCondLst>
                                    <p:cond delay="0"/>
                                  </p:stCondLst>
                                  <p:childTnLst>
                                    <p:animMotion origin="layout" path="M 4.16667E-6 -1.11111E-6 L 4.16667E-6 0.03773 " pathEditMode="relative" rAng="0" ptsTypes="AA">
                                      <p:cBhvr>
                                        <p:cTn id="31" dur="750" spd="-100000" fill="hold"/>
                                        <p:tgtEl>
                                          <p:spTgt spid="86"/>
                                        </p:tgtEl>
                                        <p:attrNameLst>
                                          <p:attrName>ppt_x</p:attrName>
                                          <p:attrName>ppt_y</p:attrName>
                                        </p:attrNameLst>
                                      </p:cBhvr>
                                      <p:rCtr x="0" y="1875"/>
                                    </p:animMotion>
                                  </p:childTnLst>
                                </p:cTn>
                              </p:par>
                              <p:par>
                                <p:cTn id="32" presetID="10" presetClass="entr" presetSubtype="0" fill="hold" grpId="0" nodeType="withEffect">
                                  <p:stCondLst>
                                    <p:cond delay="25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42" presetClass="path" presetSubtype="0" decel="100000" fill="hold" grpId="1" nodeType="withEffect">
                                  <p:stCondLst>
                                    <p:cond delay="200"/>
                                  </p:stCondLst>
                                  <p:childTnLst>
                                    <p:animMotion origin="layout" path="M 4.16667E-6 -1.11111E-6 L 4.16667E-6 0.03773 " pathEditMode="relative" rAng="0" ptsTypes="AA">
                                      <p:cBhvr>
                                        <p:cTn id="36" dur="750" spd="-100000" fill="hold"/>
                                        <p:tgtEl>
                                          <p:spTgt spid="70"/>
                                        </p:tgtEl>
                                        <p:attrNameLst>
                                          <p:attrName>ppt_x</p:attrName>
                                          <p:attrName>ppt_y</p:attrName>
                                        </p:attrNameLst>
                                      </p:cBhvr>
                                      <p:rCtr x="0" y="1875"/>
                                    </p:animMotion>
                                  </p:childTnLst>
                                </p:cTn>
                              </p:par>
                              <p:par>
                                <p:cTn id="37" presetID="22" presetClass="entr" presetSubtype="4" fill="hold" grpId="0" nodeType="withEffect">
                                  <p:stCondLst>
                                    <p:cond delay="20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grpId="0" nodeType="withEffect">
                                  <p:stCondLst>
                                    <p:cond delay="125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fade">
                                      <p:cBhvr>
                                        <p:cTn id="62" dur="500"/>
                                        <p:tgtEl>
                                          <p:spTgt spid="71"/>
                                        </p:tgtEl>
                                      </p:cBhvr>
                                    </p:animEffect>
                                  </p:childTnLst>
                                </p:cTn>
                              </p:par>
                              <p:par>
                                <p:cTn id="63" presetID="42" presetClass="path" presetSubtype="0" decel="100000" fill="hold" grpId="1" nodeType="withEffect">
                                  <p:stCondLst>
                                    <p:cond delay="0"/>
                                  </p:stCondLst>
                                  <p:childTnLst>
                                    <p:animMotion origin="layout" path="M 4.16667E-6 -1.11111E-6 L 4.16667E-6 0.03773 " pathEditMode="relative" rAng="0" ptsTypes="AA">
                                      <p:cBhvr>
                                        <p:cTn id="64" dur="750" spd="-100000" fill="hold"/>
                                        <p:tgtEl>
                                          <p:spTgt spid="71"/>
                                        </p:tgtEl>
                                        <p:attrNameLst>
                                          <p:attrName>ppt_x</p:attrName>
                                          <p:attrName>ppt_y</p:attrName>
                                        </p:attrNameLst>
                                      </p:cBhvr>
                                      <p:rCtr x="0" y="1875"/>
                                    </p:animMotion>
                                  </p:childTnLst>
                                </p:cTn>
                              </p:par>
                              <p:par>
                                <p:cTn id="65" presetID="10" presetClass="entr" presetSubtype="0" fill="hold" grpId="0" nodeType="withEffect">
                                  <p:stCondLst>
                                    <p:cond delay="2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par>
                                <p:cTn id="74" presetID="10" presetClass="entr" presetSubtype="0" fill="hold" grpId="0" nodeType="withEffect">
                                  <p:stCondLst>
                                    <p:cond delay="35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400"/>
                                  </p:stCondLst>
                                  <p:childTnLst>
                                    <p:set>
                                      <p:cBhvr>
                                        <p:cTn id="78" dur="1" fill="hold">
                                          <p:stCondLst>
                                            <p:cond delay="0"/>
                                          </p:stCondLst>
                                        </p:cTn>
                                        <p:tgtEl>
                                          <p:spTgt spid="82"/>
                                        </p:tgtEl>
                                        <p:attrNameLst>
                                          <p:attrName>style.visibility</p:attrName>
                                        </p:attrNameLst>
                                      </p:cBhvr>
                                      <p:to>
                                        <p:strVal val="visible"/>
                                      </p:to>
                                    </p:set>
                                    <p:animEffect transition="in" filter="fade">
                                      <p:cBhvr>
                                        <p:cTn id="79" dur="500"/>
                                        <p:tgtEl>
                                          <p:spTgt spid="82"/>
                                        </p:tgtEl>
                                      </p:cBhvr>
                                    </p:animEffect>
                                  </p:childTnLst>
                                </p:cTn>
                              </p:par>
                              <p:par>
                                <p:cTn id="80" presetID="10" presetClass="entr" presetSubtype="0" fill="hold" grpId="0" nodeType="withEffect">
                                  <p:stCondLst>
                                    <p:cond delay="45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xit" presetSubtype="1" fill="hold" grpId="2" nodeType="clickEffect">
                                  <p:stCondLst>
                                    <p:cond delay="0"/>
                                  </p:stCondLst>
                                  <p:childTnLst>
                                    <p:animEffect transition="out" filter="wipe(up)">
                                      <p:cBhvr>
                                        <p:cTn id="89" dur="500"/>
                                        <p:tgtEl>
                                          <p:spTgt spid="70"/>
                                        </p:tgtEl>
                                      </p:cBhvr>
                                    </p:animEffect>
                                    <p:set>
                                      <p:cBhvr>
                                        <p:cTn id="90" dur="1" fill="hold">
                                          <p:stCondLst>
                                            <p:cond delay="499"/>
                                          </p:stCondLst>
                                        </p:cTn>
                                        <p:tgtEl>
                                          <p:spTgt spid="70"/>
                                        </p:tgtEl>
                                        <p:attrNameLst>
                                          <p:attrName>style.visibility</p:attrName>
                                        </p:attrNameLst>
                                      </p:cBhvr>
                                      <p:to>
                                        <p:strVal val="hidden"/>
                                      </p:to>
                                    </p:set>
                                  </p:childTnLst>
                                </p:cTn>
                              </p:par>
                              <p:par>
                                <p:cTn id="91" presetID="22" presetClass="exit" presetSubtype="1" fill="hold" grpId="1" nodeType="withEffect">
                                  <p:stCondLst>
                                    <p:cond delay="0"/>
                                  </p:stCondLst>
                                  <p:childTnLst>
                                    <p:animEffect transition="out" filter="wipe(up)">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grpId="1" nodeType="afterEffect">
                                  <p:stCondLst>
                                    <p:cond delay="0"/>
                                  </p:stCondLst>
                                  <p:childTnLst>
                                    <p:animMotion origin="layout" path="M 3.33333E-6 1.48148E-6 L -0.02969 0.38958 " pathEditMode="relative" rAng="0" ptsTypes="AA">
                                      <p:cBhvr>
                                        <p:cTn id="96" dur="1250" fill="hold"/>
                                        <p:tgtEl>
                                          <p:spTgt spid="77"/>
                                        </p:tgtEl>
                                        <p:attrNameLst>
                                          <p:attrName>ppt_x</p:attrName>
                                          <p:attrName>ppt_y</p:attrName>
                                        </p:attrNameLst>
                                      </p:cBhvr>
                                      <p:rCtr x="-1484" y="19468"/>
                                    </p:animMotion>
                                  </p:childTnLst>
                                </p:cTn>
                              </p:par>
                              <p:par>
                                <p:cTn id="97" presetID="42" presetClass="path" presetSubtype="0" accel="50000" decel="50000" fill="hold" grpId="1" nodeType="withEffect">
                                  <p:stCondLst>
                                    <p:cond delay="0"/>
                                  </p:stCondLst>
                                  <p:childTnLst>
                                    <p:animMotion origin="layout" path="M -8.33333E-7 -2.59259E-6 L -0.00443 0.54283 " pathEditMode="relative" rAng="0" ptsTypes="AA">
                                      <p:cBhvr>
                                        <p:cTn id="98" dur="1250" fill="hold"/>
                                        <p:tgtEl>
                                          <p:spTgt spid="94"/>
                                        </p:tgtEl>
                                        <p:attrNameLst>
                                          <p:attrName>ppt_x</p:attrName>
                                          <p:attrName>ppt_y</p:attrName>
                                        </p:attrNameLst>
                                      </p:cBhvr>
                                      <p:rCtr x="-221" y="27130"/>
                                    </p:animMotion>
                                  </p:childTnLst>
                                </p:cTn>
                              </p:par>
                              <p:par>
                                <p:cTn id="99" presetID="42" presetClass="path" presetSubtype="0" accel="50000" decel="50000" fill="hold" grpId="1" nodeType="withEffect">
                                  <p:stCondLst>
                                    <p:cond delay="0"/>
                                  </p:stCondLst>
                                  <p:childTnLst>
                                    <p:animMotion origin="layout" path="M 1.25E-6 -2.59259E-6 L 0.08138 0.41991 " pathEditMode="relative" rAng="0" ptsTypes="AA">
                                      <p:cBhvr>
                                        <p:cTn id="100" dur="1250" fill="hold"/>
                                        <p:tgtEl>
                                          <p:spTgt spid="78"/>
                                        </p:tgtEl>
                                        <p:attrNameLst>
                                          <p:attrName>ppt_x</p:attrName>
                                          <p:attrName>ppt_y</p:attrName>
                                        </p:attrNameLst>
                                      </p:cBhvr>
                                      <p:rCtr x="4062" y="20995"/>
                                    </p:animMotion>
                                  </p:childTnLst>
                                </p:cTn>
                              </p:par>
                              <p:par>
                                <p:cTn id="101" presetID="42" presetClass="path" presetSubtype="0" accel="50000" decel="50000" fill="hold" grpId="1" nodeType="withEffect">
                                  <p:stCondLst>
                                    <p:cond delay="0"/>
                                  </p:stCondLst>
                                  <p:childTnLst>
                                    <p:animMotion origin="layout" path="M 3.95833E-6 2.96296E-6 L 3.95833E-6 0.25 " pathEditMode="relative" rAng="0" ptsTypes="AA">
                                      <p:cBhvr>
                                        <p:cTn id="102" dur="1250" fill="hold"/>
                                        <p:tgtEl>
                                          <p:spTgt spid="79"/>
                                        </p:tgtEl>
                                        <p:attrNameLst>
                                          <p:attrName>ppt_x</p:attrName>
                                          <p:attrName>ppt_y</p:attrName>
                                        </p:attrNameLst>
                                      </p:cBhvr>
                                      <p:rCtr x="0" y="12500"/>
                                    </p:animMotion>
                                  </p:childTnLst>
                                </p:cTn>
                              </p:par>
                              <p:par>
                                <p:cTn id="103" presetID="42" presetClass="path" presetSubtype="0" accel="50000" decel="50000" fill="hold" grpId="1" nodeType="withEffect">
                                  <p:stCondLst>
                                    <p:cond delay="0"/>
                                  </p:stCondLst>
                                  <p:childTnLst>
                                    <p:animMotion origin="layout" path="M 4.16667E-7 -3.33333E-6 L 0.00469 0.2169 " pathEditMode="relative" rAng="0" ptsTypes="AA">
                                      <p:cBhvr>
                                        <p:cTn id="104" dur="1250" fill="hold"/>
                                        <p:tgtEl>
                                          <p:spTgt spid="80"/>
                                        </p:tgtEl>
                                        <p:attrNameLst>
                                          <p:attrName>ppt_x</p:attrName>
                                          <p:attrName>ppt_y</p:attrName>
                                        </p:attrNameLst>
                                      </p:cBhvr>
                                      <p:rCtr x="234" y="10833"/>
                                    </p:animMotion>
                                  </p:childTnLst>
                                </p:cTn>
                              </p:par>
                              <p:par>
                                <p:cTn id="105" presetID="42" presetClass="path" presetSubtype="0" accel="50000" decel="50000" fill="hold" grpId="1" nodeType="withEffect">
                                  <p:stCondLst>
                                    <p:cond delay="0"/>
                                  </p:stCondLst>
                                  <p:childTnLst>
                                    <p:animMotion origin="layout" path="M -4.79167E-6 -3.33333E-6 L 0.00704 0.26968 " pathEditMode="relative" rAng="0" ptsTypes="AA">
                                      <p:cBhvr>
                                        <p:cTn id="106" dur="1250" fill="hold"/>
                                        <p:tgtEl>
                                          <p:spTgt spid="81"/>
                                        </p:tgtEl>
                                        <p:attrNameLst>
                                          <p:attrName>ppt_x</p:attrName>
                                          <p:attrName>ppt_y</p:attrName>
                                        </p:attrNameLst>
                                      </p:cBhvr>
                                      <p:rCtr x="352" y="13472"/>
                                    </p:animMotion>
                                  </p:childTnLst>
                                </p:cTn>
                              </p:par>
                              <p:par>
                                <p:cTn id="107" presetID="42" presetClass="path" presetSubtype="0" accel="50000" decel="50000" fill="hold" grpId="1" nodeType="withEffect">
                                  <p:stCondLst>
                                    <p:cond delay="0"/>
                                  </p:stCondLst>
                                  <p:childTnLst>
                                    <p:animMotion origin="layout" path="M 3.125E-6 3.33333E-6 L 0.0332 0.23889 " pathEditMode="relative" rAng="0" ptsTypes="AA">
                                      <p:cBhvr>
                                        <p:cTn id="108" dur="1250" fill="hold"/>
                                        <p:tgtEl>
                                          <p:spTgt spid="83"/>
                                        </p:tgtEl>
                                        <p:attrNameLst>
                                          <p:attrName>ppt_x</p:attrName>
                                          <p:attrName>ppt_y</p:attrName>
                                        </p:attrNameLst>
                                      </p:cBhvr>
                                      <p:rCtr x="1654" y="11944"/>
                                    </p:animMotion>
                                  </p:childTnLst>
                                </p:cTn>
                              </p:par>
                              <p:par>
                                <p:cTn id="109" presetID="42" presetClass="path" presetSubtype="0" accel="50000" decel="50000" fill="hold" grpId="1" nodeType="withEffect">
                                  <p:stCondLst>
                                    <p:cond delay="0"/>
                                  </p:stCondLst>
                                  <p:childTnLst>
                                    <p:animMotion origin="layout" path="M 4.58333E-6 1.48148E-6 L 0.00533 0.23264 " pathEditMode="relative" rAng="0" ptsTypes="AA">
                                      <p:cBhvr>
                                        <p:cTn id="110" dur="1250" fill="hold"/>
                                        <p:tgtEl>
                                          <p:spTgt spid="82"/>
                                        </p:tgtEl>
                                        <p:attrNameLst>
                                          <p:attrName>ppt_x</p:attrName>
                                          <p:attrName>ppt_y</p:attrName>
                                        </p:attrNameLst>
                                      </p:cBhvr>
                                      <p:rCtr x="260" y="11620"/>
                                    </p:animMotion>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70" grpId="0" animBg="1"/>
      <p:bldP spid="70" grpId="1" animBg="1"/>
      <p:bldP spid="70" grpId="2" animBg="1"/>
      <p:bldP spid="16" grpId="0" animBg="1"/>
      <p:bldP spid="16" grpId="1" animBg="1"/>
      <p:bldP spid="5" grpId="0"/>
      <p:bldP spid="5" grpId="1"/>
      <p:bldP spid="30" grpId="0" animBg="1"/>
      <p:bldP spid="30" grpId="1" animBg="1"/>
      <p:bldP spid="71" grpId="0" animBg="1"/>
      <p:bldP spid="71" grpId="1" animBg="1"/>
      <p:bldP spid="72" grpId="0" animBg="1"/>
      <p:bldP spid="73" grpId="0" animBg="1"/>
      <p:bldP spid="74" grpId="0" animBg="1"/>
      <p:bldP spid="75" grpId="0" animBg="1"/>
      <p:bldP spid="76" grpId="0"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94" grpId="0" animBg="1"/>
      <p:bldP spid="94" grpId="1"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D32926-41B8-4B79-A0BC-570A8ECE8305}"/>
              </a:ext>
            </a:extLst>
          </p:cNvPr>
          <p:cNvSpPr>
            <a:spLocks noGrp="1"/>
          </p:cNvSpPr>
          <p:nvPr>
            <p:ph type="title"/>
          </p:nvPr>
        </p:nvSpPr>
        <p:spPr>
          <a:xfrm>
            <a:off x="2829058" y="1054100"/>
            <a:ext cx="6814671" cy="1661993"/>
          </a:xfrm>
        </p:spPr>
        <p:txBody>
          <a:bodyPr/>
          <a:lstStyle/>
          <a:p>
            <a:pPr algn="ctr"/>
            <a:r>
              <a:rPr lang="en-US"/>
              <a:t>What is holding</a:t>
            </a:r>
            <a:br>
              <a:rPr lang="en-US"/>
            </a:br>
            <a:r>
              <a:rPr lang="en-US"/>
              <a:t>microservice development back?</a:t>
            </a:r>
          </a:p>
        </p:txBody>
      </p:sp>
      <p:sp>
        <p:nvSpPr>
          <p:cNvPr id="8" name="Freeform: Shape 7">
            <a:extLst>
              <a:ext uri="{FF2B5EF4-FFF2-40B4-BE49-F238E27FC236}">
                <a16:creationId xmlns:a16="http://schemas.microsoft.com/office/drawing/2014/main" id="{CC216957-51CE-45AF-825D-E0FC3E989381}"/>
              </a:ext>
            </a:extLst>
          </p:cNvPr>
          <p:cNvSpPr/>
          <p:nvPr/>
        </p:nvSpPr>
        <p:spPr>
          <a:xfrm>
            <a:off x="1039094" y="4024096"/>
            <a:ext cx="3108960" cy="830997"/>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Hard to incrementally migrate from existing code to a microservices architecture</a:t>
            </a:r>
          </a:p>
        </p:txBody>
      </p:sp>
      <p:grpSp>
        <p:nvGrpSpPr>
          <p:cNvPr id="4" name="Group 3">
            <a:extLst>
              <a:ext uri="{FF2B5EF4-FFF2-40B4-BE49-F238E27FC236}">
                <a16:creationId xmlns:a16="http://schemas.microsoft.com/office/drawing/2014/main" id="{D60671C4-A7F4-43A0-BF9B-FF04077DF11A}"/>
              </a:ext>
            </a:extLst>
          </p:cNvPr>
          <p:cNvGrpSpPr/>
          <p:nvPr/>
        </p:nvGrpSpPr>
        <p:grpSpPr>
          <a:xfrm>
            <a:off x="2007861" y="2588017"/>
            <a:ext cx="1171426" cy="1171426"/>
            <a:chOff x="2007861" y="2464192"/>
            <a:chExt cx="1171426" cy="1171426"/>
          </a:xfrm>
        </p:grpSpPr>
        <p:sp>
          <p:nvSpPr>
            <p:cNvPr id="32" name="Oval 31">
              <a:extLst>
                <a:ext uri="{FF2B5EF4-FFF2-40B4-BE49-F238E27FC236}">
                  <a16:creationId xmlns:a16="http://schemas.microsoft.com/office/drawing/2014/main" id="{3A600E3B-90BF-4CDA-B1D7-2D53583A723C}"/>
                </a:ext>
              </a:extLst>
            </p:cNvPr>
            <p:cNvSpPr/>
            <p:nvPr/>
          </p:nvSpPr>
          <p:spPr bwMode="auto">
            <a:xfrm>
              <a:off x="2007861"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6589FD4C-BB71-443C-8FFE-AB319BA147CC}"/>
                </a:ext>
              </a:extLst>
            </p:cNvPr>
            <p:cNvPicPr>
              <a:picLocks noChangeAspect="1"/>
            </p:cNvPicPr>
            <p:nvPr/>
          </p:nvPicPr>
          <p:blipFill>
            <a:blip r:embed="rId2"/>
            <a:stretch>
              <a:fillRect/>
            </a:stretch>
          </p:blipFill>
          <p:spPr>
            <a:xfrm>
              <a:off x="2253621" y="2709952"/>
              <a:ext cx="679906" cy="679906"/>
            </a:xfrm>
            <a:prstGeom prst="rect">
              <a:avLst/>
            </a:prstGeom>
          </p:spPr>
        </p:pic>
      </p:grpSp>
      <p:sp>
        <p:nvSpPr>
          <p:cNvPr id="11" name="Freeform: Shape 10">
            <a:extLst>
              <a:ext uri="{FF2B5EF4-FFF2-40B4-BE49-F238E27FC236}">
                <a16:creationId xmlns:a16="http://schemas.microsoft.com/office/drawing/2014/main" id="{587306C1-6AAD-4C44-85C2-F5063B8D277E}"/>
              </a:ext>
            </a:extLst>
          </p:cNvPr>
          <p:cNvSpPr/>
          <p:nvPr/>
        </p:nvSpPr>
        <p:spPr>
          <a:xfrm>
            <a:off x="4541520" y="4024096"/>
            <a:ext cx="3108960"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Programming model runtimes have narrow language</a:t>
            </a:r>
            <a:b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support and tightly controlled feature sets</a:t>
            </a:r>
          </a:p>
        </p:txBody>
      </p:sp>
      <p:grpSp>
        <p:nvGrpSpPr>
          <p:cNvPr id="43" name="Group 42">
            <a:extLst>
              <a:ext uri="{FF2B5EF4-FFF2-40B4-BE49-F238E27FC236}">
                <a16:creationId xmlns:a16="http://schemas.microsoft.com/office/drawing/2014/main" id="{2616D6B8-E91C-4A5E-B5A5-910E8789B137}"/>
              </a:ext>
            </a:extLst>
          </p:cNvPr>
          <p:cNvGrpSpPr/>
          <p:nvPr/>
        </p:nvGrpSpPr>
        <p:grpSpPr>
          <a:xfrm>
            <a:off x="5510287" y="2588017"/>
            <a:ext cx="1171426" cy="1171426"/>
            <a:chOff x="5510287" y="2464192"/>
            <a:chExt cx="1171426" cy="1171426"/>
          </a:xfrm>
        </p:grpSpPr>
        <p:sp>
          <p:nvSpPr>
            <p:cNvPr id="38" name="Oval 37">
              <a:extLst>
                <a:ext uri="{FF2B5EF4-FFF2-40B4-BE49-F238E27FC236}">
                  <a16:creationId xmlns:a16="http://schemas.microsoft.com/office/drawing/2014/main" id="{E872C34F-FE7B-4271-A5E8-192456764203}"/>
                </a:ext>
              </a:extLst>
            </p:cNvPr>
            <p:cNvSpPr/>
            <p:nvPr/>
          </p:nvSpPr>
          <p:spPr bwMode="auto">
            <a:xfrm>
              <a:off x="5510287"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Picture 11">
              <a:extLst>
                <a:ext uri="{FF2B5EF4-FFF2-40B4-BE49-F238E27FC236}">
                  <a16:creationId xmlns:a16="http://schemas.microsoft.com/office/drawing/2014/main" id="{17A5AC1E-5661-404C-8B39-E770F6BF43EC}"/>
                </a:ext>
              </a:extLst>
            </p:cNvPr>
            <p:cNvPicPr>
              <a:picLocks noChangeAspect="1"/>
            </p:cNvPicPr>
            <p:nvPr/>
          </p:nvPicPr>
          <p:blipFill>
            <a:blip r:embed="rId3"/>
            <a:stretch>
              <a:fillRect/>
            </a:stretch>
          </p:blipFill>
          <p:spPr>
            <a:xfrm>
              <a:off x="5722052" y="2675957"/>
              <a:ext cx="747897" cy="747897"/>
            </a:xfrm>
            <a:prstGeom prst="rect">
              <a:avLst/>
            </a:prstGeom>
          </p:spPr>
        </p:pic>
      </p:grpSp>
      <p:sp>
        <p:nvSpPr>
          <p:cNvPr id="14" name="Freeform: Shape 13">
            <a:extLst>
              <a:ext uri="{FF2B5EF4-FFF2-40B4-BE49-F238E27FC236}">
                <a16:creationId xmlns:a16="http://schemas.microsoft.com/office/drawing/2014/main" id="{C2197AD5-C76E-49D2-8D3E-21B61B318004}"/>
              </a:ext>
            </a:extLst>
          </p:cNvPr>
          <p:cNvSpPr/>
          <p:nvPr/>
        </p:nvSpPr>
        <p:spPr>
          <a:xfrm>
            <a:off x="7803636" y="4024096"/>
            <a:ext cx="3589581" cy="1107996"/>
          </a:xfrm>
          <a:custGeom>
            <a:avLst/>
            <a:gdLst>
              <a:gd name="connsiteX0" fmla="*/ 0 w 2942995"/>
              <a:gd name="connsiteY0" fmla="*/ 0 h 1331069"/>
              <a:gd name="connsiteX1" fmla="*/ 2942995 w 2942995"/>
              <a:gd name="connsiteY1" fmla="*/ 0 h 1331069"/>
              <a:gd name="connsiteX2" fmla="*/ 2942995 w 2942995"/>
              <a:gd name="connsiteY2" fmla="*/ 1331069 h 1331069"/>
              <a:gd name="connsiteX3" fmla="*/ 0 w 2942995"/>
              <a:gd name="connsiteY3" fmla="*/ 1331069 h 1331069"/>
              <a:gd name="connsiteX4" fmla="*/ 0 w 2942995"/>
              <a:gd name="connsiteY4" fmla="*/ 0 h 1331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2995" h="1331069">
                <a:moveTo>
                  <a:pt x="0" y="0"/>
                </a:moveTo>
                <a:lnTo>
                  <a:pt x="2942995" y="0"/>
                </a:lnTo>
                <a:lnTo>
                  <a:pt x="2942995" y="1331069"/>
                </a:lnTo>
                <a:lnTo>
                  <a:pt x="0" y="1331069"/>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Calibri" panose="020F0502020204030204" pitchFamily="34" charset="0"/>
              </a:rPr>
              <a:t>Runtimes only target specific infrastructure platforms with limited code portability across clouds and edge</a:t>
            </a:r>
          </a:p>
        </p:txBody>
      </p:sp>
      <p:grpSp>
        <p:nvGrpSpPr>
          <p:cNvPr id="44" name="Group 43">
            <a:extLst>
              <a:ext uri="{FF2B5EF4-FFF2-40B4-BE49-F238E27FC236}">
                <a16:creationId xmlns:a16="http://schemas.microsoft.com/office/drawing/2014/main" id="{FE590670-4323-4315-BE1E-6817EEB2A6E7}"/>
              </a:ext>
            </a:extLst>
          </p:cNvPr>
          <p:cNvGrpSpPr/>
          <p:nvPr/>
        </p:nvGrpSpPr>
        <p:grpSpPr>
          <a:xfrm>
            <a:off x="9012714" y="2588017"/>
            <a:ext cx="1171426" cy="1171426"/>
            <a:chOff x="9012714" y="2464192"/>
            <a:chExt cx="1171426" cy="1171426"/>
          </a:xfrm>
        </p:grpSpPr>
        <p:sp>
          <p:nvSpPr>
            <p:cNvPr id="41" name="Oval 40">
              <a:extLst>
                <a:ext uri="{FF2B5EF4-FFF2-40B4-BE49-F238E27FC236}">
                  <a16:creationId xmlns:a16="http://schemas.microsoft.com/office/drawing/2014/main" id="{CD52CE97-0D4B-4C59-AD5E-4FF50F56693B}"/>
                </a:ext>
              </a:extLst>
            </p:cNvPr>
            <p:cNvSpPr/>
            <p:nvPr/>
          </p:nvSpPr>
          <p:spPr bwMode="auto">
            <a:xfrm>
              <a:off x="9012714" y="2464192"/>
              <a:ext cx="1171426" cy="1171426"/>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93FE468D-5BD3-45FF-9351-F3B814CB871A}"/>
                </a:ext>
              </a:extLst>
            </p:cNvPr>
            <p:cNvPicPr>
              <a:picLocks noChangeAspect="1"/>
            </p:cNvPicPr>
            <p:nvPr/>
          </p:nvPicPr>
          <p:blipFill>
            <a:blip r:embed="rId4"/>
            <a:stretch>
              <a:fillRect/>
            </a:stretch>
          </p:blipFill>
          <p:spPr>
            <a:xfrm>
              <a:off x="9411762" y="2675957"/>
              <a:ext cx="373330" cy="747897"/>
            </a:xfrm>
            <a:prstGeom prst="rect">
              <a:avLst/>
            </a:prstGeom>
          </p:spPr>
        </p:pic>
      </p:grpSp>
    </p:spTree>
    <p:extLst>
      <p:ext uri="{BB962C8B-B14F-4D97-AF65-F5344CB8AC3E}">
        <p14:creationId xmlns:p14="http://schemas.microsoft.com/office/powerpoint/2010/main" val="26116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5"/>
                                        </p:tgtEl>
                                        <p:attrNameLst>
                                          <p:attrName>ppt_x</p:attrName>
                                          <p:attrName>ppt_y</p:attrName>
                                        </p:attrNameLst>
                                      </p:cBhvr>
                                      <p:rCtr x="0" y="1875"/>
                                    </p:animMotion>
                                  </p:childTnLst>
                                </p:cTn>
                              </p:par>
                              <p:par>
                                <p:cTn id="10" presetID="1" presetClass="entr" presetSubtype="0" fill="hold" nodeType="withEffect">
                                  <p:stCondLst>
                                    <p:cond delay="0"/>
                                  </p:stCondLst>
                                  <p:childTnLst>
                                    <p:set>
                                      <p:cBhvr>
                                        <p:cTn id="11" dur="1" fill="hold">
                                          <p:stCondLst>
                                            <p:cond delay="749"/>
                                          </p:stCondLst>
                                        </p:cTn>
                                        <p:tgtEl>
                                          <p:spTgt spid="4"/>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750" fill="hold"/>
                                        <p:tgtEl>
                                          <p:spTgt spid="4"/>
                                        </p:tgtEl>
                                      </p:cBhvr>
                                      <p:by x="0" y="0"/>
                                    </p:animScale>
                                  </p:childTnLst>
                                </p:cTn>
                              </p:par>
                              <p:par>
                                <p:cTn id="14" presetID="1" presetClass="entr" presetSubtype="0" fill="hold" nodeType="withEffect">
                                  <p:stCondLst>
                                    <p:cond delay="100"/>
                                  </p:stCondLst>
                                  <p:childTnLst>
                                    <p:set>
                                      <p:cBhvr>
                                        <p:cTn id="15" dur="1" fill="hold">
                                          <p:stCondLst>
                                            <p:cond delay="749"/>
                                          </p:stCondLst>
                                        </p:cTn>
                                        <p:tgtEl>
                                          <p:spTgt spid="43"/>
                                        </p:tgtEl>
                                        <p:attrNameLst>
                                          <p:attrName>style.visibility</p:attrName>
                                        </p:attrNameLst>
                                      </p:cBhvr>
                                      <p:to>
                                        <p:strVal val="visible"/>
                                      </p:to>
                                    </p:set>
                                  </p:childTnLst>
                                </p:cTn>
                              </p:par>
                              <p:par>
                                <p:cTn id="16" presetID="6" presetClass="emph" presetSubtype="0" accel="100000" autoRev="1" fill="hold" nodeType="withEffect">
                                  <p:stCondLst>
                                    <p:cond delay="100"/>
                                  </p:stCondLst>
                                  <p:childTnLst>
                                    <p:animScale>
                                      <p:cBhvr>
                                        <p:cTn id="17" dur="750" fill="hold"/>
                                        <p:tgtEl>
                                          <p:spTgt spid="43"/>
                                        </p:tgtEl>
                                      </p:cBhvr>
                                      <p:by x="0" y="0"/>
                                    </p:animScale>
                                  </p:childTnLst>
                                </p:cTn>
                              </p:par>
                              <p:par>
                                <p:cTn id="18" presetID="1" presetClass="entr" presetSubtype="0" fill="hold" nodeType="withEffect">
                                  <p:stCondLst>
                                    <p:cond delay="200"/>
                                  </p:stCondLst>
                                  <p:childTnLst>
                                    <p:set>
                                      <p:cBhvr>
                                        <p:cTn id="19" dur="1" fill="hold">
                                          <p:stCondLst>
                                            <p:cond delay="749"/>
                                          </p:stCondLst>
                                        </p:cTn>
                                        <p:tgtEl>
                                          <p:spTgt spid="44"/>
                                        </p:tgtEl>
                                        <p:attrNameLst>
                                          <p:attrName>style.visibility</p:attrName>
                                        </p:attrNameLst>
                                      </p:cBhvr>
                                      <p:to>
                                        <p:strVal val="visible"/>
                                      </p:to>
                                    </p:set>
                                  </p:childTnLst>
                                </p:cTn>
                              </p:par>
                              <p:par>
                                <p:cTn id="20" presetID="6" presetClass="emph" presetSubtype="0" accel="100000" autoRev="1" fill="hold" nodeType="withEffect">
                                  <p:stCondLst>
                                    <p:cond delay="200"/>
                                  </p:stCondLst>
                                  <p:childTnLst>
                                    <p:animScale>
                                      <p:cBhvr>
                                        <p:cTn id="21" dur="750" fill="hold"/>
                                        <p:tgtEl>
                                          <p:spTgt spid="44"/>
                                        </p:tgtEl>
                                      </p:cBhvr>
                                      <p:by x="0" y="0"/>
                                    </p:animScale>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4.16667E-7 -2.22222E-6 L -4.16667E-7 0.03773 " pathEditMode="relative" rAng="0" ptsTypes="AA">
                                      <p:cBhvr>
                                        <p:cTn id="26" dur="750" spd="-100000" fill="hold"/>
                                        <p:tgtEl>
                                          <p:spTgt spid="8"/>
                                        </p:tgtEl>
                                        <p:attrNameLst>
                                          <p:attrName>ppt_x</p:attrName>
                                          <p:attrName>ppt_y</p:attrName>
                                        </p:attrNameLst>
                                      </p:cBhvr>
                                      <p:rCtr x="0" y="1875"/>
                                    </p:animMotion>
                                  </p:childTnLst>
                                </p:cTn>
                              </p:par>
                              <p:par>
                                <p:cTn id="27" presetID="10" presetClass="entr" presetSubtype="0" fill="hold" grpId="0" nodeType="withEffect">
                                  <p:stCondLst>
                                    <p:cond delay="6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600"/>
                                  </p:stCondLst>
                                  <p:childTnLst>
                                    <p:animMotion origin="layout" path="M 0 -2.59259E-6 L 0 0.03773 " pathEditMode="relative" rAng="0" ptsTypes="AA">
                                      <p:cBhvr>
                                        <p:cTn id="31" dur="750" spd="-100000" fill="hold"/>
                                        <p:tgtEl>
                                          <p:spTgt spid="11"/>
                                        </p:tgtEl>
                                        <p:attrNameLst>
                                          <p:attrName>ppt_x</p:attrName>
                                          <p:attrName>ppt_y</p:attrName>
                                        </p:attrNameLst>
                                      </p:cBhvr>
                                      <p:rCtr x="0" y="1875"/>
                                    </p:animMotion>
                                  </p:childTnLst>
                                </p:cTn>
                              </p:par>
                              <p:par>
                                <p:cTn id="32" presetID="10" presetClass="entr" presetSubtype="0" fill="hold" grpId="0" nodeType="withEffect">
                                  <p:stCondLst>
                                    <p:cond delay="7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700"/>
                                  </p:stCondLst>
                                  <p:childTnLst>
                                    <p:animMotion origin="layout" path="M 4.16667E-7 -2.59259E-6 L 4.16667E-7 0.03773 " pathEditMode="relative" rAng="0" ptsTypes="AA">
                                      <p:cBhvr>
                                        <p:cTn id="36" dur="750" spd="-100000" fill="hold"/>
                                        <p:tgtEl>
                                          <p:spTgt spid="14"/>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11" grpId="0"/>
      <p:bldP spid="11" grpId="1"/>
      <p:bldP spid="14" grpId="0"/>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http://localhost:3500/v1.0/actors/MyActors/A/method/update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accent6">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4036949" y="2520950"/>
            <a:ext cx="1070737"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1384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Get Actor location</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spTree>
    <p:extLst>
      <p:ext uri="{BB962C8B-B14F-4D97-AF65-F5344CB8AC3E}">
        <p14:creationId xmlns:p14="http://schemas.microsoft.com/office/powerpoint/2010/main" val="813783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grpId="1" nodeType="withEffect">
                                  <p:stCondLst>
                                    <p:cond delay="0"/>
                                  </p:stCondLst>
                                  <p:childTnLst>
                                    <p:animMotion origin="layout" path="M 1.66667E-6 -1.85185E-6 L 1.66667E-6 0.03773 " pathEditMode="relative" rAng="0" ptsTypes="AA">
                                      <p:cBhvr>
                                        <p:cTn id="9" dur="750" spd="-100000" fill="hold"/>
                                        <p:tgtEl>
                                          <p:spTgt spid="6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66667E-6 -1.85185E-6 L 1.66667E-6 0.03773 " pathEditMode="relative" rAng="0" ptsTypes="AA">
                                      <p:cBhvr>
                                        <p:cTn id="14" dur="750" spd="-100000" fill="hold"/>
                                        <p:tgtEl>
                                          <p:spTgt spid="62"/>
                                        </p:tgtEl>
                                        <p:attrNameLst>
                                          <p:attrName>ppt_x</p:attrName>
                                          <p:attrName>ppt_y</p:attrName>
                                        </p:attrNameLst>
                                      </p:cBhvr>
                                      <p:rCtr x="0" y="1875"/>
                                    </p:animMotion>
                                  </p:childTnLst>
                                </p:cTn>
                              </p:par>
                              <p:par>
                                <p:cTn id="15" presetID="10"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nodeType="withEffect">
                                  <p:stCondLst>
                                    <p:cond delay="0"/>
                                  </p:stCondLst>
                                  <p:childTnLst>
                                    <p:animMotion origin="layout" path="M 5.55112E-17 0 L 5.55112E-17 0.03773 " pathEditMode="relative" rAng="0" ptsTypes="AA">
                                      <p:cBhvr>
                                        <p:cTn id="19" dur="750" spd="-100000" fill="hold"/>
                                        <p:tgtEl>
                                          <p:spTgt spid="79"/>
                                        </p:tgtEl>
                                        <p:attrNameLst>
                                          <p:attrName>ppt_x</p:attrName>
                                          <p:attrName>ppt_y</p:attrName>
                                        </p:attrNameLst>
                                      </p:cBhvr>
                                      <p:rCtr x="0" y="1875"/>
                                    </p:animMotion>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0"/>
                                  </p:stCondLst>
                                  <p:childTnLst>
                                    <p:animMotion origin="layout" path="M -6.25E-7 0 L -6.25E-7 0.03773 " pathEditMode="relative" rAng="0" ptsTypes="AA">
                                      <p:cBhvr>
                                        <p:cTn id="24" dur="750" spd="-100000" fill="hold"/>
                                        <p:tgtEl>
                                          <p:spTgt spid="72"/>
                                        </p:tgtEl>
                                        <p:attrNameLst>
                                          <p:attrName>ppt_x</p:attrName>
                                          <p:attrName>ppt_y</p:attrName>
                                        </p:attrNameLst>
                                      </p:cBhvr>
                                      <p:rCtr x="0" y="1875"/>
                                    </p:animMotion>
                                  </p:childTnLst>
                                </p:cTn>
                              </p:par>
                              <p:par>
                                <p:cTn id="25" presetID="22" presetClass="entr" presetSubtype="8"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par>
                                <p:cTn id="28" presetID="22" presetClass="entr" presetSubtype="2"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ipe(right)">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nodeType="withEffect">
                                  <p:stCondLst>
                                    <p:cond delay="0"/>
                                  </p:stCondLst>
                                  <p:childTnLst>
                                    <p:animMotion origin="layout" path="M 4.58333E-6 3.33333E-6 L 4.58333E-6 0.03773 " pathEditMode="relative" rAng="0" ptsTypes="AA">
                                      <p:cBhvr>
                                        <p:cTn id="37" dur="750" spd="-100000" fill="hold"/>
                                        <p:tgtEl>
                                          <p:spTgt spid="2"/>
                                        </p:tgtEl>
                                        <p:attrNameLst>
                                          <p:attrName>ppt_x</p:attrName>
                                          <p:attrName>ppt_y</p:attrName>
                                        </p:attrNameLst>
                                      </p:cBhvr>
                                      <p:rCtr x="0" y="1875"/>
                                    </p:animMotion>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wipe(down)">
                                      <p:cBhvr>
                                        <p:cTn id="42" dur="250"/>
                                        <p:tgtEl>
                                          <p:spTgt spid="156"/>
                                        </p:tgtEl>
                                      </p:cBhvr>
                                    </p:animEffect>
                                  </p:childTnLst>
                                </p:cTn>
                              </p:par>
                              <p:par>
                                <p:cTn id="43" presetID="10" presetClass="entr" presetSubtype="0" fill="hold" nodeType="withEffect">
                                  <p:stCondLst>
                                    <p:cond delay="25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42" presetClass="path" presetSubtype="0" decel="100000" fill="hold" nodeType="withEffect">
                                  <p:stCondLst>
                                    <p:cond delay="250"/>
                                  </p:stCondLst>
                                  <p:childTnLst>
                                    <p:animMotion origin="layout" path="M 5.55112E-17 -2.59259E-6 L 5.55112E-17 0.03773 " pathEditMode="relative" rAng="0" ptsTypes="AA">
                                      <p:cBhvr>
                                        <p:cTn id="47" dur="750" spd="-100000" fill="hold"/>
                                        <p:tgtEl>
                                          <p:spTgt spid="92"/>
                                        </p:tgtEl>
                                        <p:attrNameLst>
                                          <p:attrName>ppt_x</p:attrName>
                                          <p:attrName>ppt_y</p:attrName>
                                        </p:attrNameLst>
                                      </p:cBhvr>
                                      <p:rCtr x="0" y="1875"/>
                                    </p:animMotion>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58"/>
                                        </p:tgtEl>
                                        <p:attrNameLst>
                                          <p:attrName>style.visibility</p:attrName>
                                        </p:attrNameLst>
                                      </p:cBhvr>
                                      <p:to>
                                        <p:strVal val="visible"/>
                                      </p:to>
                                    </p:set>
                                    <p:animEffect transition="in" filter="wipe(down)">
                                      <p:cBhvr>
                                        <p:cTn id="52" dur="500"/>
                                        <p:tgtEl>
                                          <p:spTgt spid="1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42" presetClass="path" presetSubtype="0" decel="100000" fill="hold" grpId="1" nodeType="withEffect">
                                  <p:stCondLst>
                                    <p:cond delay="0"/>
                                  </p:stCondLst>
                                  <p:childTnLst>
                                    <p:animMotion origin="layout" path="M 5.55112E-17 -2.59259E-6 L 5.55112E-17 0.03773 " pathEditMode="relative" rAng="0" ptsTypes="AA">
                                      <p:cBhvr>
                                        <p:cTn id="57" dur="750" spd="-100000" fill="hold"/>
                                        <p:tgtEl>
                                          <p:spTgt spid="180"/>
                                        </p:tgtEl>
                                        <p:attrNameLst>
                                          <p:attrName>ppt_x</p:attrName>
                                          <p:attrName>ppt_y</p:attrName>
                                        </p:attrNameLst>
                                      </p:cBhvr>
                                      <p:rCtr x="0" y="1875"/>
                                    </p:animMotion>
                                  </p:childTnLst>
                                </p:cTn>
                              </p:par>
                              <p:par>
                                <p:cTn id="58" presetID="10" presetClass="entr" presetSubtype="0" fill="hold" nodeType="withEffect">
                                  <p:stCondLst>
                                    <p:cond delay="200"/>
                                  </p:stCondLst>
                                  <p:childTnLst>
                                    <p:set>
                                      <p:cBhvr>
                                        <p:cTn id="59" dur="1" fill="hold">
                                          <p:stCondLst>
                                            <p:cond delay="0"/>
                                          </p:stCondLst>
                                        </p:cTn>
                                        <p:tgtEl>
                                          <p:spTgt spid="71"/>
                                        </p:tgtEl>
                                        <p:attrNameLst>
                                          <p:attrName>style.visibility</p:attrName>
                                        </p:attrNameLst>
                                      </p:cBhvr>
                                      <p:to>
                                        <p:strVal val="visible"/>
                                      </p:to>
                                    </p:set>
                                    <p:animEffect transition="in" filter="fade">
                                      <p:cBhvr>
                                        <p:cTn id="60" dur="500"/>
                                        <p:tgtEl>
                                          <p:spTgt spid="71"/>
                                        </p:tgtEl>
                                      </p:cBhvr>
                                    </p:animEffect>
                                  </p:childTnLst>
                                </p:cTn>
                              </p:par>
                              <p:par>
                                <p:cTn id="61" presetID="42" presetClass="path" presetSubtype="0" decel="100000" fill="hold" nodeType="withEffect">
                                  <p:stCondLst>
                                    <p:cond delay="200"/>
                                  </p:stCondLst>
                                  <p:childTnLst>
                                    <p:animMotion origin="layout" path="M 5.55112E-17 -2.59259E-6 L 5.55112E-17 0.03773 " pathEditMode="relative" rAng="0" ptsTypes="AA">
                                      <p:cBhvr>
                                        <p:cTn id="62" dur="750" spd="-100000" fill="hold"/>
                                        <p:tgtEl>
                                          <p:spTgt spid="71"/>
                                        </p:tgtEl>
                                        <p:attrNameLst>
                                          <p:attrName>ppt_x</p:attrName>
                                          <p:attrName>ppt_y</p:attrName>
                                        </p:attrNameLst>
                                      </p:cBhvr>
                                      <p:rCtr x="0" y="1875"/>
                                    </p:animMotion>
                                  </p:childTnLst>
                                </p:cTn>
                              </p:par>
                              <p:par>
                                <p:cTn id="63" presetID="10" presetClass="entr" presetSubtype="0" fill="hold" nodeType="withEffect">
                                  <p:stCondLst>
                                    <p:cond delay="0"/>
                                  </p:stCondLst>
                                  <p:childTnLst>
                                    <p:set>
                                      <p:cBhvr>
                                        <p:cTn id="64" dur="1" fill="hold">
                                          <p:stCondLst>
                                            <p:cond delay="0"/>
                                          </p:stCondLst>
                                        </p:cTn>
                                        <p:tgtEl>
                                          <p:spTgt spid="168"/>
                                        </p:tgtEl>
                                        <p:attrNameLst>
                                          <p:attrName>style.visibility</p:attrName>
                                        </p:attrNameLst>
                                      </p:cBhvr>
                                      <p:to>
                                        <p:strVal val="visible"/>
                                      </p:to>
                                    </p:set>
                                    <p:animEffect transition="in" filter="fade">
                                      <p:cBhvr>
                                        <p:cTn id="65" dur="500"/>
                                        <p:tgtEl>
                                          <p:spTgt spid="168"/>
                                        </p:tgtEl>
                                      </p:cBhvr>
                                    </p:animEffect>
                                  </p:childTnLst>
                                </p:cTn>
                              </p:par>
                              <p:par>
                                <p:cTn id="66" presetID="42" presetClass="path" presetSubtype="0" decel="100000" fill="hold" nodeType="withEffect">
                                  <p:stCondLst>
                                    <p:cond delay="0"/>
                                  </p:stCondLst>
                                  <p:childTnLst>
                                    <p:animMotion origin="layout" path="M -3.33333E-6 3.33333E-6 L 0.03008 3.33333E-6 " pathEditMode="relative" rAng="0" ptsTypes="AA">
                                      <p:cBhvr>
                                        <p:cTn id="67" dur="750" spd="-100000" fill="hold"/>
                                        <p:tgtEl>
                                          <p:spTgt spid="168"/>
                                        </p:tgtEl>
                                        <p:attrNameLst>
                                          <p:attrName>ppt_x</p:attrName>
                                          <p:attrName>ppt_y</p:attrName>
                                        </p:attrNameLst>
                                      </p:cBhvr>
                                      <p:rCtr x="1497" y="0"/>
                                    </p:animMotion>
                                  </p:childTnLst>
                                </p:cTn>
                              </p:par>
                              <p:par>
                                <p:cTn id="68" presetID="10" presetClass="entr" presetSubtype="0"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fade">
                                      <p:cBhvr>
                                        <p:cTn id="70" dur="500"/>
                                        <p:tgtEl>
                                          <p:spTgt spid="142"/>
                                        </p:tgtEl>
                                      </p:cBhvr>
                                    </p:animEffect>
                                  </p:childTnLst>
                                </p:cTn>
                              </p:par>
                              <p:par>
                                <p:cTn id="71" presetID="42" presetClass="path" presetSubtype="0" decel="100000" fill="hold" nodeType="withEffect">
                                  <p:stCondLst>
                                    <p:cond delay="0"/>
                                  </p:stCondLst>
                                  <p:childTnLst>
                                    <p:animMotion origin="layout" path="M 4.375E-6 -2.22222E-6 L 0.03007 -2.22222E-6 " pathEditMode="relative" rAng="0" ptsTypes="AA">
                                      <p:cBhvr>
                                        <p:cTn id="72" dur="750" spd="-100000" fill="hold"/>
                                        <p:tgtEl>
                                          <p:spTgt spid="142"/>
                                        </p:tgtEl>
                                        <p:attrNameLst>
                                          <p:attrName>ppt_x</p:attrName>
                                          <p:attrName>ppt_y</p:attrName>
                                        </p:attrNameLst>
                                      </p:cBhvr>
                                      <p:rCtr x="1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180" grpId="0"/>
      <p:bldP spid="18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FEE4D6E1-3767-4986-9622-1006DD5BBA9E}"/>
              </a:ext>
            </a:extLst>
          </p:cNvPr>
          <p:cNvGrpSpPr/>
          <p:nvPr/>
        </p:nvGrpSpPr>
        <p:grpSpPr>
          <a:xfrm>
            <a:off x="8709829" y="3552373"/>
            <a:ext cx="2899559" cy="2865890"/>
            <a:chOff x="8709829" y="3698423"/>
            <a:chExt cx="2899559" cy="2865890"/>
          </a:xfrm>
        </p:grpSpPr>
        <p:sp>
          <p:nvSpPr>
            <p:cNvPr id="122" name="Rounded Rectangle 5">
              <a:extLst>
                <a:ext uri="{FF2B5EF4-FFF2-40B4-BE49-F238E27FC236}">
                  <a16:creationId xmlns:a16="http://schemas.microsoft.com/office/drawing/2014/main" id="{940AC241-872C-4639-A2B9-12EDB6D82EB5}"/>
                </a:ext>
              </a:extLst>
            </p:cNvPr>
            <p:cNvSpPr/>
            <p:nvPr/>
          </p:nvSpPr>
          <p:spPr bwMode="auto">
            <a:xfrm>
              <a:off x="8709829" y="3698423"/>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Y</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123" name="Group 122">
              <a:extLst>
                <a:ext uri="{FF2B5EF4-FFF2-40B4-BE49-F238E27FC236}">
                  <a16:creationId xmlns:a16="http://schemas.microsoft.com/office/drawing/2014/main" id="{9EA2A4B9-0E6C-4F91-9A87-423601899D83}"/>
                </a:ext>
              </a:extLst>
            </p:cNvPr>
            <p:cNvGrpSpPr/>
            <p:nvPr/>
          </p:nvGrpSpPr>
          <p:grpSpPr>
            <a:xfrm>
              <a:off x="8989716" y="4242287"/>
              <a:ext cx="2339785" cy="2044863"/>
              <a:chOff x="8909050" y="2608824"/>
              <a:chExt cx="2339785" cy="2044863"/>
            </a:xfrm>
          </p:grpSpPr>
          <p:grpSp>
            <p:nvGrpSpPr>
              <p:cNvPr id="124" name="Group 123">
                <a:extLst>
                  <a:ext uri="{FF2B5EF4-FFF2-40B4-BE49-F238E27FC236}">
                    <a16:creationId xmlns:a16="http://schemas.microsoft.com/office/drawing/2014/main" id="{1101A1AE-675C-4CC4-88BD-7550D0ECA8A4}"/>
                  </a:ext>
                </a:extLst>
              </p:cNvPr>
              <p:cNvGrpSpPr/>
              <p:nvPr/>
            </p:nvGrpSpPr>
            <p:grpSpPr>
              <a:xfrm>
                <a:off x="8909050" y="3140908"/>
                <a:ext cx="980695" cy="980695"/>
                <a:chOff x="7552123" y="135561"/>
                <a:chExt cx="1737360" cy="1737360"/>
              </a:xfrm>
            </p:grpSpPr>
            <p:sp>
              <p:nvSpPr>
                <p:cNvPr id="140" name="Rounded Rectangle 5">
                  <a:extLst>
                    <a:ext uri="{FF2B5EF4-FFF2-40B4-BE49-F238E27FC236}">
                      <a16:creationId xmlns:a16="http://schemas.microsoft.com/office/drawing/2014/main" id="{5EB8F836-6842-4588-8918-592EDB2D153E}"/>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41" name="Graphic 140">
                  <a:extLst>
                    <a:ext uri="{FF2B5EF4-FFF2-40B4-BE49-F238E27FC236}">
                      <a16:creationId xmlns:a16="http://schemas.microsoft.com/office/drawing/2014/main" id="{20611849-613B-4685-BCC0-B2C7674970CF}"/>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35486"/>
                  <a:ext cx="968499" cy="754245"/>
                </a:xfrm>
                <a:prstGeom prst="rect">
                  <a:avLst/>
                </a:prstGeom>
              </p:spPr>
            </p:pic>
          </p:grpSp>
          <p:grpSp>
            <p:nvGrpSpPr>
              <p:cNvPr id="125" name="Group 124">
                <a:extLst>
                  <a:ext uri="{FF2B5EF4-FFF2-40B4-BE49-F238E27FC236}">
                    <a16:creationId xmlns:a16="http://schemas.microsoft.com/office/drawing/2014/main" id="{90431E4F-FBD0-4EE5-972A-EBB8A4CF0524}"/>
                  </a:ext>
                </a:extLst>
              </p:cNvPr>
              <p:cNvGrpSpPr/>
              <p:nvPr/>
            </p:nvGrpSpPr>
            <p:grpSpPr>
              <a:xfrm>
                <a:off x="10268140" y="2608824"/>
                <a:ext cx="980695" cy="2044863"/>
                <a:chOff x="10268140" y="2542149"/>
                <a:chExt cx="980695" cy="2044863"/>
              </a:xfrm>
            </p:grpSpPr>
            <p:grpSp>
              <p:nvGrpSpPr>
                <p:cNvPr id="126" name="Group 125">
                  <a:extLst>
                    <a:ext uri="{FF2B5EF4-FFF2-40B4-BE49-F238E27FC236}">
                      <a16:creationId xmlns:a16="http://schemas.microsoft.com/office/drawing/2014/main" id="{F7D2B44C-FE6A-40A0-BE02-13DA4764ADA3}"/>
                    </a:ext>
                  </a:extLst>
                </p:cNvPr>
                <p:cNvGrpSpPr/>
                <p:nvPr/>
              </p:nvGrpSpPr>
              <p:grpSpPr>
                <a:xfrm>
                  <a:off x="10268140" y="2542149"/>
                  <a:ext cx="980695" cy="980695"/>
                  <a:chOff x="0" y="7898135"/>
                  <a:chExt cx="1737360" cy="1737360"/>
                </a:xfrm>
              </p:grpSpPr>
              <p:sp>
                <p:nvSpPr>
                  <p:cNvPr id="134" name="Rounded Rectangle 5">
                    <a:extLst>
                      <a:ext uri="{FF2B5EF4-FFF2-40B4-BE49-F238E27FC236}">
                        <a16:creationId xmlns:a16="http://schemas.microsoft.com/office/drawing/2014/main" id="{6A8BBEE4-5D7B-49B3-9F4A-8C8D7A65D115}"/>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C</a:t>
                    </a:r>
                  </a:p>
                </p:txBody>
              </p:sp>
              <p:grpSp>
                <p:nvGrpSpPr>
                  <p:cNvPr id="135" name="app development" descr="application development">
                    <a:extLst>
                      <a:ext uri="{FF2B5EF4-FFF2-40B4-BE49-F238E27FC236}">
                        <a16:creationId xmlns:a16="http://schemas.microsoft.com/office/drawing/2014/main" id="{7BAE5F59-BFDC-4F82-A9DD-B9EF6C17F591}"/>
                      </a:ext>
                    </a:extLst>
                  </p:cNvPr>
                  <p:cNvGrpSpPr/>
                  <p:nvPr/>
                </p:nvGrpSpPr>
                <p:grpSpPr>
                  <a:xfrm>
                    <a:off x="618470" y="8439646"/>
                    <a:ext cx="500421" cy="301755"/>
                    <a:chOff x="1619314" y="4920550"/>
                    <a:chExt cx="500421" cy="301755"/>
                  </a:xfrm>
                </p:grpSpPr>
                <p:sp>
                  <p:nvSpPr>
                    <p:cNvPr id="136" name="Freeform: Shape 135">
                      <a:extLst>
                        <a:ext uri="{FF2B5EF4-FFF2-40B4-BE49-F238E27FC236}">
                          <a16:creationId xmlns:a16="http://schemas.microsoft.com/office/drawing/2014/main" id="{5F9EC395-BC75-4CCA-81C2-F9ADB4ECEAE2}"/>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A1A78304-953D-45DC-9333-B1674EC65F3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22FD549-B314-4C3D-8E82-1E9AD9841C0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DC3F4B7-B0C5-4C75-8CDF-C6B3433F041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27" name="Group 126">
                  <a:extLst>
                    <a:ext uri="{FF2B5EF4-FFF2-40B4-BE49-F238E27FC236}">
                      <a16:creationId xmlns:a16="http://schemas.microsoft.com/office/drawing/2014/main" id="{992BE083-9E65-4BDB-B156-D1B74CC85590}"/>
                    </a:ext>
                  </a:extLst>
                </p:cNvPr>
                <p:cNvGrpSpPr/>
                <p:nvPr/>
              </p:nvGrpSpPr>
              <p:grpSpPr>
                <a:xfrm>
                  <a:off x="10268140" y="3606317"/>
                  <a:ext cx="980695" cy="980695"/>
                  <a:chOff x="0" y="7898135"/>
                  <a:chExt cx="1737360" cy="1737360"/>
                </a:xfrm>
              </p:grpSpPr>
              <p:sp>
                <p:nvSpPr>
                  <p:cNvPr id="128" name="Rounded Rectangle 5">
                    <a:extLst>
                      <a:ext uri="{FF2B5EF4-FFF2-40B4-BE49-F238E27FC236}">
                        <a16:creationId xmlns:a16="http://schemas.microsoft.com/office/drawing/2014/main" id="{69DA2B07-C0A2-4F55-A641-B9B38BC3D48B}"/>
                      </a:ext>
                    </a:extLst>
                  </p:cNvPr>
                  <p:cNvSpPr/>
                  <p:nvPr/>
                </p:nvSpPr>
                <p:spPr bwMode="auto">
                  <a:xfrm>
                    <a:off x="0" y="7898135"/>
                    <a:ext cx="1737360" cy="1737360"/>
                  </a:xfrm>
                  <a:prstGeom prst="rect">
                    <a:avLst/>
                  </a:prstGeom>
                  <a:solidFill>
                    <a:schemeClr val="bg1">
                      <a:lumMod val="95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D</a:t>
                    </a:r>
                  </a:p>
                </p:txBody>
              </p:sp>
              <p:grpSp>
                <p:nvGrpSpPr>
                  <p:cNvPr id="129" name="app development" descr="application development">
                    <a:extLst>
                      <a:ext uri="{FF2B5EF4-FFF2-40B4-BE49-F238E27FC236}">
                        <a16:creationId xmlns:a16="http://schemas.microsoft.com/office/drawing/2014/main" id="{DD285B78-69A2-4119-92CD-D6580F6D61C8}"/>
                      </a:ext>
                    </a:extLst>
                  </p:cNvPr>
                  <p:cNvGrpSpPr/>
                  <p:nvPr/>
                </p:nvGrpSpPr>
                <p:grpSpPr>
                  <a:xfrm>
                    <a:off x="618470" y="8439646"/>
                    <a:ext cx="500421" cy="301755"/>
                    <a:chOff x="1619314" y="4920550"/>
                    <a:chExt cx="500421" cy="301755"/>
                  </a:xfrm>
                </p:grpSpPr>
                <p:sp>
                  <p:nvSpPr>
                    <p:cNvPr id="130" name="Freeform: Shape 129">
                      <a:extLst>
                        <a:ext uri="{FF2B5EF4-FFF2-40B4-BE49-F238E27FC236}">
                          <a16:creationId xmlns:a16="http://schemas.microsoft.com/office/drawing/2014/main" id="{3B98920B-13BF-445B-AD76-017AE89D872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A9D59A3-1A6D-4BA6-B3A8-DE473726AFBD}"/>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84266EE-E141-44FA-9423-C835AD1F74F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7E30A57-B647-4D58-8FE8-ABD2209053C2}"/>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grpSp>
      </p:grpSp>
      <p:sp>
        <p:nvSpPr>
          <p:cNvPr id="171" name="Rectangle 170">
            <a:extLst>
              <a:ext uri="{FF2B5EF4-FFF2-40B4-BE49-F238E27FC236}">
                <a16:creationId xmlns:a16="http://schemas.microsoft.com/office/drawing/2014/main" id="{CC3D8377-4BC6-4BFB-94FE-A1A7989E9C0A}"/>
              </a:ext>
            </a:extLst>
          </p:cNvPr>
          <p:cNvSpPr/>
          <p:nvPr/>
        </p:nvSpPr>
        <p:spPr bwMode="auto">
          <a:xfrm>
            <a:off x="8591550" y="3438526"/>
            <a:ext cx="3200400" cy="304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Arrow Connector 66">
            <a:extLst>
              <a:ext uri="{FF2B5EF4-FFF2-40B4-BE49-F238E27FC236}">
                <a16:creationId xmlns:a16="http://schemas.microsoft.com/office/drawing/2014/main" id="{D7E19167-7856-46EF-A8E8-8467610CF8BA}"/>
              </a:ext>
            </a:extLst>
          </p:cNvPr>
          <p:cNvCxnSpPr>
            <a:cxnSpLocks/>
          </p:cNvCxnSpPr>
          <p:nvPr/>
        </p:nvCxnSpPr>
        <p:spPr>
          <a:xfrm>
            <a:off x="5432252" y="4246263"/>
            <a:ext cx="3533948" cy="782937"/>
          </a:xfrm>
          <a:prstGeom prst="bentConnector3">
            <a:avLst>
              <a:gd name="adj1" fmla="val 22508"/>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5FAAAB9A-21F1-4314-92A6-A63B48591BE8}"/>
              </a:ext>
            </a:extLst>
          </p:cNvPr>
          <p:cNvGrpSpPr/>
          <p:nvPr/>
        </p:nvGrpSpPr>
        <p:grpSpPr>
          <a:xfrm>
            <a:off x="8709829" y="439738"/>
            <a:ext cx="2899559" cy="2865890"/>
            <a:chOff x="8709829" y="439738"/>
            <a:chExt cx="2899559" cy="2865890"/>
          </a:xfrm>
        </p:grpSpPr>
        <p:sp>
          <p:nvSpPr>
            <p:cNvPr id="4" name="Rounded Rectangle 5">
              <a:extLst>
                <a:ext uri="{FF2B5EF4-FFF2-40B4-BE49-F238E27FC236}">
                  <a16:creationId xmlns:a16="http://schemas.microsoft.com/office/drawing/2014/main" id="{2B7D0215-44A1-4B2F-AE8F-44683C0E0F54}"/>
                </a:ext>
              </a:extLst>
            </p:cNvPr>
            <p:cNvSpPr/>
            <p:nvPr/>
          </p:nvSpPr>
          <p:spPr bwMode="auto">
            <a:xfrm>
              <a:off x="8709829" y="439738"/>
              <a:ext cx="2899559" cy="286589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82880" rIns="182880" bIns="182880" numCol="1" spcCol="0" rtlCol="0" fromWordArt="0" anchor="t"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mj-lt"/>
                </a:rPr>
                <a:t>Pod X</a:t>
              </a:r>
              <a:endParaRPr kumimoji="0" lang="en-US" sz="1600" b="0" i="0" u="none" strike="noStrike" kern="1200" cap="none" spc="0" normalizeH="0" baseline="0" noProof="0">
                <a:ln>
                  <a:noFill/>
                </a:ln>
                <a:solidFill>
                  <a:schemeClr val="tx1"/>
                </a:solidFill>
                <a:effectLst/>
                <a:uLnTx/>
                <a:uFillTx/>
                <a:latin typeface="+mj-lt"/>
                <a:ea typeface="+mn-ea"/>
                <a:cs typeface="+mn-cs"/>
              </a:endParaRPr>
            </a:p>
          </p:txBody>
        </p:sp>
        <p:grpSp>
          <p:nvGrpSpPr>
            <p:cNvPr id="98" name="Group 97">
              <a:extLst>
                <a:ext uri="{FF2B5EF4-FFF2-40B4-BE49-F238E27FC236}">
                  <a16:creationId xmlns:a16="http://schemas.microsoft.com/office/drawing/2014/main" id="{01DF323B-F431-424D-A8CA-E239B24A8C2B}"/>
                </a:ext>
              </a:extLst>
            </p:cNvPr>
            <p:cNvGrpSpPr/>
            <p:nvPr/>
          </p:nvGrpSpPr>
          <p:grpSpPr>
            <a:xfrm>
              <a:off x="8989716" y="1515686"/>
              <a:ext cx="980695" cy="980695"/>
              <a:chOff x="7552123" y="135561"/>
              <a:chExt cx="1737360" cy="1737360"/>
            </a:xfrm>
          </p:grpSpPr>
          <p:sp>
            <p:nvSpPr>
              <p:cNvPr id="100" name="Rounded Rectangle 5">
                <a:extLst>
                  <a:ext uri="{FF2B5EF4-FFF2-40B4-BE49-F238E27FC236}">
                    <a16:creationId xmlns:a16="http://schemas.microsoft.com/office/drawing/2014/main" id="{93C0C07B-EFAC-41A5-ADB8-F1EEEF0079E5}"/>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01" name="Graphic 100">
                <a:extLst>
                  <a:ext uri="{FF2B5EF4-FFF2-40B4-BE49-F238E27FC236}">
                    <a16:creationId xmlns:a16="http://schemas.microsoft.com/office/drawing/2014/main" id="{93C4DE8D-EF9C-4712-A592-46247ECC7858}"/>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35486"/>
                <a:ext cx="968499" cy="754245"/>
              </a:xfrm>
              <a:prstGeom prst="rect">
                <a:avLst/>
              </a:prstGeom>
            </p:spPr>
          </p:pic>
        </p:grpSp>
        <p:grpSp>
          <p:nvGrpSpPr>
            <p:cNvPr id="120" name="Group 119">
              <a:extLst>
                <a:ext uri="{FF2B5EF4-FFF2-40B4-BE49-F238E27FC236}">
                  <a16:creationId xmlns:a16="http://schemas.microsoft.com/office/drawing/2014/main" id="{3C2CEC6E-6568-4747-9074-F6A69692049B}"/>
                </a:ext>
              </a:extLst>
            </p:cNvPr>
            <p:cNvGrpSpPr/>
            <p:nvPr/>
          </p:nvGrpSpPr>
          <p:grpSpPr>
            <a:xfrm>
              <a:off x="10348806" y="983602"/>
              <a:ext cx="980695" cy="2044863"/>
              <a:chOff x="10268140" y="2542149"/>
              <a:chExt cx="980695" cy="2044863"/>
            </a:xfrm>
          </p:grpSpPr>
          <p:grpSp>
            <p:nvGrpSpPr>
              <p:cNvPr id="105" name="Group 104">
                <a:extLst>
                  <a:ext uri="{FF2B5EF4-FFF2-40B4-BE49-F238E27FC236}">
                    <a16:creationId xmlns:a16="http://schemas.microsoft.com/office/drawing/2014/main" id="{4E5E1150-2BE1-4D69-8737-5011D8FD0BE3}"/>
                  </a:ext>
                </a:extLst>
              </p:cNvPr>
              <p:cNvGrpSpPr/>
              <p:nvPr/>
            </p:nvGrpSpPr>
            <p:grpSpPr>
              <a:xfrm>
                <a:off x="10268140" y="2542149"/>
                <a:ext cx="980695" cy="980695"/>
                <a:chOff x="0" y="7898135"/>
                <a:chExt cx="1737360" cy="1737360"/>
              </a:xfrm>
            </p:grpSpPr>
            <p:sp>
              <p:nvSpPr>
                <p:cNvPr id="106" name="Rounded Rectangle 5">
                  <a:extLst>
                    <a:ext uri="{FF2B5EF4-FFF2-40B4-BE49-F238E27FC236}">
                      <a16:creationId xmlns:a16="http://schemas.microsoft.com/office/drawing/2014/main" id="{8F1FFD19-3867-4F06-BFA6-F957FEDAA12F}"/>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A</a:t>
                  </a:r>
                </a:p>
              </p:txBody>
            </p:sp>
            <p:grpSp>
              <p:nvGrpSpPr>
                <p:cNvPr id="107" name="app development" descr="application development">
                  <a:extLst>
                    <a:ext uri="{FF2B5EF4-FFF2-40B4-BE49-F238E27FC236}">
                      <a16:creationId xmlns:a16="http://schemas.microsoft.com/office/drawing/2014/main" id="{22BE0249-F9AF-4685-A58D-3FA3DA3906BB}"/>
                    </a:ext>
                  </a:extLst>
                </p:cNvPr>
                <p:cNvGrpSpPr/>
                <p:nvPr/>
              </p:nvGrpSpPr>
              <p:grpSpPr>
                <a:xfrm>
                  <a:off x="618470" y="8439646"/>
                  <a:ext cx="500421" cy="301755"/>
                  <a:chOff x="1619314" y="4920550"/>
                  <a:chExt cx="500421" cy="301755"/>
                </a:xfrm>
              </p:grpSpPr>
              <p:sp>
                <p:nvSpPr>
                  <p:cNvPr id="108" name="Freeform: Shape 107">
                    <a:extLst>
                      <a:ext uri="{FF2B5EF4-FFF2-40B4-BE49-F238E27FC236}">
                        <a16:creationId xmlns:a16="http://schemas.microsoft.com/office/drawing/2014/main" id="{0ED83235-9128-431B-9B84-4280102C142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ADB147C-451B-4A14-B29A-104827C628CE}"/>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B9663E-E2E9-41DF-A118-0464ED344E6C}"/>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B4BDAB3-BA47-463A-BBE5-050425431530}"/>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113" name="Group 112">
                <a:extLst>
                  <a:ext uri="{FF2B5EF4-FFF2-40B4-BE49-F238E27FC236}">
                    <a16:creationId xmlns:a16="http://schemas.microsoft.com/office/drawing/2014/main" id="{9C26952F-517C-4831-95BA-7924ADB3BC14}"/>
                  </a:ext>
                </a:extLst>
              </p:cNvPr>
              <p:cNvGrpSpPr/>
              <p:nvPr/>
            </p:nvGrpSpPr>
            <p:grpSpPr>
              <a:xfrm>
                <a:off x="10268140" y="3606317"/>
                <a:ext cx="980695" cy="980695"/>
                <a:chOff x="0" y="7898135"/>
                <a:chExt cx="1737360" cy="1737360"/>
              </a:xfrm>
            </p:grpSpPr>
            <p:sp>
              <p:nvSpPr>
                <p:cNvPr id="114" name="Rounded Rectangle 5">
                  <a:extLst>
                    <a:ext uri="{FF2B5EF4-FFF2-40B4-BE49-F238E27FC236}">
                      <a16:creationId xmlns:a16="http://schemas.microsoft.com/office/drawing/2014/main" id="{76922F06-C7C8-47E2-A10E-09BF1FFF4D87}"/>
                    </a:ext>
                  </a:extLst>
                </p:cNvPr>
                <p:cNvSpPr/>
                <p:nvPr/>
              </p:nvSpPr>
              <p:spPr bwMode="auto">
                <a:xfrm>
                  <a:off x="0" y="7898135"/>
                  <a:ext cx="1737360" cy="1737360"/>
                </a:xfrm>
                <a:prstGeom prst="rect">
                  <a:avLst/>
                </a:prstGeom>
                <a:solidFill>
                  <a:schemeClr val="accent6">
                    <a:lumMod val="20000"/>
                    <a:lumOff val="80000"/>
                  </a:schemeClr>
                </a:solidFill>
                <a:ln>
                  <a:noFill/>
                </a:ln>
                <a:effectLst>
                  <a:outerShdw blurRad="1524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mj-lt"/>
                      <a:ea typeface="+mn-ea"/>
                      <a:cs typeface="+mn-cs"/>
                    </a:rPr>
                    <a:t>Actor B</a:t>
                  </a:r>
                </a:p>
              </p:txBody>
            </p:sp>
            <p:grpSp>
              <p:nvGrpSpPr>
                <p:cNvPr id="115" name="app development" descr="application development">
                  <a:extLst>
                    <a:ext uri="{FF2B5EF4-FFF2-40B4-BE49-F238E27FC236}">
                      <a16:creationId xmlns:a16="http://schemas.microsoft.com/office/drawing/2014/main" id="{E69BA2F6-A947-459B-9DEF-AB68EC28EBB3}"/>
                    </a:ext>
                  </a:extLst>
                </p:cNvPr>
                <p:cNvGrpSpPr/>
                <p:nvPr/>
              </p:nvGrpSpPr>
              <p:grpSpPr>
                <a:xfrm>
                  <a:off x="618470" y="8439646"/>
                  <a:ext cx="500421" cy="301755"/>
                  <a:chOff x="1619314" y="4920550"/>
                  <a:chExt cx="500421" cy="301755"/>
                </a:xfrm>
              </p:grpSpPr>
              <p:sp>
                <p:nvSpPr>
                  <p:cNvPr id="116" name="Freeform: Shape 115">
                    <a:extLst>
                      <a:ext uri="{FF2B5EF4-FFF2-40B4-BE49-F238E27FC236}">
                        <a16:creationId xmlns:a16="http://schemas.microsoft.com/office/drawing/2014/main" id="{E853D7E4-8666-475C-9F5D-7CF64E9237F7}"/>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C981EA-C498-4CD2-A767-97346E68A447}"/>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CC95700-7939-40E9-B7BD-7440E8324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0DE2A6-4509-4A68-8CA8-57A7FD48982D}"/>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cxnSp>
          <p:nvCxnSpPr>
            <p:cNvPr id="163" name="Straight Arrow Connector 66">
              <a:extLst>
                <a:ext uri="{FF2B5EF4-FFF2-40B4-BE49-F238E27FC236}">
                  <a16:creationId xmlns:a16="http://schemas.microsoft.com/office/drawing/2014/main" id="{3258208B-D151-4ACF-9494-521F26C7A921}"/>
                </a:ext>
              </a:extLst>
            </p:cNvPr>
            <p:cNvCxnSpPr>
              <a:cxnSpLocks/>
              <a:stCxn id="100" idx="0"/>
            </p:cNvCxnSpPr>
            <p:nvPr/>
          </p:nvCxnSpPr>
          <p:spPr>
            <a:xfrm rot="5400000" flipH="1" flipV="1">
              <a:off x="9769579" y="944925"/>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78276E00-FE31-4C58-A1B7-77A6EE17E7FE}"/>
              </a:ext>
            </a:extLst>
          </p:cNvPr>
          <p:cNvGrpSpPr/>
          <p:nvPr/>
        </p:nvGrpSpPr>
        <p:grpSpPr>
          <a:xfrm>
            <a:off x="818729" y="5126964"/>
            <a:ext cx="4387740" cy="1291299"/>
            <a:chOff x="1074215" y="2331301"/>
            <a:chExt cx="4387740" cy="1291299"/>
          </a:xfrm>
        </p:grpSpPr>
        <p:sp>
          <p:nvSpPr>
            <p:cNvPr id="48" name="TextBox 47">
              <a:extLst>
                <a:ext uri="{FF2B5EF4-FFF2-40B4-BE49-F238E27FC236}">
                  <a16:creationId xmlns:a16="http://schemas.microsoft.com/office/drawing/2014/main" id="{A5C8F78D-A200-48F5-838B-A34693C50734}"/>
                </a:ext>
              </a:extLst>
            </p:cNvPr>
            <p:cNvSpPr txBox="1"/>
            <p:nvPr/>
          </p:nvSpPr>
          <p:spPr>
            <a:xfrm>
              <a:off x="1074215" y="2331301"/>
              <a:ext cx="4387740"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http://localhost:3500/v1.0/actors/MyActors/C/method/update</a:t>
              </a:r>
            </a:p>
          </p:txBody>
        </p:sp>
        <p:sp>
          <p:nvSpPr>
            <p:cNvPr id="53" name="Rectangle 52">
              <a:extLst>
                <a:ext uri="{FF2B5EF4-FFF2-40B4-BE49-F238E27FC236}">
                  <a16:creationId xmlns:a16="http://schemas.microsoft.com/office/drawing/2014/main" id="{AE18FDA1-4771-4580-A37E-18E1D808F321}"/>
                </a:ext>
              </a:extLst>
            </p:cNvPr>
            <p:cNvSpPr/>
            <p:nvPr/>
          </p:nvSpPr>
          <p:spPr bwMode="auto">
            <a:xfrm>
              <a:off x="2569786" y="2884373"/>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62" name="Freeform: Shape 61">
            <a:extLst>
              <a:ext uri="{FF2B5EF4-FFF2-40B4-BE49-F238E27FC236}">
                <a16:creationId xmlns:a16="http://schemas.microsoft.com/office/drawing/2014/main" id="{99795230-B52B-4625-B6AA-2F1CAEB55326}"/>
              </a:ext>
            </a:extLst>
          </p:cNvPr>
          <p:cNvSpPr/>
          <p:nvPr/>
        </p:nvSpPr>
        <p:spPr>
          <a:xfrm>
            <a:off x="584200" y="855663"/>
            <a:ext cx="4424364" cy="3323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Actors</a:t>
            </a:r>
          </a:p>
        </p:txBody>
      </p:sp>
      <p:sp>
        <p:nvSpPr>
          <p:cNvPr id="63" name="Freeform: Shape 62">
            <a:extLst>
              <a:ext uri="{FF2B5EF4-FFF2-40B4-BE49-F238E27FC236}">
                <a16:creationId xmlns:a16="http://schemas.microsoft.com/office/drawing/2014/main" id="{ECF6C4CB-2172-47C6-8218-D44BB7112A9A}"/>
              </a:ext>
            </a:extLst>
          </p:cNvPr>
          <p:cNvSpPr/>
          <p:nvPr/>
        </p:nvSpPr>
        <p:spPr>
          <a:xfrm>
            <a:off x="584200" y="585788"/>
            <a:ext cx="2828926" cy="221599"/>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grpSp>
        <p:nvGrpSpPr>
          <p:cNvPr id="72" name="Group 71">
            <a:extLst>
              <a:ext uri="{FF2B5EF4-FFF2-40B4-BE49-F238E27FC236}">
                <a16:creationId xmlns:a16="http://schemas.microsoft.com/office/drawing/2014/main" id="{69B39B1B-9B4A-4DD4-AD51-D5B649FA0363}"/>
              </a:ext>
            </a:extLst>
          </p:cNvPr>
          <p:cNvGrpSpPr/>
          <p:nvPr/>
        </p:nvGrpSpPr>
        <p:grpSpPr>
          <a:xfrm>
            <a:off x="584200" y="3331603"/>
            <a:ext cx="1737360" cy="1737360"/>
            <a:chOff x="1486507" y="2197346"/>
            <a:chExt cx="1737360" cy="1737360"/>
          </a:xfrm>
        </p:grpSpPr>
        <p:sp>
          <p:nvSpPr>
            <p:cNvPr id="73" name="Rounded Rectangle 5">
              <a:extLst>
                <a:ext uri="{FF2B5EF4-FFF2-40B4-BE49-F238E27FC236}">
                  <a16:creationId xmlns:a16="http://schemas.microsoft.com/office/drawing/2014/main" id="{76C43FCA-C78D-4D27-872D-D93CF98CF536}"/>
                </a:ext>
              </a:extLst>
            </p:cNvPr>
            <p:cNvSpPr/>
            <p:nvPr/>
          </p:nvSpPr>
          <p:spPr bwMode="auto">
            <a:xfrm>
              <a:off x="1486507" y="2197346"/>
              <a:ext cx="1737360" cy="173736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45720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mn-cs"/>
                </a:rPr>
                <a:t>App</a:t>
              </a:r>
            </a:p>
          </p:txBody>
        </p:sp>
        <p:grpSp>
          <p:nvGrpSpPr>
            <p:cNvPr id="74" name="app development" descr="application development">
              <a:extLst>
                <a:ext uri="{FF2B5EF4-FFF2-40B4-BE49-F238E27FC236}">
                  <a16:creationId xmlns:a16="http://schemas.microsoft.com/office/drawing/2014/main" id="{A0F6425E-E0CA-40CD-A2A6-BA209624F8BC}"/>
                </a:ext>
              </a:extLst>
            </p:cNvPr>
            <p:cNvGrpSpPr/>
            <p:nvPr/>
          </p:nvGrpSpPr>
          <p:grpSpPr>
            <a:xfrm>
              <a:off x="2101544" y="2754418"/>
              <a:ext cx="500421" cy="301755"/>
              <a:chOff x="1619314" y="4920550"/>
              <a:chExt cx="500421" cy="301755"/>
            </a:xfrm>
          </p:grpSpPr>
          <p:sp>
            <p:nvSpPr>
              <p:cNvPr id="75" name="Freeform: Shape 74">
                <a:extLst>
                  <a:ext uri="{FF2B5EF4-FFF2-40B4-BE49-F238E27FC236}">
                    <a16:creationId xmlns:a16="http://schemas.microsoft.com/office/drawing/2014/main" id="{2FD1DCB8-709F-46A9-A3F3-F4F8F687824D}"/>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AC0886B-1DBF-41FA-BDCA-7AF1767E43E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C80E6BE-6013-4186-A8A2-98333DDBB815}"/>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3CA3E1-DE3D-4869-B0E3-A7BF1A73F9F1}"/>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D35491EE-210B-4B32-B947-3BFCA083AEDA}"/>
              </a:ext>
            </a:extLst>
          </p:cNvPr>
          <p:cNvGrpSpPr/>
          <p:nvPr/>
        </p:nvGrpSpPr>
        <p:grpSpPr>
          <a:xfrm>
            <a:off x="3703637" y="3331603"/>
            <a:ext cx="1737360" cy="1737360"/>
            <a:chOff x="7552123" y="135561"/>
            <a:chExt cx="1737360" cy="1737360"/>
          </a:xfrm>
        </p:grpSpPr>
        <p:sp>
          <p:nvSpPr>
            <p:cNvPr id="80" name="Rounded Rectangle 5">
              <a:extLst>
                <a:ext uri="{FF2B5EF4-FFF2-40B4-BE49-F238E27FC236}">
                  <a16:creationId xmlns:a16="http://schemas.microsoft.com/office/drawing/2014/main" id="{82FB7E65-DA99-4EBF-8EC2-F514C49F0012}"/>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81" name="Graphic 80">
              <a:extLst>
                <a:ext uri="{FF2B5EF4-FFF2-40B4-BE49-F238E27FC236}">
                  <a16:creationId xmlns:a16="http://schemas.microsoft.com/office/drawing/2014/main" id="{73261B67-974E-4858-913A-15B01D253F76}"/>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627119"/>
              <a:ext cx="968498" cy="754245"/>
            </a:xfrm>
            <a:prstGeom prst="rect">
              <a:avLst/>
            </a:prstGeom>
          </p:spPr>
        </p:pic>
      </p:grpSp>
      <p:cxnSp>
        <p:nvCxnSpPr>
          <p:cNvPr id="82" name="Straight Arrow Connector 81">
            <a:extLst>
              <a:ext uri="{FF2B5EF4-FFF2-40B4-BE49-F238E27FC236}">
                <a16:creationId xmlns:a16="http://schemas.microsoft.com/office/drawing/2014/main" id="{605AC672-9A10-402B-AC8E-03215202E066}"/>
              </a:ext>
            </a:extLst>
          </p:cNvPr>
          <p:cNvCxnSpPr>
            <a:cxnSpLocks/>
          </p:cNvCxnSpPr>
          <p:nvPr/>
        </p:nvCxnSpPr>
        <p:spPr>
          <a:xfrm>
            <a:off x="2470150" y="4055609"/>
            <a:ext cx="1051179" cy="0"/>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CF0C21-FF61-4346-9348-5CF9EC1BD11E}"/>
              </a:ext>
            </a:extLst>
          </p:cNvPr>
          <p:cNvCxnSpPr>
            <a:cxnSpLocks/>
          </p:cNvCxnSpPr>
          <p:nvPr/>
        </p:nvCxnSpPr>
        <p:spPr>
          <a:xfrm>
            <a:off x="2470150" y="4274871"/>
            <a:ext cx="1051179" cy="0"/>
          </a:xfrm>
          <a:prstGeom prst="straightConnector1">
            <a:avLst/>
          </a:prstGeom>
          <a:ln w="19050">
            <a:solidFill>
              <a:schemeClr val="accent6"/>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0ED35979-C2E9-4E3E-9027-94825159A953}"/>
              </a:ext>
            </a:extLst>
          </p:cNvPr>
          <p:cNvGrpSpPr/>
          <p:nvPr/>
        </p:nvGrpSpPr>
        <p:grpSpPr>
          <a:xfrm>
            <a:off x="4081970" y="1515686"/>
            <a:ext cx="980695" cy="980695"/>
            <a:chOff x="3978997" y="1804445"/>
            <a:chExt cx="1186641" cy="1186641"/>
          </a:xfrm>
        </p:grpSpPr>
        <p:grpSp>
          <p:nvGrpSpPr>
            <p:cNvPr id="89" name="Group 88">
              <a:extLst>
                <a:ext uri="{FF2B5EF4-FFF2-40B4-BE49-F238E27FC236}">
                  <a16:creationId xmlns:a16="http://schemas.microsoft.com/office/drawing/2014/main" id="{CA097552-AD68-4037-B7A1-A0DBD639F72A}"/>
                </a:ext>
              </a:extLst>
            </p:cNvPr>
            <p:cNvGrpSpPr/>
            <p:nvPr/>
          </p:nvGrpSpPr>
          <p:grpSpPr>
            <a:xfrm>
              <a:off x="3978997" y="1804445"/>
              <a:ext cx="1186641" cy="1186641"/>
              <a:chOff x="7552123" y="135561"/>
              <a:chExt cx="1737360" cy="1737360"/>
            </a:xfrm>
          </p:grpSpPr>
          <p:sp>
            <p:nvSpPr>
              <p:cNvPr id="90" name="Rounded Rectangle 5">
                <a:extLst>
                  <a:ext uri="{FF2B5EF4-FFF2-40B4-BE49-F238E27FC236}">
                    <a16:creationId xmlns:a16="http://schemas.microsoft.com/office/drawing/2014/main" id="{2ED6331B-6BD2-492E-8902-4B0D356D98F4}"/>
                  </a:ext>
                </a:extLst>
              </p:cNvPr>
              <p:cNvSpPr/>
              <p:nvPr/>
            </p:nvSpPr>
            <p:spPr bwMode="auto">
              <a:xfrm>
                <a:off x="7552123" y="135561"/>
                <a:ext cx="1737360" cy="1737360"/>
              </a:xfrm>
              <a:prstGeom prst="rect">
                <a:avLst/>
              </a:prstGeom>
              <a:solidFill>
                <a:schemeClr val="bg1"/>
              </a:solidFill>
              <a:ln>
                <a:noFill/>
              </a:ln>
              <a:effectLst>
                <a:outerShdw blurRad="152400" sx="102000" sy="102000" algn="ctr" rotWithShape="0">
                  <a:prstClr val="black">
                    <a:alpha val="3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91" name="Graphic 90">
                <a:extLst>
                  <a:ext uri="{FF2B5EF4-FFF2-40B4-BE49-F238E27FC236}">
                    <a16:creationId xmlns:a16="http://schemas.microsoft.com/office/drawing/2014/main" id="{6A52C2CC-1938-47B4-A7F5-C619CB68C644}"/>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7936554" y="482085"/>
                <a:ext cx="968499" cy="754245"/>
              </a:xfrm>
              <a:prstGeom prst="rect">
                <a:avLst/>
              </a:prstGeom>
            </p:spPr>
          </p:pic>
        </p:grpSp>
        <p:sp>
          <p:nvSpPr>
            <p:cNvPr id="88" name="Rectangle 87">
              <a:extLst>
                <a:ext uri="{FF2B5EF4-FFF2-40B4-BE49-F238E27FC236}">
                  <a16:creationId xmlns:a16="http://schemas.microsoft.com/office/drawing/2014/main" id="{72A5266D-0E39-49B8-8239-7866EF3B3FF4}"/>
                </a:ext>
              </a:extLst>
            </p:cNvPr>
            <p:cNvSpPr/>
            <p:nvPr/>
          </p:nvSpPr>
          <p:spPr>
            <a:xfrm>
              <a:off x="4238942" y="2553469"/>
              <a:ext cx="666750" cy="2492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lang="en-US" sz="900" b="1" spc="-10">
                  <a:solidFill>
                    <a:srgbClr val="0D2192"/>
                  </a:solidFill>
                  <a:latin typeface="Segoe UI"/>
                  <a:cs typeface="Segoe UI" pitchFamily="34" charset="0"/>
                </a:rPr>
                <a:t>Placement</a:t>
              </a:r>
              <a:br>
                <a:rPr lang="en-US" sz="900" b="1" spc="-10">
                  <a:solidFill>
                    <a:srgbClr val="0D2192"/>
                  </a:solidFill>
                  <a:latin typeface="Segoe UI"/>
                  <a:cs typeface="Segoe UI" pitchFamily="34" charset="0"/>
                </a:rPr>
              </a:br>
              <a:r>
                <a:rPr lang="en-US" sz="900" b="1" spc="-10">
                  <a:solidFill>
                    <a:srgbClr val="0D2192"/>
                  </a:solidFill>
                  <a:latin typeface="Segoe UI"/>
                  <a:cs typeface="Segoe UI" pitchFamily="34" charset="0"/>
                </a:rPr>
                <a:t>service</a:t>
              </a:r>
            </a:p>
          </p:txBody>
        </p:sp>
      </p:grpSp>
      <p:grpSp>
        <p:nvGrpSpPr>
          <p:cNvPr id="156" name="Group 155">
            <a:extLst>
              <a:ext uri="{FF2B5EF4-FFF2-40B4-BE49-F238E27FC236}">
                <a16:creationId xmlns:a16="http://schemas.microsoft.com/office/drawing/2014/main" id="{75E2A20D-B389-4043-BF74-9284EA5F68DC}"/>
              </a:ext>
            </a:extLst>
          </p:cNvPr>
          <p:cNvGrpSpPr/>
          <p:nvPr/>
        </p:nvGrpSpPr>
        <p:grpSpPr>
          <a:xfrm>
            <a:off x="3521329" y="2534386"/>
            <a:ext cx="2059051" cy="810419"/>
            <a:chOff x="4036949" y="2520950"/>
            <a:chExt cx="1070737" cy="810419"/>
          </a:xfrm>
        </p:grpSpPr>
        <p:cxnSp>
          <p:nvCxnSpPr>
            <p:cNvPr id="93" name="Straight Arrow Connector 92">
              <a:extLst>
                <a:ext uri="{FF2B5EF4-FFF2-40B4-BE49-F238E27FC236}">
                  <a16:creationId xmlns:a16="http://schemas.microsoft.com/office/drawing/2014/main" id="{9F6A3CB8-20AD-487E-BD7E-9419386EFA0B}"/>
                </a:ext>
              </a:extLst>
            </p:cNvPr>
            <p:cNvCxnSpPr>
              <a:cxnSpLocks/>
            </p:cNvCxnSpPr>
            <p:nvPr/>
          </p:nvCxnSpPr>
          <p:spPr>
            <a:xfrm flipV="1">
              <a:off x="4572317" y="2520950"/>
              <a:ext cx="0" cy="305594"/>
            </a:xfrm>
            <a:prstGeom prst="straightConnector1">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1701C31-6F21-458E-827E-C96DF2606DA5}"/>
                </a:ext>
              </a:extLst>
            </p:cNvPr>
            <p:cNvSpPr/>
            <p:nvPr/>
          </p:nvSpPr>
          <p:spPr>
            <a:xfrm>
              <a:off x="4036949" y="2858497"/>
              <a:ext cx="1070737" cy="276999"/>
            </a:xfrm>
            <a:prstGeom prst="rect">
              <a:avLst/>
            </a:prstGeom>
            <a:noFill/>
          </p:spPr>
          <p:txBody>
            <a:bodyPr wrap="square" lIns="0" tIns="0" rIns="0" bIns="0">
              <a:spAutoFit/>
            </a:bodyPr>
            <a:lstStyle/>
            <a:p>
              <a:pPr algn="ctr" defTabSz="914367">
                <a:defRPr/>
              </a:pPr>
              <a:r>
                <a:rPr lang="en-US" sz="900" b="1">
                  <a:solidFill>
                    <a:schemeClr val="accent1"/>
                  </a:solidFill>
                  <a:latin typeface="Segoe UI"/>
                  <a:cs typeface="Segoe UI" pitchFamily="34" charset="0"/>
                </a:rPr>
                <a:t>Determine actor node placement</a:t>
              </a:r>
            </a:p>
          </p:txBody>
        </p:sp>
        <p:cxnSp>
          <p:nvCxnSpPr>
            <p:cNvPr id="152" name="Straight Arrow Connector 151">
              <a:extLst>
                <a:ext uri="{FF2B5EF4-FFF2-40B4-BE49-F238E27FC236}">
                  <a16:creationId xmlns:a16="http://schemas.microsoft.com/office/drawing/2014/main" id="{4E8CAC0D-F116-4953-A870-3CC0513C55D0}"/>
                </a:ext>
              </a:extLst>
            </p:cNvPr>
            <p:cNvCxnSpPr>
              <a:cxnSpLocks/>
            </p:cNvCxnSpPr>
            <p:nvPr/>
          </p:nvCxnSpPr>
          <p:spPr>
            <a:xfrm flipV="1">
              <a:off x="4572317" y="3028950"/>
              <a:ext cx="0" cy="302419"/>
            </a:xfrm>
            <a:prstGeom prst="straightConnector1">
              <a:avLst/>
            </a:prstGeom>
            <a:ln w="19050">
              <a:solidFill>
                <a:schemeClr val="accent1"/>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58" name="Straight Arrow Connector 66">
            <a:extLst>
              <a:ext uri="{FF2B5EF4-FFF2-40B4-BE49-F238E27FC236}">
                <a16:creationId xmlns:a16="http://schemas.microsoft.com/office/drawing/2014/main" id="{599DA4B5-3539-472A-B671-F9C68180F1F3}"/>
              </a:ext>
            </a:extLst>
          </p:cNvPr>
          <p:cNvCxnSpPr>
            <a:cxnSpLocks/>
          </p:cNvCxnSpPr>
          <p:nvPr/>
        </p:nvCxnSpPr>
        <p:spPr>
          <a:xfrm flipV="1">
            <a:off x="5443364" y="2017713"/>
            <a:ext cx="3472036" cy="2228550"/>
          </a:xfrm>
          <a:prstGeom prst="bentConnector3">
            <a:avLst>
              <a:gd name="adj1" fmla="val 22566"/>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B056F9-23F3-4D72-847B-01DC2DF5BEA9}"/>
              </a:ext>
            </a:extLst>
          </p:cNvPr>
          <p:cNvGrpSpPr/>
          <p:nvPr/>
        </p:nvGrpSpPr>
        <p:grpSpPr>
          <a:xfrm>
            <a:off x="6415504" y="578168"/>
            <a:ext cx="2041328" cy="1300736"/>
            <a:chOff x="6384602" y="457440"/>
            <a:chExt cx="2041328" cy="1300736"/>
          </a:xfrm>
        </p:grpSpPr>
        <p:sp>
          <p:nvSpPr>
            <p:cNvPr id="52" name="TextBox 51">
              <a:extLst>
                <a:ext uri="{FF2B5EF4-FFF2-40B4-BE49-F238E27FC236}">
                  <a16:creationId xmlns:a16="http://schemas.microsoft.com/office/drawing/2014/main" id="{CC79F731-C6D5-4C47-A9E8-9D283DDEAEDE}"/>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http://10.0.0.6:6004/update</a:t>
              </a:r>
            </a:p>
          </p:txBody>
        </p:sp>
        <p:sp>
          <p:nvSpPr>
            <p:cNvPr id="54" name="Rectangle 53">
              <a:extLst>
                <a:ext uri="{FF2B5EF4-FFF2-40B4-BE49-F238E27FC236}">
                  <a16:creationId xmlns:a16="http://schemas.microsoft.com/office/drawing/2014/main" id="{DF88806E-E0CC-4635-B77A-4EE98276B0CF}"/>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"speed":"1"</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
        <p:nvSpPr>
          <p:cNvPr id="180" name="TextBox 179">
            <a:extLst>
              <a:ext uri="{FF2B5EF4-FFF2-40B4-BE49-F238E27FC236}">
                <a16:creationId xmlns:a16="http://schemas.microsoft.com/office/drawing/2014/main" id="{B519D645-EE5F-417A-A916-3A04E8948EB6}"/>
              </a:ext>
            </a:extLst>
          </p:cNvPr>
          <p:cNvSpPr txBox="1"/>
          <p:nvPr/>
        </p:nvSpPr>
        <p:spPr>
          <a:xfrm>
            <a:off x="5592047" y="3886038"/>
            <a:ext cx="367088" cy="2769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Invoke</a:t>
            </a:r>
          </a:p>
          <a:p>
            <a:pPr algn="l"/>
            <a:r>
              <a:rPr lang="en-US" sz="900" b="1">
                <a:solidFill>
                  <a:schemeClr val="accent1"/>
                </a:solidFill>
                <a:latin typeface="Segoe UI"/>
                <a:cs typeface="Segoe UI" pitchFamily="34" charset="0"/>
              </a:rPr>
              <a:t>Actor</a:t>
            </a:r>
          </a:p>
        </p:txBody>
      </p:sp>
      <p:grpSp>
        <p:nvGrpSpPr>
          <p:cNvPr id="188" name="Group 187">
            <a:extLst>
              <a:ext uri="{FF2B5EF4-FFF2-40B4-BE49-F238E27FC236}">
                <a16:creationId xmlns:a16="http://schemas.microsoft.com/office/drawing/2014/main" id="{CF33A3D3-2F8A-4BE8-81AC-30CCDA82AA15}"/>
              </a:ext>
            </a:extLst>
          </p:cNvPr>
          <p:cNvGrpSpPr/>
          <p:nvPr/>
        </p:nvGrpSpPr>
        <p:grpSpPr>
          <a:xfrm>
            <a:off x="9461014" y="4165438"/>
            <a:ext cx="860276" cy="458573"/>
            <a:chOff x="9461014" y="4165438"/>
            <a:chExt cx="860276" cy="458573"/>
          </a:xfrm>
        </p:grpSpPr>
        <p:cxnSp>
          <p:nvCxnSpPr>
            <p:cNvPr id="186" name="Straight Arrow Connector 66">
              <a:extLst>
                <a:ext uri="{FF2B5EF4-FFF2-40B4-BE49-F238E27FC236}">
                  <a16:creationId xmlns:a16="http://schemas.microsoft.com/office/drawing/2014/main" id="{49C35CD8-72AE-4694-9C94-9FC680015902}"/>
                </a:ext>
              </a:extLst>
            </p:cNvPr>
            <p:cNvCxnSpPr>
              <a:cxnSpLocks/>
            </p:cNvCxnSpPr>
            <p:nvPr/>
          </p:nvCxnSpPr>
          <p:spPr>
            <a:xfrm rot="5400000" flipH="1" flipV="1">
              <a:off x="9750529" y="4053250"/>
              <a:ext cx="281246" cy="860276"/>
            </a:xfrm>
            <a:prstGeom prst="bentConnector2">
              <a:avLst/>
            </a:prstGeom>
            <a:ln w="19050">
              <a:solidFill>
                <a:schemeClr val="accent1"/>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E6374392-711A-4A94-B315-28EA88FC822B}"/>
                </a:ext>
              </a:extLst>
            </p:cNvPr>
            <p:cNvSpPr txBox="1"/>
            <p:nvPr/>
          </p:nvSpPr>
          <p:spPr>
            <a:xfrm>
              <a:off x="9631969" y="4165438"/>
              <a:ext cx="442429" cy="138499"/>
            </a:xfrm>
            <a:prstGeom prst="rect">
              <a:avLst/>
            </a:prstGeom>
            <a:noFill/>
          </p:spPr>
          <p:txBody>
            <a:bodyPr wrap="none" lIns="0" tIns="0" rIns="0" bIns="0" rtlCol="0">
              <a:spAutoFit/>
            </a:bodyPr>
            <a:lstStyle/>
            <a:p>
              <a:pPr algn="l"/>
              <a:r>
                <a:rPr lang="en-US" sz="900" b="1">
                  <a:solidFill>
                    <a:schemeClr val="accent1"/>
                  </a:solidFill>
                  <a:latin typeface="Segoe UI"/>
                  <a:cs typeface="Segoe UI" pitchFamily="34" charset="0"/>
                </a:rPr>
                <a:t>Allocate</a:t>
              </a:r>
            </a:p>
          </p:txBody>
        </p:sp>
      </p:grpSp>
      <p:grpSp>
        <p:nvGrpSpPr>
          <p:cNvPr id="191" name="Group 190">
            <a:extLst>
              <a:ext uri="{FF2B5EF4-FFF2-40B4-BE49-F238E27FC236}">
                <a16:creationId xmlns:a16="http://schemas.microsoft.com/office/drawing/2014/main" id="{17408366-32BA-40B0-922E-5B9736054426}"/>
              </a:ext>
            </a:extLst>
          </p:cNvPr>
          <p:cNvGrpSpPr/>
          <p:nvPr/>
        </p:nvGrpSpPr>
        <p:grpSpPr>
          <a:xfrm>
            <a:off x="6415504" y="5117527"/>
            <a:ext cx="2041328" cy="1300736"/>
            <a:chOff x="6384602" y="457440"/>
            <a:chExt cx="2041328" cy="1300736"/>
          </a:xfrm>
        </p:grpSpPr>
        <p:sp>
          <p:nvSpPr>
            <p:cNvPr id="192" name="TextBox 191">
              <a:extLst>
                <a:ext uri="{FF2B5EF4-FFF2-40B4-BE49-F238E27FC236}">
                  <a16:creationId xmlns:a16="http://schemas.microsoft.com/office/drawing/2014/main" id="{C93AF1C9-86CB-4512-A96D-4088FB7CEBD7}"/>
                </a:ext>
              </a:extLst>
            </p:cNvPr>
            <p:cNvSpPr txBox="1"/>
            <p:nvPr/>
          </p:nvSpPr>
          <p:spPr>
            <a:xfrm>
              <a:off x="6384602" y="457440"/>
              <a:ext cx="2041328" cy="523220"/>
            </a:xfrm>
            <a:prstGeom prst="rect">
              <a:avLst/>
            </a:prstGeom>
            <a:noFill/>
          </p:spPr>
          <p:txBody>
            <a:bodyPr wrap="none" rtlCol="0">
              <a:spAutoFit/>
            </a:bodyPr>
            <a:lstStyle/>
            <a:p>
              <a:pPr algn="ctr"/>
              <a:r>
                <a:rPr lang="en-US" sz="1600" b="1">
                  <a:latin typeface="+mj-lt"/>
                </a:rPr>
                <a:t>Post</a:t>
              </a:r>
            </a:p>
            <a:p>
              <a:pPr algn="ctr"/>
              <a:r>
                <a:rPr lang="en-US" sz="1200">
                  <a:solidFill>
                    <a:schemeClr val="accent1"/>
                  </a:solidFill>
                </a:rPr>
                <a:t>http://10.0.0.7:6005/update</a:t>
              </a:r>
            </a:p>
          </p:txBody>
        </p:sp>
        <p:sp>
          <p:nvSpPr>
            <p:cNvPr id="193" name="Rectangle 192">
              <a:extLst>
                <a:ext uri="{FF2B5EF4-FFF2-40B4-BE49-F238E27FC236}">
                  <a16:creationId xmlns:a16="http://schemas.microsoft.com/office/drawing/2014/main" id="{08469E47-6D86-4E90-86BF-21E60F827BDD}"/>
                </a:ext>
              </a:extLst>
            </p:cNvPr>
            <p:cNvSpPr/>
            <p:nvPr/>
          </p:nvSpPr>
          <p:spPr bwMode="auto">
            <a:xfrm>
              <a:off x="6706967" y="1019949"/>
              <a:ext cx="1396599" cy="738227"/>
            </a:xfrm>
            <a:prstGeom prst="rect">
              <a:avLst/>
            </a:prstGeom>
            <a:solidFill>
              <a:schemeClr val="bg1"/>
            </a:solidFill>
            <a:ln w="7710" cap="flat">
              <a:noFill/>
              <a:prstDash val="solid"/>
              <a:miter/>
            </a:ln>
            <a:effectLst>
              <a:outerShdw blurRad="1524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0" bIns="91440" numCol="1" spcCol="0" rtlCol="0" fromWordArt="0" anchor="ctr" anchorCtr="0" forceAA="0" compatLnSpc="1">
              <a:prstTxWarp prst="textNoShape">
                <a:avLst/>
              </a:prstTxWarp>
              <a:noAutofit/>
            </a:bodyPr>
            <a:lstStyle/>
            <a:p>
              <a:pPr lvl="0" defTabSz="932472" fontAlgn="base">
                <a:spcBef>
                  <a:spcPct val="0"/>
                </a:spcBef>
              </a:pPr>
              <a:r>
                <a:rPr lang="en-US" sz="1200">
                  <a:solidFill>
                    <a:schemeClr val="tx1"/>
                  </a:solidFill>
                  <a:latin typeface="Consolas" panose="020B0609020204030204" pitchFamily="49" charset="0"/>
                  <a:ea typeface="Segoe UI Symbol"/>
                </a:rPr>
                <a:t>{</a:t>
              </a:r>
            </a:p>
            <a:p>
              <a:pPr lvl="0" defTabSz="932472" fontAlgn="base">
                <a:spcBef>
                  <a:spcPct val="0"/>
                </a:spcBef>
              </a:pPr>
              <a:r>
                <a:rPr lang="en-US" sz="1200">
                  <a:solidFill>
                    <a:schemeClr val="tx1"/>
                  </a:solidFill>
                  <a:latin typeface="Consolas" panose="020B0609020204030204" pitchFamily="49" charset="0"/>
                  <a:ea typeface="Segoe UI Symbol"/>
                </a:rPr>
                <a:t>  "speed":"3"</a:t>
              </a:r>
            </a:p>
            <a:p>
              <a:pPr lvl="0" defTabSz="932472" fontAlgn="base">
                <a:spcBef>
                  <a:spcPct val="0"/>
                </a:spcBef>
              </a:pPr>
              <a:r>
                <a:rPr lang="en-US" sz="1200">
                  <a:solidFill>
                    <a:schemeClr val="tx1"/>
                  </a:solidFill>
                  <a:latin typeface="Consolas" panose="020B0609020204030204" pitchFamily="49" charset="0"/>
                  <a:ea typeface="Segoe UI Symbol"/>
                </a:rPr>
                <a:t>}</a:t>
              </a:r>
            </a:p>
          </p:txBody>
        </p:sp>
      </p:grpSp>
    </p:spTree>
    <p:extLst>
      <p:ext uri="{BB962C8B-B14F-4D97-AF65-F5344CB8AC3E}">
        <p14:creationId xmlns:p14="http://schemas.microsoft.com/office/powerpoint/2010/main" val="464857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wipe(left)">
                                      <p:cBhvr>
                                        <p:cTn id="7" dur="500"/>
                                        <p:tgtEl>
                                          <p:spTgt spid="173"/>
                                        </p:tgtEl>
                                      </p:cBhvr>
                                    </p:animEffect>
                                  </p:childTnLst>
                                </p:cTn>
                              </p:par>
                              <p:par>
                                <p:cTn id="8" presetID="10" presetClass="exit" presetSubtype="0" fill="hold" nodeType="withEffect">
                                  <p:stCondLst>
                                    <p:cond delay="0"/>
                                  </p:stCondLst>
                                  <p:childTnLst>
                                    <p:animEffect transition="out" filter="fade">
                                      <p:cBhvr>
                                        <p:cTn id="9" dur="500"/>
                                        <p:tgtEl>
                                          <p:spTgt spid="158"/>
                                        </p:tgtEl>
                                      </p:cBhvr>
                                    </p:animEffect>
                                    <p:set>
                                      <p:cBhvr>
                                        <p:cTn id="10" dur="1" fill="hold">
                                          <p:stCondLst>
                                            <p:cond delay="499"/>
                                          </p:stCondLst>
                                        </p:cTn>
                                        <p:tgtEl>
                                          <p:spTgt spid="15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1"/>
                                        </p:tgtEl>
                                      </p:cBhvr>
                                    </p:animEffect>
                                    <p:set>
                                      <p:cBhvr>
                                        <p:cTn id="13" dur="1" fill="hold">
                                          <p:stCondLst>
                                            <p:cond delay="499"/>
                                          </p:stCondLst>
                                        </p:cTn>
                                        <p:tgtEl>
                                          <p:spTgt spid="71"/>
                                        </p:tgtEl>
                                        <p:attrNameLst>
                                          <p:attrName>style.visibility</p:attrName>
                                        </p:attrNameLst>
                                      </p:cBhvr>
                                      <p:to>
                                        <p:strVal val="hidden"/>
                                      </p:to>
                                    </p:set>
                                  </p:childTnLst>
                                </p:cTn>
                              </p:par>
                              <p:par>
                                <p:cTn id="14" presetID="10" presetClass="entr" presetSubtype="0" fill="hold" nodeType="withEffect">
                                  <p:stCondLst>
                                    <p:cond delay="50"/>
                                  </p:stCondLst>
                                  <p:childTnLst>
                                    <p:set>
                                      <p:cBhvr>
                                        <p:cTn id="15" dur="1" fill="hold">
                                          <p:stCondLst>
                                            <p:cond delay="0"/>
                                          </p:stCondLst>
                                        </p:cTn>
                                        <p:tgtEl>
                                          <p:spTgt spid="191"/>
                                        </p:tgtEl>
                                        <p:attrNameLst>
                                          <p:attrName>style.visibility</p:attrName>
                                        </p:attrNameLst>
                                      </p:cBhvr>
                                      <p:to>
                                        <p:strVal val="visible"/>
                                      </p:to>
                                    </p:set>
                                    <p:animEffect transition="in" filter="fade">
                                      <p:cBhvr>
                                        <p:cTn id="16" dur="500"/>
                                        <p:tgtEl>
                                          <p:spTgt spid="191"/>
                                        </p:tgtEl>
                                      </p:cBhvr>
                                    </p:animEffect>
                                  </p:childTnLst>
                                </p:cTn>
                              </p:par>
                              <p:par>
                                <p:cTn id="17" presetID="42" presetClass="path" presetSubtype="0" decel="100000" fill="hold" nodeType="withEffect">
                                  <p:stCondLst>
                                    <p:cond delay="50"/>
                                  </p:stCondLst>
                                  <p:childTnLst>
                                    <p:animMotion origin="layout" path="M 4.16667E-6 -2.22222E-6 L 4.16667E-6 0.03773 " pathEditMode="relative" rAng="0" ptsTypes="AA">
                                      <p:cBhvr>
                                        <p:cTn id="18" dur="750" spd="-100000" fill="hold"/>
                                        <p:tgtEl>
                                          <p:spTgt spid="191"/>
                                        </p:tgtEl>
                                        <p:attrNameLst>
                                          <p:attrName>ppt_x</p:attrName>
                                          <p:attrName>ppt_y</p:attrName>
                                        </p:attrNameLst>
                                      </p:cBhvr>
                                      <p:rCtr x="0" y="1875"/>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wipe(left)">
                                      <p:cBhvr>
                                        <p:cTn id="23" dur="500"/>
                                        <p:tgtEl>
                                          <p:spTgt spid="188"/>
                                        </p:tgtEl>
                                      </p:cBhvr>
                                    </p:animEffect>
                                  </p:childTnLst>
                                </p:cTn>
                              </p:par>
                              <p:par>
                                <p:cTn id="24" presetID="10" presetClass="exit" presetSubtype="0" fill="hold" grpId="0" nodeType="withEffect">
                                  <p:stCondLst>
                                    <p:cond delay="0"/>
                                  </p:stCondLst>
                                  <p:childTnLst>
                                    <p:animEffect transition="out" filter="fade">
                                      <p:cBhvr>
                                        <p:cTn id="25" dur="500"/>
                                        <p:tgtEl>
                                          <p:spTgt spid="171"/>
                                        </p:tgtEl>
                                      </p:cBhvr>
                                    </p:animEffect>
                                    <p:set>
                                      <p:cBhvr>
                                        <p:cTn id="26" dur="1" fill="hold">
                                          <p:stCondLst>
                                            <p:cond delay="499"/>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58AC8C-EE2D-46B5-A9AA-AD60C3355FC2}"/>
              </a:ext>
            </a:extLst>
          </p:cNvPr>
          <p:cNvSpPr>
            <a:spLocks noGrp="1"/>
          </p:cNvSpPr>
          <p:nvPr>
            <p:ph type="title"/>
          </p:nvPr>
        </p:nvSpPr>
        <p:spPr>
          <a:xfrm>
            <a:off x="351356" y="404713"/>
            <a:ext cx="11018520" cy="553998"/>
          </a:xfrm>
        </p:spPr>
        <p:txBody>
          <a:bodyPr/>
          <a:lstStyle/>
          <a:p>
            <a:r>
              <a:rPr lang="en-US"/>
              <a:t>Actor Invocation</a:t>
            </a:r>
          </a:p>
        </p:txBody>
      </p:sp>
      <p:sp>
        <p:nvSpPr>
          <p:cNvPr id="5" name="Text Placeholder 4">
            <a:extLst>
              <a:ext uri="{FF2B5EF4-FFF2-40B4-BE49-F238E27FC236}">
                <a16:creationId xmlns:a16="http://schemas.microsoft.com/office/drawing/2014/main" id="{FC4298AE-6611-4EE5-B1B5-8398B1A5916F}"/>
              </a:ext>
            </a:extLst>
          </p:cNvPr>
          <p:cNvSpPr>
            <a:spLocks noGrp="1"/>
          </p:cNvSpPr>
          <p:nvPr>
            <p:ph type="body" sz="quarter" idx="10"/>
          </p:nvPr>
        </p:nvSpPr>
        <p:spPr>
          <a:xfrm>
            <a:off x="52731" y="1256304"/>
            <a:ext cx="11405937" cy="2923877"/>
          </a:xfrm>
        </p:spPr>
        <p:txBody>
          <a:bodyPr/>
          <a:lstStyle/>
          <a:p>
            <a:pPr defTabSz="932742">
              <a:spcAft>
                <a:spcPts val="0"/>
              </a:spcAft>
            </a:pPr>
            <a:r>
              <a:rPr lang="en-US" sz="2400" spc="-60">
                <a:ln w="3175">
                  <a:noFill/>
                </a:ln>
                <a:solidFill>
                  <a:schemeClr val="tx1"/>
                </a:solidFill>
                <a:latin typeface="+mn-lt"/>
                <a:cs typeface="+mn-cs"/>
              </a:rPr>
              <a:t>Standard actor API</a:t>
            </a:r>
          </a:p>
          <a:p>
            <a:pPr marL="0" indent="0">
              <a:spcAft>
                <a:spcPts val="1200"/>
              </a:spcAft>
              <a:buNone/>
            </a:pPr>
            <a:r>
              <a:rPr lang="nn-NO" sz="2400">
                <a:solidFill>
                  <a:schemeClr val="tx1"/>
                </a:solidFill>
                <a:latin typeface="Courier" pitchFamily="2" charset="0"/>
              </a:rPr>
              <a:t>  </a:t>
            </a:r>
            <a:r>
              <a:rPr lang="nn-NO" sz="2000">
                <a:solidFill>
                  <a:schemeClr val="accent1"/>
                </a:solidFill>
                <a:latin typeface="+mj-lt"/>
                <a:cs typeface="+mn-cs"/>
              </a:rPr>
              <a:t>http://localhost:3500/v1.0/actors/&lt;actorType&gt;/&lt;actorId&gt;/method/&lt;method&gt;</a:t>
            </a:r>
            <a:endParaRPr lang="en-US" sz="2000">
              <a:solidFill>
                <a:schemeClr val="accent1"/>
              </a:solidFill>
              <a:latin typeface="+mj-lt"/>
              <a:cs typeface="+mn-cs"/>
            </a:endParaRPr>
          </a:p>
          <a:p>
            <a:pPr>
              <a:spcAft>
                <a:spcPts val="1200"/>
              </a:spcAft>
            </a:pPr>
            <a:endParaRPr lang="en-US" sz="1600">
              <a:solidFill>
                <a:schemeClr val="accent1"/>
              </a:solidFill>
              <a:latin typeface="+mj-lt"/>
              <a:cs typeface="+mn-cs"/>
            </a:endParaRPr>
          </a:p>
          <a:p>
            <a:pPr>
              <a:spcAft>
                <a:spcPts val="1200"/>
              </a:spcAft>
            </a:pPr>
            <a:endParaRPr lang="en-US">
              <a:solidFill>
                <a:schemeClr val="tx1"/>
              </a:solidFill>
            </a:endParaRPr>
          </a:p>
          <a:p>
            <a:pPr marL="0" indent="0">
              <a:spcAft>
                <a:spcPts val="1200"/>
              </a:spcAft>
              <a:buNone/>
            </a:pPr>
            <a:endParaRPr lang="en-US">
              <a:solidFill>
                <a:schemeClr val="tx1"/>
              </a:solidFill>
            </a:endParaRPr>
          </a:p>
        </p:txBody>
      </p:sp>
      <p:sp>
        <p:nvSpPr>
          <p:cNvPr id="4" name="Rectangle 3">
            <a:extLst>
              <a:ext uri="{FF2B5EF4-FFF2-40B4-BE49-F238E27FC236}">
                <a16:creationId xmlns:a16="http://schemas.microsoft.com/office/drawing/2014/main" id="{78FE5D08-9CFD-4640-BB0D-4513DC35DFF6}"/>
              </a:ext>
            </a:extLst>
          </p:cNvPr>
          <p:cNvSpPr/>
          <p:nvPr/>
        </p:nvSpPr>
        <p:spPr>
          <a:xfrm>
            <a:off x="351356" y="2405489"/>
            <a:ext cx="6601487" cy="369332"/>
          </a:xfrm>
          <a:prstGeom prst="rect">
            <a:avLst/>
          </a:prstGeom>
        </p:spPr>
        <p:txBody>
          <a:bodyPr wrap="none">
            <a:spAutoFit/>
          </a:bodyPr>
          <a:lstStyle/>
          <a:p>
            <a:r>
              <a:rPr lang="en-US" sz="1800"/>
              <a:t>Invoke the </a:t>
            </a:r>
            <a:r>
              <a:rPr lang="en-US" sz="1800" b="1" i="1" err="1"/>
              <a:t>GetData</a:t>
            </a:r>
            <a:r>
              <a:rPr lang="en-US" sz="1800" i="1"/>
              <a:t> </a:t>
            </a:r>
            <a:r>
              <a:rPr lang="en-US" sz="1800"/>
              <a:t>method on </a:t>
            </a:r>
            <a:r>
              <a:rPr lang="en-US" sz="1800" b="1" i="1" err="1"/>
              <a:t>DemoActor</a:t>
            </a:r>
            <a:r>
              <a:rPr lang="en-US" sz="1800" b="1" i="1"/>
              <a:t> </a:t>
            </a:r>
            <a:r>
              <a:rPr lang="en-US" sz="1800"/>
              <a:t>actor</a:t>
            </a:r>
            <a:r>
              <a:rPr lang="en-US" sz="1800" i="1"/>
              <a:t> </a:t>
            </a:r>
            <a:r>
              <a:rPr lang="en-US" sz="1800"/>
              <a:t>with </a:t>
            </a:r>
            <a:r>
              <a:rPr lang="en-US" sz="1800" b="1" i="1"/>
              <a:t>id=</a:t>
            </a:r>
            <a:r>
              <a:rPr lang="en-US" sz="1800" b="1" i="1" err="1"/>
              <a:t>abc</a:t>
            </a:r>
            <a:endParaRPr lang="en-US" sz="1800" b="1" i="1"/>
          </a:p>
        </p:txBody>
      </p:sp>
      <p:sp>
        <p:nvSpPr>
          <p:cNvPr id="6" name="Rectangle 5">
            <a:extLst>
              <a:ext uri="{FF2B5EF4-FFF2-40B4-BE49-F238E27FC236}">
                <a16:creationId xmlns:a16="http://schemas.microsoft.com/office/drawing/2014/main" id="{5F119E32-5831-4312-BD0F-69E7BA4BF57B}"/>
              </a:ext>
            </a:extLst>
          </p:cNvPr>
          <p:cNvSpPr/>
          <p:nvPr/>
        </p:nvSpPr>
        <p:spPr>
          <a:xfrm>
            <a:off x="351356" y="5317432"/>
            <a:ext cx="11489288" cy="923330"/>
          </a:xfrm>
          <a:prstGeom prst="rect">
            <a:avLst/>
          </a:prstGeom>
        </p:spPr>
        <p:txBody>
          <a:bodyPr wrap="square">
            <a:spAutoFit/>
          </a:bodyPr>
          <a:lstStyle/>
          <a:p>
            <a:endParaRPr lang="en-US" sz="1800"/>
          </a:p>
          <a:p>
            <a:r>
              <a:rPr lang="en-US" sz="1800"/>
              <a:t>Invoke the </a:t>
            </a:r>
            <a:r>
              <a:rPr lang="en-US" sz="1800" b="1" i="1" err="1"/>
              <a:t>SaveData</a:t>
            </a:r>
            <a:r>
              <a:rPr lang="en-US" sz="1800" i="1"/>
              <a:t> </a:t>
            </a:r>
            <a:r>
              <a:rPr lang="en-US" sz="1800"/>
              <a:t>method on </a:t>
            </a:r>
            <a:r>
              <a:rPr lang="en-US" sz="1800" b="1" i="1" err="1"/>
              <a:t>DemoActor</a:t>
            </a:r>
            <a:r>
              <a:rPr lang="en-US" sz="1800" i="1"/>
              <a:t> </a:t>
            </a:r>
            <a:r>
              <a:rPr lang="en-US" sz="1800"/>
              <a:t>actor with </a:t>
            </a:r>
            <a:r>
              <a:rPr lang="en-US" sz="1800" b="1" i="1"/>
              <a:t>id=</a:t>
            </a:r>
            <a:r>
              <a:rPr lang="en-US" sz="1800" b="1" i="1" err="1"/>
              <a:t>abc</a:t>
            </a:r>
            <a:r>
              <a:rPr lang="en-US" sz="1800"/>
              <a:t>, providing values for </a:t>
            </a:r>
            <a:r>
              <a:rPr lang="en-US" sz="1800" err="1"/>
              <a:t>PropertyA</a:t>
            </a:r>
            <a:r>
              <a:rPr lang="en-US" sz="1800"/>
              <a:t> and </a:t>
            </a:r>
            <a:r>
              <a:rPr lang="en-US" sz="1800" err="1"/>
              <a:t>PropertyB</a:t>
            </a:r>
            <a:endParaRPr lang="en-US" sz="1800" b="1"/>
          </a:p>
          <a:p>
            <a:r>
              <a:rPr lang="en-US" sz="1800"/>
              <a:t>	</a:t>
            </a:r>
            <a:endParaRPr lang="en-US" sz="1800">
              <a:latin typeface="Courier" pitchFamily="2" charset="0"/>
            </a:endParaRPr>
          </a:p>
        </p:txBody>
      </p:sp>
      <p:pic>
        <p:nvPicPr>
          <p:cNvPr id="7" name="Picture 6">
            <a:extLst>
              <a:ext uri="{FF2B5EF4-FFF2-40B4-BE49-F238E27FC236}">
                <a16:creationId xmlns:a16="http://schemas.microsoft.com/office/drawing/2014/main" id="{FEAC1063-C37E-4896-831B-89DF14C1F30B}"/>
              </a:ext>
            </a:extLst>
          </p:cNvPr>
          <p:cNvPicPr>
            <a:picLocks noChangeAspect="1"/>
          </p:cNvPicPr>
          <p:nvPr/>
        </p:nvPicPr>
        <p:blipFill>
          <a:blip r:embed="rId2"/>
          <a:stretch>
            <a:fillRect/>
          </a:stretch>
        </p:blipFill>
        <p:spPr>
          <a:xfrm>
            <a:off x="351356" y="4375767"/>
            <a:ext cx="9867900" cy="990600"/>
          </a:xfrm>
          <a:prstGeom prst="rect">
            <a:avLst/>
          </a:prstGeom>
        </p:spPr>
      </p:pic>
      <p:pic>
        <p:nvPicPr>
          <p:cNvPr id="8" name="Picture 7">
            <a:extLst>
              <a:ext uri="{FF2B5EF4-FFF2-40B4-BE49-F238E27FC236}">
                <a16:creationId xmlns:a16="http://schemas.microsoft.com/office/drawing/2014/main" id="{B73D2AE4-3EDD-48D8-B8C2-DDB274E43057}"/>
              </a:ext>
            </a:extLst>
          </p:cNvPr>
          <p:cNvPicPr>
            <a:picLocks noChangeAspect="1"/>
          </p:cNvPicPr>
          <p:nvPr/>
        </p:nvPicPr>
        <p:blipFill>
          <a:blip r:embed="rId3"/>
          <a:stretch>
            <a:fillRect/>
          </a:stretch>
        </p:blipFill>
        <p:spPr>
          <a:xfrm>
            <a:off x="351356" y="2915393"/>
            <a:ext cx="8620125" cy="742950"/>
          </a:xfrm>
          <a:prstGeom prst="rect">
            <a:avLst/>
          </a:prstGeom>
        </p:spPr>
      </p:pic>
    </p:spTree>
    <p:extLst>
      <p:ext uri="{BB962C8B-B14F-4D97-AF65-F5344CB8AC3E}">
        <p14:creationId xmlns:p14="http://schemas.microsoft.com/office/powerpoint/2010/main" val="189726938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C9F6F5-E100-4C9B-B4B5-F45BB978C151}"/>
              </a:ext>
            </a:extLst>
          </p:cNvPr>
          <p:cNvSpPr txBox="1">
            <a:spLocks/>
          </p:cNvSpPr>
          <p:nvPr/>
        </p:nvSpPr>
        <p:spPr>
          <a:xfrm>
            <a:off x="1524000" y="3274951"/>
            <a:ext cx="9144000" cy="498598"/>
          </a:xfrm>
          <a:prstGeom prst="rect">
            <a:avLst/>
          </a:prstGeom>
        </p:spPr>
        <p:txBody>
          <a:bodyPr anchor="ctr" anchorCtr="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000"/>
              <a:t>ASP.NET Core with Dapr</a:t>
            </a:r>
          </a:p>
        </p:txBody>
      </p:sp>
      <p:sp>
        <p:nvSpPr>
          <p:cNvPr id="8" name="Text Placeholder 2">
            <a:extLst>
              <a:ext uri="{FF2B5EF4-FFF2-40B4-BE49-F238E27FC236}">
                <a16:creationId xmlns:a16="http://schemas.microsoft.com/office/drawing/2014/main" id="{E655BF6E-5444-42AC-9EC3-AFEE3D8B13F6}"/>
              </a:ext>
            </a:extLst>
          </p:cNvPr>
          <p:cNvSpPr txBox="1">
            <a:spLocks/>
          </p:cNvSpPr>
          <p:nvPr/>
        </p:nvSpPr>
        <p:spPr>
          <a:xfrm>
            <a:off x="5469446" y="2383698"/>
            <a:ext cx="1253109" cy="461665"/>
          </a:xfrm>
          <a:prstGeom prst="rect">
            <a:avLst/>
          </a:prstGeom>
          <a:noFill/>
          <a:ln w="19050">
            <a:gradFill>
              <a:gsLst>
                <a:gs pos="0">
                  <a:schemeClr val="accent4"/>
                </a:gs>
                <a:gs pos="100000">
                  <a:schemeClr val="accent1"/>
                </a:gs>
                <a:gs pos="51000">
                  <a:schemeClr val="accent3"/>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spc="300">
                <a:solidFill>
                  <a:schemeClr val="tx1"/>
                </a:solidFill>
                <a:latin typeface="+mj-lt"/>
              </a:rPr>
              <a:t>DEMO</a:t>
            </a:r>
          </a:p>
        </p:txBody>
      </p:sp>
    </p:spTree>
    <p:extLst>
      <p:ext uri="{BB962C8B-B14F-4D97-AF65-F5344CB8AC3E}">
        <p14:creationId xmlns:p14="http://schemas.microsoft.com/office/powerpoint/2010/main" val="286788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70833E-6 2.59259E-6 L -2.70833E-6 0.03773 " pathEditMode="relative" rAng="0" ptsTypes="AA">
                                      <p:cBhvr>
                                        <p:cTn id="1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C470-A1F9-EE46-A608-22B00A0921CA}"/>
              </a:ext>
            </a:extLst>
          </p:cNvPr>
          <p:cNvSpPr>
            <a:spLocks noGrp="1"/>
          </p:cNvSpPr>
          <p:nvPr>
            <p:ph type="title"/>
          </p:nvPr>
        </p:nvSpPr>
        <p:spPr>
          <a:xfrm>
            <a:off x="588263" y="457199"/>
            <a:ext cx="9119016" cy="553998"/>
          </a:xfrm>
        </p:spPr>
        <p:txBody>
          <a:bodyPr/>
          <a:lstStyle/>
          <a:p>
            <a:r>
              <a:rPr lang="en-US"/>
              <a:t>Dapr and Azure Functions</a:t>
            </a:r>
          </a:p>
        </p:txBody>
      </p:sp>
      <p:sp>
        <p:nvSpPr>
          <p:cNvPr id="3" name="Content Placeholder 2">
            <a:extLst>
              <a:ext uri="{FF2B5EF4-FFF2-40B4-BE49-F238E27FC236}">
                <a16:creationId xmlns:a16="http://schemas.microsoft.com/office/drawing/2014/main" id="{796E1DE2-1E5A-6648-9993-60F85EB58D99}"/>
              </a:ext>
            </a:extLst>
          </p:cNvPr>
          <p:cNvSpPr>
            <a:spLocks noGrp="1"/>
          </p:cNvSpPr>
          <p:nvPr>
            <p:ph sz="quarter" idx="11"/>
          </p:nvPr>
        </p:nvSpPr>
        <p:spPr>
          <a:xfrm>
            <a:off x="588263" y="1385259"/>
            <a:ext cx="11060178" cy="1378839"/>
          </a:xfrm>
        </p:spPr>
        <p:txBody>
          <a:bodyPr/>
          <a:lstStyle/>
          <a:p>
            <a:r>
              <a:rPr lang="en-US"/>
              <a:t>Building an Azure Functions Dapr extension</a:t>
            </a:r>
          </a:p>
          <a:p>
            <a:r>
              <a:rPr lang="en-US"/>
              <a:t>Enables an Azure Function to interact seamlessly with Dapr capabilities in Kubernetes, IoT Edge and other hosting platforms </a:t>
            </a:r>
          </a:p>
        </p:txBody>
      </p:sp>
      <p:pic>
        <p:nvPicPr>
          <p:cNvPr id="4" name="Picture 3">
            <a:extLst>
              <a:ext uri="{FF2B5EF4-FFF2-40B4-BE49-F238E27FC236}">
                <a16:creationId xmlns:a16="http://schemas.microsoft.com/office/drawing/2014/main" id="{A0FAB597-5110-6D49-9964-D249553AD48E}"/>
              </a:ext>
            </a:extLst>
          </p:cNvPr>
          <p:cNvPicPr>
            <a:picLocks noChangeAspect="1"/>
          </p:cNvPicPr>
          <p:nvPr/>
        </p:nvPicPr>
        <p:blipFill>
          <a:blip r:embed="rId2"/>
          <a:stretch>
            <a:fillRect/>
          </a:stretch>
        </p:blipFill>
        <p:spPr>
          <a:xfrm>
            <a:off x="543559" y="2908218"/>
            <a:ext cx="9119016" cy="3583168"/>
          </a:xfrm>
          <a:prstGeom prst="rect">
            <a:avLst/>
          </a:prstGeom>
        </p:spPr>
      </p:pic>
    </p:spTree>
    <p:extLst>
      <p:ext uri="{BB962C8B-B14F-4D97-AF65-F5344CB8AC3E}">
        <p14:creationId xmlns:p14="http://schemas.microsoft.com/office/powerpoint/2010/main" val="155420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31" name="Group 30">
              <a:extLst>
                <a:ext uri="{FF2B5EF4-FFF2-40B4-BE49-F238E27FC236}">
                  <a16:creationId xmlns:a16="http://schemas.microsoft.com/office/drawing/2014/main" id="{B8502783-BA72-493B-BD9D-5B7A622E60BF}"/>
                </a:ext>
              </a:extLst>
            </p:cNvPr>
            <p:cNvGrpSpPr/>
            <p:nvPr/>
          </p:nvGrpSpPr>
          <p:grpSpPr>
            <a:xfrm>
              <a:off x="1993073" y="2381458"/>
              <a:ext cx="7299468" cy="376526"/>
              <a:chOff x="2002598" y="2241758"/>
              <a:chExt cx="7299468" cy="376526"/>
            </a:xfrm>
          </p:grpSpPr>
          <p:pic>
            <p:nvPicPr>
              <p:cNvPr id="51" name="Picture 4">
                <a:extLst>
                  <a:ext uri="{FF2B5EF4-FFF2-40B4-BE49-F238E27FC236}">
                    <a16:creationId xmlns:a16="http://schemas.microsoft.com/office/drawing/2014/main" id="{05ED6590-90C8-485E-90CA-3B26186FAC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52" name="Graphic 51">
                <a:extLst>
                  <a:ext uri="{FF2B5EF4-FFF2-40B4-BE49-F238E27FC236}">
                    <a16:creationId xmlns:a16="http://schemas.microsoft.com/office/drawing/2014/main" id="{D0789D22-038E-4629-9C3C-4F9D100FA3EC}"/>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3902314" y="2341799"/>
                <a:ext cx="513316" cy="221555"/>
              </a:xfrm>
              <a:prstGeom prst="rect">
                <a:avLst/>
              </a:prstGeom>
            </p:spPr>
          </p:pic>
          <p:pic>
            <p:nvPicPr>
              <p:cNvPr id="60" name="Picture 2">
                <a:extLst>
                  <a:ext uri="{FF2B5EF4-FFF2-40B4-BE49-F238E27FC236}">
                    <a16:creationId xmlns:a16="http://schemas.microsoft.com/office/drawing/2014/main" id="{C9978F44-328E-4C90-9C63-6EBA67BBC9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clipart&#10;&#10;Description automatically generated">
                <a:extLst>
                  <a:ext uri="{FF2B5EF4-FFF2-40B4-BE49-F238E27FC236}">
                    <a16:creationId xmlns:a16="http://schemas.microsoft.com/office/drawing/2014/main" id="{339FAD77-8543-413F-B178-BCAF8EA260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67" name="Picture 66" descr="A picture containing clipart&#10;&#10;Description automatically generated">
                <a:extLst>
                  <a:ext uri="{FF2B5EF4-FFF2-40B4-BE49-F238E27FC236}">
                    <a16:creationId xmlns:a16="http://schemas.microsoft.com/office/drawing/2014/main" id="{291E13EE-4A68-4803-8CFD-638A66A68B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84" name="Rectangle 83">
                <a:extLst>
                  <a:ext uri="{FF2B5EF4-FFF2-40B4-BE49-F238E27FC236}">
                    <a16:creationId xmlns:a16="http://schemas.microsoft.com/office/drawing/2014/main" id="{F85CA75D-AA6F-488A-A14C-D98CB003F96D}"/>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Distributed Application Runtime</a:t>
            </a:r>
            <a:r>
              <a:rPr lang="en-US"/>
              <a:t/>
            </a:r>
            <a:br>
              <a:rPr lang="en-US"/>
            </a:br>
            <a:r>
              <a:rPr lang="en-US" sz="1800">
                <a:solidFill>
                  <a:schemeClr val="accent1"/>
                </a:solidFill>
              </a:rPr>
              <a:t>Build apps using any language with any framework </a:t>
            </a:r>
            <a:endParaRPr lang="en-US">
              <a:solidFill>
                <a:schemeClr val="accent1"/>
              </a:solidFill>
            </a:endParaRPr>
          </a:p>
        </p:txBody>
      </p:sp>
      <p:pic>
        <p:nvPicPr>
          <p:cNvPr id="112" name="Picture 2" descr="Image result for c++ logo">
            <a:extLst>
              <a:ext uri="{FF2B5EF4-FFF2-40B4-BE49-F238E27FC236}">
                <a16:creationId xmlns:a16="http://schemas.microsoft.com/office/drawing/2014/main" id="{D082E5C2-AC53-4F4C-BC1D-FE9EBC1C9E7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2449656"/>
            <a:ext cx="392856" cy="431657"/>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6">
            <a:extLst>
              <a:ext uri="{FF2B5EF4-FFF2-40B4-BE49-F238E27FC236}">
                <a16:creationId xmlns:a16="http://schemas.microsoft.com/office/drawing/2014/main" id="{1FE26451-F16E-4068-8818-3DFFB3A39B6B}"/>
              </a:ext>
            </a:extLst>
          </p:cNvPr>
          <p:cNvSpPr/>
          <p:nvPr/>
        </p:nvSpPr>
        <p:spPr bwMode="auto">
          <a:xfrm>
            <a:off x="7673924" y="287899"/>
            <a:ext cx="2795877" cy="660417"/>
          </a:xfrm>
          <a:prstGeom prst="wedgeRectCallout">
            <a:avLst>
              <a:gd name="adj1" fmla="val -66685"/>
              <a:gd name="adj2" fmla="val 233232"/>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solidFill>
                <a:ea typeface="Segoe UI" pitchFamily="34" charset="0"/>
                <a:cs typeface="Segoe UI" pitchFamily="34" charset="0"/>
              </a:rPr>
              <a:t>Dapr language SDKs</a:t>
            </a:r>
          </a:p>
        </p:txBody>
      </p:sp>
    </p:spTree>
    <p:extLst>
      <p:ext uri="{BB962C8B-B14F-4D97-AF65-F5344CB8AC3E}">
        <p14:creationId xmlns:p14="http://schemas.microsoft.com/office/powerpoint/2010/main" val="225341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7E39242-DFE2-4D6B-9DD2-AF3A727B39F9}"/>
              </a:ext>
            </a:extLst>
          </p:cNvPr>
          <p:cNvGrpSpPr/>
          <p:nvPr/>
        </p:nvGrpSpPr>
        <p:grpSpPr>
          <a:xfrm>
            <a:off x="588263" y="3484632"/>
            <a:ext cx="11025188" cy="2011910"/>
            <a:chOff x="588263" y="3484632"/>
            <a:chExt cx="11025188" cy="2011910"/>
          </a:xfrm>
        </p:grpSpPr>
        <p:sp>
          <p:nvSpPr>
            <p:cNvPr id="245" name="Rectangle 244">
              <a:extLst>
                <a:ext uri="{FF2B5EF4-FFF2-40B4-BE49-F238E27FC236}">
                  <a16:creationId xmlns:a16="http://schemas.microsoft.com/office/drawing/2014/main" id="{90FC4E1B-1450-4C00-AABC-DDAACCAFE597}"/>
                </a:ext>
              </a:extLst>
            </p:cNvPr>
            <p:cNvSpPr/>
            <p:nvPr/>
          </p:nvSpPr>
          <p:spPr bwMode="auto">
            <a:xfrm>
              <a:off x="588263" y="3484632"/>
              <a:ext cx="11025188" cy="201191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Rectangle 247">
              <a:extLst>
                <a:ext uri="{FF2B5EF4-FFF2-40B4-BE49-F238E27FC236}">
                  <a16:creationId xmlns:a16="http://schemas.microsoft.com/office/drawing/2014/main" id="{95E37A6C-80F8-472F-B4A8-CA162EF7CFA6}"/>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249" name="Rectangle 248">
              <a:extLst>
                <a:ext uri="{FF2B5EF4-FFF2-40B4-BE49-F238E27FC236}">
                  <a16:creationId xmlns:a16="http://schemas.microsoft.com/office/drawing/2014/main" id="{3BC130C7-E177-4887-9DFB-75CDED71F2A0}"/>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250" name="Rectangle 249">
              <a:extLst>
                <a:ext uri="{FF2B5EF4-FFF2-40B4-BE49-F238E27FC236}">
                  <a16:creationId xmlns:a16="http://schemas.microsoft.com/office/drawing/2014/main" id="{6F7BB57C-1163-4D43-852D-33019710B6E7}"/>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251" name="Rectangle 250">
              <a:extLst>
                <a:ext uri="{FF2B5EF4-FFF2-40B4-BE49-F238E27FC236}">
                  <a16:creationId xmlns:a16="http://schemas.microsoft.com/office/drawing/2014/main" id="{E8A08F72-7CAD-42EE-AB70-351D531E5EB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252" name="Rectangle 251">
              <a:extLst>
                <a:ext uri="{FF2B5EF4-FFF2-40B4-BE49-F238E27FC236}">
                  <a16:creationId xmlns:a16="http://schemas.microsoft.com/office/drawing/2014/main" id="{1A76D59C-79D1-4566-8276-AFEBAED414CD}"/>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253" name="Rectangle 252">
              <a:extLst>
                <a:ext uri="{FF2B5EF4-FFF2-40B4-BE49-F238E27FC236}">
                  <a16:creationId xmlns:a16="http://schemas.microsoft.com/office/drawing/2014/main" id="{FBFE7F55-38A9-4294-9BE0-72986A68D67A}"/>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254" name="Rectangle 253">
              <a:extLst>
                <a:ext uri="{FF2B5EF4-FFF2-40B4-BE49-F238E27FC236}">
                  <a16:creationId xmlns:a16="http://schemas.microsoft.com/office/drawing/2014/main" id="{DA3B46B2-AF99-4D32-BACE-57DDAD874C53}"/>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246" name="Graphic 245">
              <a:extLst>
                <a:ext uri="{FF2B5EF4-FFF2-40B4-BE49-F238E27FC236}">
                  <a16:creationId xmlns:a16="http://schemas.microsoft.com/office/drawing/2014/main" id="{BD429C57-5DA4-49B1-940C-DB916E99D6FA}"/>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65046" y="4131413"/>
              <a:ext cx="1065348" cy="829670"/>
            </a:xfrm>
            <a:prstGeom prst="rect">
              <a:avLst/>
            </a:prstGeom>
          </p:spPr>
        </p:pic>
        <p:grpSp>
          <p:nvGrpSpPr>
            <p:cNvPr id="257" name="Group 256">
              <a:extLst>
                <a:ext uri="{FF2B5EF4-FFF2-40B4-BE49-F238E27FC236}">
                  <a16:creationId xmlns:a16="http://schemas.microsoft.com/office/drawing/2014/main" id="{74AAFF53-F85B-4EFD-8CB9-3AC0FEB09D98}"/>
                </a:ext>
              </a:extLst>
            </p:cNvPr>
            <p:cNvGrpSpPr/>
            <p:nvPr/>
          </p:nvGrpSpPr>
          <p:grpSpPr>
            <a:xfrm>
              <a:off x="2882409" y="4092042"/>
              <a:ext cx="418791" cy="314215"/>
              <a:chOff x="3018614" y="4968330"/>
              <a:chExt cx="418791" cy="314215"/>
            </a:xfrm>
          </p:grpSpPr>
          <p:sp>
            <p:nvSpPr>
              <p:cNvPr id="290" name="Rectangle 932">
                <a:extLst>
                  <a:ext uri="{FF2B5EF4-FFF2-40B4-BE49-F238E27FC236}">
                    <a16:creationId xmlns:a16="http://schemas.microsoft.com/office/drawing/2014/main" id="{38EE3E1C-6444-4D5B-8F25-E621C0F04141}"/>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933">
                <a:extLst>
                  <a:ext uri="{FF2B5EF4-FFF2-40B4-BE49-F238E27FC236}">
                    <a16:creationId xmlns:a16="http://schemas.microsoft.com/office/drawing/2014/main" id="{189638B7-1C02-4909-9525-AB6B137902E4}"/>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934">
                <a:extLst>
                  <a:ext uri="{FF2B5EF4-FFF2-40B4-BE49-F238E27FC236}">
                    <a16:creationId xmlns:a16="http://schemas.microsoft.com/office/drawing/2014/main" id="{F828B574-E597-436B-8EC1-5B7C9F7F90AC}"/>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3" name="Rectangle 936">
                <a:extLst>
                  <a:ext uri="{FF2B5EF4-FFF2-40B4-BE49-F238E27FC236}">
                    <a16:creationId xmlns:a16="http://schemas.microsoft.com/office/drawing/2014/main" id="{FFA4C8C4-AB6D-4895-8B3B-5B66F1245A28}"/>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4" name="Rectangle 937">
                <a:extLst>
                  <a:ext uri="{FF2B5EF4-FFF2-40B4-BE49-F238E27FC236}">
                    <a16:creationId xmlns:a16="http://schemas.microsoft.com/office/drawing/2014/main" id="{DC412829-FC7F-4A08-9117-BE22EFF69C6F}"/>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5" name="Oval 938">
                <a:extLst>
                  <a:ext uri="{FF2B5EF4-FFF2-40B4-BE49-F238E27FC236}">
                    <a16:creationId xmlns:a16="http://schemas.microsoft.com/office/drawing/2014/main" id="{BF285332-D533-4AF3-B8EF-0EACE12230B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6" name="Rectangle 939">
                <a:extLst>
                  <a:ext uri="{FF2B5EF4-FFF2-40B4-BE49-F238E27FC236}">
                    <a16:creationId xmlns:a16="http://schemas.microsoft.com/office/drawing/2014/main" id="{E8F4A03A-C7DB-4407-8031-3150DF23F2E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7" name="Oval 940">
                <a:extLst>
                  <a:ext uri="{FF2B5EF4-FFF2-40B4-BE49-F238E27FC236}">
                    <a16:creationId xmlns:a16="http://schemas.microsoft.com/office/drawing/2014/main" id="{40E831AF-5565-408E-8190-D611C2FF6C17}"/>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8" name="Oval 941">
                <a:extLst>
                  <a:ext uri="{FF2B5EF4-FFF2-40B4-BE49-F238E27FC236}">
                    <a16:creationId xmlns:a16="http://schemas.microsoft.com/office/drawing/2014/main" id="{75B03AF1-A036-460F-B420-C39BD75E60E5}"/>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9" name="Oval 942">
                <a:extLst>
                  <a:ext uri="{FF2B5EF4-FFF2-40B4-BE49-F238E27FC236}">
                    <a16:creationId xmlns:a16="http://schemas.microsoft.com/office/drawing/2014/main" id="{E73C288E-C1EC-4F89-A0BC-1224B47E7803}"/>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0" name="Rectangle 943">
                <a:extLst>
                  <a:ext uri="{FF2B5EF4-FFF2-40B4-BE49-F238E27FC236}">
                    <a16:creationId xmlns:a16="http://schemas.microsoft.com/office/drawing/2014/main" id="{90308514-2F5D-4C45-869A-047CF9E311C5}"/>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44" descr="component solutions">
                <a:extLst>
                  <a:ext uri="{FF2B5EF4-FFF2-40B4-BE49-F238E27FC236}">
                    <a16:creationId xmlns:a16="http://schemas.microsoft.com/office/drawing/2014/main" id="{A27BCBA1-B6D9-4595-BE76-48997B01579F}"/>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45">
                <a:extLst>
                  <a:ext uri="{FF2B5EF4-FFF2-40B4-BE49-F238E27FC236}">
                    <a16:creationId xmlns:a16="http://schemas.microsoft.com/office/drawing/2014/main" id="{029754A3-031E-4FED-AD45-5CDD3C4C50F4}"/>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46">
                <a:extLst>
                  <a:ext uri="{FF2B5EF4-FFF2-40B4-BE49-F238E27FC236}">
                    <a16:creationId xmlns:a16="http://schemas.microsoft.com/office/drawing/2014/main" id="{DB1D51DA-23D0-47AA-AFEC-3400CE635255}"/>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47">
                <a:extLst>
                  <a:ext uri="{FF2B5EF4-FFF2-40B4-BE49-F238E27FC236}">
                    <a16:creationId xmlns:a16="http://schemas.microsoft.com/office/drawing/2014/main" id="{E203F0B7-5194-4AF2-8FAD-5C34F0565A4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53C11F4D-E72A-449D-B57A-42CCFAB7E706}"/>
                </a:ext>
              </a:extLst>
            </p:cNvPr>
            <p:cNvGrpSpPr/>
            <p:nvPr/>
          </p:nvGrpSpPr>
          <p:grpSpPr>
            <a:xfrm>
              <a:off x="4114327" y="4094305"/>
              <a:ext cx="233132" cy="309689"/>
              <a:chOff x="4385537" y="4970593"/>
              <a:chExt cx="233132" cy="309689"/>
            </a:xfrm>
          </p:grpSpPr>
          <p:sp>
            <p:nvSpPr>
              <p:cNvPr id="309" name="Freeform: Shape 308">
                <a:extLst>
                  <a:ext uri="{FF2B5EF4-FFF2-40B4-BE49-F238E27FC236}">
                    <a16:creationId xmlns:a16="http://schemas.microsoft.com/office/drawing/2014/main" id="{C5079439-0715-4937-893F-88230799FB7B}"/>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8AC0699D-B1B2-48CA-BCF2-5DF204DD336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75065EAB-56E0-4BF5-AC7E-D8E6C44FEFFE}"/>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B0F1A6D-1A94-4C0D-AD30-2494EA6AFBF4}"/>
                </a:ext>
              </a:extLst>
            </p:cNvPr>
            <p:cNvGrpSpPr/>
            <p:nvPr/>
          </p:nvGrpSpPr>
          <p:grpSpPr>
            <a:xfrm>
              <a:off x="5113651" y="4139326"/>
              <a:ext cx="494558" cy="219646"/>
              <a:chOff x="5522126" y="5015614"/>
              <a:chExt cx="494558" cy="219646"/>
            </a:xfrm>
          </p:grpSpPr>
          <p:sp>
            <p:nvSpPr>
              <p:cNvPr id="283" name="AutoShape 131">
                <a:extLst>
                  <a:ext uri="{FF2B5EF4-FFF2-40B4-BE49-F238E27FC236}">
                    <a16:creationId xmlns:a16="http://schemas.microsoft.com/office/drawing/2014/main" id="{B379CE26-4110-4DBC-B7DC-962C315D6705}"/>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133">
                <a:extLst>
                  <a:ext uri="{FF2B5EF4-FFF2-40B4-BE49-F238E27FC236}">
                    <a16:creationId xmlns:a16="http://schemas.microsoft.com/office/drawing/2014/main" id="{162080DD-89BB-4019-8884-5FFFEA86DD25}"/>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Rectangle 134">
                <a:extLst>
                  <a:ext uri="{FF2B5EF4-FFF2-40B4-BE49-F238E27FC236}">
                    <a16:creationId xmlns:a16="http://schemas.microsoft.com/office/drawing/2014/main" id="{097DD4B1-815E-4ACB-937B-27EB64D4ABE2}"/>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Rectangle 135">
                <a:extLst>
                  <a:ext uri="{FF2B5EF4-FFF2-40B4-BE49-F238E27FC236}">
                    <a16:creationId xmlns:a16="http://schemas.microsoft.com/office/drawing/2014/main" id="{6C127C7E-6E04-43E8-8298-DE07D2285DF2}"/>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Rectangle 136">
                <a:extLst>
                  <a:ext uri="{FF2B5EF4-FFF2-40B4-BE49-F238E27FC236}">
                    <a16:creationId xmlns:a16="http://schemas.microsoft.com/office/drawing/2014/main" id="{F999F96E-891B-43F1-B788-2078FED93A2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53C1059-1489-4F50-9186-E14DB82DB12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138">
                <a:extLst>
                  <a:ext uri="{FF2B5EF4-FFF2-40B4-BE49-F238E27FC236}">
                    <a16:creationId xmlns:a16="http://schemas.microsoft.com/office/drawing/2014/main" id="{DD37BDD1-EB54-49EA-83D1-505250799EA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1" name="Graphic 12">
              <a:extLst>
                <a:ext uri="{FF2B5EF4-FFF2-40B4-BE49-F238E27FC236}">
                  <a16:creationId xmlns:a16="http://schemas.microsoft.com/office/drawing/2014/main" id="{4B2AAE5E-7B1F-4C70-A5F2-451DE94577EE}"/>
                </a:ext>
              </a:extLst>
            </p:cNvPr>
            <p:cNvGrpSpPr/>
            <p:nvPr/>
          </p:nvGrpSpPr>
          <p:grpSpPr>
            <a:xfrm>
              <a:off x="6195240" y="4117045"/>
              <a:ext cx="413866" cy="264208"/>
              <a:chOff x="6668136" y="1819109"/>
              <a:chExt cx="605942" cy="386828"/>
            </a:xfrm>
          </p:grpSpPr>
          <p:sp>
            <p:nvSpPr>
              <p:cNvPr id="192" name="Freeform: Shape 191">
                <a:extLst>
                  <a:ext uri="{FF2B5EF4-FFF2-40B4-BE49-F238E27FC236}">
                    <a16:creationId xmlns:a16="http://schemas.microsoft.com/office/drawing/2014/main" id="{1CCAADE4-B5C7-4027-A929-1B1C10C1075C}"/>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D4C5D709-1C54-45E1-A8D9-51B33CC08DA0}"/>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1D7537CD-7BDD-4165-A2FE-94643AC7407F}"/>
                </a:ext>
              </a:extLst>
            </p:cNvPr>
            <p:cNvGrpSpPr/>
            <p:nvPr/>
          </p:nvGrpSpPr>
          <p:grpSpPr>
            <a:xfrm>
              <a:off x="7333258" y="4067837"/>
              <a:ext cx="395430" cy="362625"/>
              <a:chOff x="8058210" y="4944318"/>
              <a:chExt cx="395430" cy="362625"/>
            </a:xfrm>
          </p:grpSpPr>
          <p:sp>
            <p:nvSpPr>
              <p:cNvPr id="275" name="Freeform: Shape 274">
                <a:extLst>
                  <a:ext uri="{FF2B5EF4-FFF2-40B4-BE49-F238E27FC236}">
                    <a16:creationId xmlns:a16="http://schemas.microsoft.com/office/drawing/2014/main" id="{6567D4A8-B7E7-498A-BFD2-1F350D6E9883}"/>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723EFE3A-74B7-4E2F-827D-350095601B93}"/>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E8ABD1DE-426F-457C-9EA2-66CB3CC45E95}"/>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1BB936E0-4CCA-4A6D-9A68-0212ABCD5B7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951FD683-B294-4BE4-AFC7-3346ACA490A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FC1B631C-6FF0-4971-9C1B-C8BD8222AACB}"/>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1CE5B07D-CB20-4BE1-982F-0D9BCC792E52}"/>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6C495918-A79C-406A-BD9A-C835EBB9B3BC}"/>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E8A348B2-5067-4A0E-9781-29080325F9E0}"/>
                </a:ext>
              </a:extLst>
            </p:cNvPr>
            <p:cNvGrpSpPr/>
            <p:nvPr/>
          </p:nvGrpSpPr>
          <p:grpSpPr>
            <a:xfrm>
              <a:off x="8452841" y="4095774"/>
              <a:ext cx="363103" cy="306751"/>
              <a:chOff x="9332611" y="4972062"/>
              <a:chExt cx="363103" cy="306751"/>
            </a:xfrm>
          </p:grpSpPr>
          <p:sp>
            <p:nvSpPr>
              <p:cNvPr id="268" name="Freeform 855">
                <a:extLst>
                  <a:ext uri="{FF2B5EF4-FFF2-40B4-BE49-F238E27FC236}">
                    <a16:creationId xmlns:a16="http://schemas.microsoft.com/office/drawing/2014/main" id="{63212705-D107-4979-A531-8A67C2A9E83B}"/>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9" name="Oval 757">
                <a:extLst>
                  <a:ext uri="{FF2B5EF4-FFF2-40B4-BE49-F238E27FC236}">
                    <a16:creationId xmlns:a16="http://schemas.microsoft.com/office/drawing/2014/main" id="{A8DBDDD5-D07A-407D-AB18-52087D62C4AD}"/>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855">
                <a:extLst>
                  <a:ext uri="{FF2B5EF4-FFF2-40B4-BE49-F238E27FC236}">
                    <a16:creationId xmlns:a16="http://schemas.microsoft.com/office/drawing/2014/main" id="{1E53B9BA-16C8-4365-A220-D4B4185BF5D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1" name="Oval 757">
                <a:extLst>
                  <a:ext uri="{FF2B5EF4-FFF2-40B4-BE49-F238E27FC236}">
                    <a16:creationId xmlns:a16="http://schemas.microsoft.com/office/drawing/2014/main" id="{D19C2600-4E38-4AB6-98EE-88F2A2A075D5}"/>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855">
                <a:extLst>
                  <a:ext uri="{FF2B5EF4-FFF2-40B4-BE49-F238E27FC236}">
                    <a16:creationId xmlns:a16="http://schemas.microsoft.com/office/drawing/2014/main" id="{9D70FB94-905F-4587-8449-C365538F687A}"/>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3" name="Oval 757">
                <a:extLst>
                  <a:ext uri="{FF2B5EF4-FFF2-40B4-BE49-F238E27FC236}">
                    <a16:creationId xmlns:a16="http://schemas.microsoft.com/office/drawing/2014/main" id="{5B7603C7-F079-4D2A-98CC-D89C9B03084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4" name="Oval 757">
                <a:extLst>
                  <a:ext uri="{FF2B5EF4-FFF2-40B4-BE49-F238E27FC236}">
                    <a16:creationId xmlns:a16="http://schemas.microsoft.com/office/drawing/2014/main" id="{9B3FE542-CCBA-4210-A31B-0DA267361A59}"/>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AC7D6E99-53AF-42D9-9B97-271D84211CB9}"/>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56" name="Group 255">
              <a:extLst>
                <a:ext uri="{FF2B5EF4-FFF2-40B4-BE49-F238E27FC236}">
                  <a16:creationId xmlns:a16="http://schemas.microsoft.com/office/drawing/2014/main" id="{F30E38E0-2047-42B7-ADB8-14A253190680}"/>
                </a:ext>
              </a:extLst>
            </p:cNvPr>
            <p:cNvGrpSpPr/>
            <p:nvPr/>
          </p:nvGrpSpPr>
          <p:grpSpPr>
            <a:xfrm>
              <a:off x="10717617" y="4115949"/>
              <a:ext cx="269485" cy="266401"/>
              <a:chOff x="10615894" y="4992237"/>
              <a:chExt cx="269485" cy="266401"/>
            </a:xfrm>
          </p:grpSpPr>
          <p:sp>
            <p:nvSpPr>
              <p:cNvPr id="305" name="Freeform: Shape 304">
                <a:extLst>
                  <a:ext uri="{FF2B5EF4-FFF2-40B4-BE49-F238E27FC236}">
                    <a16:creationId xmlns:a16="http://schemas.microsoft.com/office/drawing/2014/main" id="{A7E4D525-CF87-4717-AD9B-743B38A87C7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619EFA80-E25D-4AEA-A5F4-9D07E9E14422}"/>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0A3D8F6C-0B5F-4B93-AE4A-AF2BB61FEA0C}"/>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27E048B7-1505-4BE0-A13A-24C0A2232C9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34A6EC41-E471-4165-8161-C73ABCD7B5A8}"/>
                </a:ext>
              </a:extLst>
            </p:cNvPr>
            <p:cNvGrpSpPr/>
            <p:nvPr/>
          </p:nvGrpSpPr>
          <p:grpSpPr>
            <a:xfrm>
              <a:off x="9585459" y="4046782"/>
              <a:ext cx="322878" cy="404734"/>
              <a:chOff x="10293485" y="2197616"/>
              <a:chExt cx="443363" cy="555766"/>
            </a:xfrm>
          </p:grpSpPr>
          <p:sp>
            <p:nvSpPr>
              <p:cNvPr id="106" name="Freeform 128">
                <a:extLst>
                  <a:ext uri="{FF2B5EF4-FFF2-40B4-BE49-F238E27FC236}">
                    <a16:creationId xmlns:a16="http://schemas.microsoft.com/office/drawing/2014/main" id="{DFCF10D9-FF0F-45EB-94F5-9B61D118ABFE}"/>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 name="signup issues" descr="signup issues, key">
                <a:extLst>
                  <a:ext uri="{FF2B5EF4-FFF2-40B4-BE49-F238E27FC236}">
                    <a16:creationId xmlns:a16="http://schemas.microsoft.com/office/drawing/2014/main" id="{6A8C9CA8-55FF-4F7B-8267-022DE3E07205}"/>
                  </a:ext>
                </a:extLst>
              </p:cNvPr>
              <p:cNvGrpSpPr/>
              <p:nvPr/>
            </p:nvGrpSpPr>
            <p:grpSpPr>
              <a:xfrm rot="18878040">
                <a:off x="10363384" y="2340879"/>
                <a:ext cx="311736" cy="311677"/>
                <a:chOff x="5411441" y="4807980"/>
                <a:chExt cx="440767" cy="440681"/>
              </a:xfrm>
              <a:solidFill>
                <a:srgbClr val="121D2F"/>
              </a:solidFill>
            </p:grpSpPr>
            <p:sp>
              <p:nvSpPr>
                <p:cNvPr id="108" name="Freeform: Shape 107">
                  <a:extLst>
                    <a:ext uri="{FF2B5EF4-FFF2-40B4-BE49-F238E27FC236}">
                      <a16:creationId xmlns:a16="http://schemas.microsoft.com/office/drawing/2014/main" id="{3AB8DB1A-737A-4F67-A9F7-D0C8565B03DA}"/>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4EB0A56-5275-4800-8539-93FE374F2C4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E2BAB5D-3198-4BAA-8D65-C1E79F14F2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 name="Group 1">
            <a:extLst>
              <a:ext uri="{FF2B5EF4-FFF2-40B4-BE49-F238E27FC236}">
                <a16:creationId xmlns:a16="http://schemas.microsoft.com/office/drawing/2014/main" id="{F661CEED-0200-4498-A507-C55EDF7539CB}"/>
              </a:ext>
            </a:extLst>
          </p:cNvPr>
          <p:cNvGrpSpPr/>
          <p:nvPr/>
        </p:nvGrpSpPr>
        <p:grpSpPr>
          <a:xfrm>
            <a:off x="588263" y="5665014"/>
            <a:ext cx="11027664" cy="933450"/>
            <a:chOff x="571501" y="5626100"/>
            <a:chExt cx="11027664" cy="933450"/>
          </a:xfrm>
        </p:grpSpPr>
        <p:sp>
          <p:nvSpPr>
            <p:cNvPr id="86" name="Rectangle 85">
              <a:extLst>
                <a:ext uri="{FF2B5EF4-FFF2-40B4-BE49-F238E27FC236}">
                  <a16:creationId xmlns:a16="http://schemas.microsoft.com/office/drawing/2014/main" id="{DCFC0643-189C-4228-A92D-0AEF632A99C9}"/>
                </a:ext>
              </a:extLst>
            </p:cNvPr>
            <p:cNvSpPr/>
            <p:nvPr/>
          </p:nvSpPr>
          <p:spPr bwMode="auto">
            <a:xfrm>
              <a:off x="571501" y="5626100"/>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Any cloud or edge infrastructure</a:t>
              </a:r>
            </a:p>
          </p:txBody>
        </p:sp>
        <p:pic>
          <p:nvPicPr>
            <p:cNvPr id="41" name="Graphic 40">
              <a:extLst>
                <a:ext uri="{FF2B5EF4-FFF2-40B4-BE49-F238E27FC236}">
                  <a16:creationId xmlns:a16="http://schemas.microsoft.com/office/drawing/2014/main" id="{AC6BEFF0-448F-467E-8ED8-C6513CDC8A2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19772" y="6043462"/>
              <a:ext cx="314876" cy="314876"/>
            </a:xfrm>
            <a:prstGeom prst="rect">
              <a:avLst/>
            </a:prstGeom>
          </p:spPr>
        </p:pic>
        <p:pic>
          <p:nvPicPr>
            <p:cNvPr id="43" name="Graphic 42">
              <a:extLst>
                <a:ext uri="{FF2B5EF4-FFF2-40B4-BE49-F238E27FC236}">
                  <a16:creationId xmlns:a16="http://schemas.microsoft.com/office/drawing/2014/main" id="{130AA461-DD22-4BA4-ACFC-A147FD58ADD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653087" y="6038499"/>
              <a:ext cx="324803" cy="324803"/>
            </a:xfrm>
            <a:prstGeom prst="rect">
              <a:avLst/>
            </a:prstGeom>
          </p:spPr>
        </p:pic>
        <p:pic>
          <p:nvPicPr>
            <p:cNvPr id="3" name="Graphic 2">
              <a:extLst>
                <a:ext uri="{FF2B5EF4-FFF2-40B4-BE49-F238E27FC236}">
                  <a16:creationId xmlns:a16="http://schemas.microsoft.com/office/drawing/2014/main" id="{778C8500-895B-4758-A4C6-91502A9F60A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535786" y="6038499"/>
              <a:ext cx="324803" cy="324803"/>
            </a:xfrm>
            <a:prstGeom prst="rect">
              <a:avLst/>
            </a:prstGeom>
          </p:spPr>
        </p:pic>
        <p:pic>
          <p:nvPicPr>
            <p:cNvPr id="71" name="Picture 70">
              <a:extLst>
                <a:ext uri="{FF2B5EF4-FFF2-40B4-BE49-F238E27FC236}">
                  <a16:creationId xmlns:a16="http://schemas.microsoft.com/office/drawing/2014/main" id="{2B68CE56-E1B3-4795-A501-9B4BE85D8DE7}"/>
                </a:ext>
              </a:extLst>
            </p:cNvPr>
            <p:cNvPicPr>
              <a:picLocks noChangeAspect="1"/>
            </p:cNvPicPr>
            <p:nvPr/>
          </p:nvPicPr>
          <p:blipFill>
            <a:blip r:embed="rId11"/>
            <a:stretch>
              <a:fillRect/>
            </a:stretch>
          </p:blipFill>
          <p:spPr>
            <a:xfrm>
              <a:off x="7841615" y="6060859"/>
              <a:ext cx="282149" cy="280082"/>
            </a:xfrm>
            <a:prstGeom prst="rect">
              <a:avLst/>
            </a:prstGeom>
          </p:spPr>
        </p:pic>
        <p:pic>
          <p:nvPicPr>
            <p:cNvPr id="72" name="Picture 2" descr="Image result for aws logo">
              <a:extLst>
                <a:ext uri="{FF2B5EF4-FFF2-40B4-BE49-F238E27FC236}">
                  <a16:creationId xmlns:a16="http://schemas.microsoft.com/office/drawing/2014/main" id="{299862AE-A7EE-4CA5-928C-95CB9159C9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9249" y="602672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Image result for google cloud platform">
              <a:extLst>
                <a:ext uri="{FF2B5EF4-FFF2-40B4-BE49-F238E27FC236}">
                  <a16:creationId xmlns:a16="http://schemas.microsoft.com/office/drawing/2014/main" id="{B5FE0138-B0F1-49CA-AB92-92963FDDE9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688587" y="603432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See the source image">
              <a:extLst>
                <a:ext uri="{FF2B5EF4-FFF2-40B4-BE49-F238E27FC236}">
                  <a16:creationId xmlns:a16="http://schemas.microsoft.com/office/drawing/2014/main" id="{B06E2A4F-505F-4090-97D8-05361A090D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6680" y="607768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drawing&#10;&#10;Description automatically generated">
              <a:extLst>
                <a:ext uri="{FF2B5EF4-FFF2-40B4-BE49-F238E27FC236}">
                  <a16:creationId xmlns:a16="http://schemas.microsoft.com/office/drawing/2014/main" id="{339F10B3-8802-4EF4-A97F-0484B059BE5E}"/>
                </a:ext>
              </a:extLst>
            </p:cNvPr>
            <p:cNvPicPr>
              <a:picLocks noChangeAspect="1"/>
            </p:cNvPicPr>
            <p:nvPr/>
          </p:nvPicPr>
          <p:blipFill>
            <a:blip r:embed="rId15"/>
            <a:stretch>
              <a:fillRect/>
            </a:stretch>
          </p:blipFill>
          <p:spPr>
            <a:xfrm>
              <a:off x="1976263" y="5953342"/>
              <a:ext cx="1496911" cy="495116"/>
            </a:xfrm>
            <a:prstGeom prst="rect">
              <a:avLst/>
            </a:prstGeom>
          </p:spPr>
        </p:pic>
      </p:grpSp>
      <p:grpSp>
        <p:nvGrpSpPr>
          <p:cNvPr id="113" name="Group 112">
            <a:extLst>
              <a:ext uri="{FF2B5EF4-FFF2-40B4-BE49-F238E27FC236}">
                <a16:creationId xmlns:a16="http://schemas.microsoft.com/office/drawing/2014/main" id="{AD8437E8-616E-43F6-BF10-152445C948FE}"/>
              </a:ext>
            </a:extLst>
          </p:cNvPr>
          <p:cNvGrpSpPr/>
          <p:nvPr/>
        </p:nvGrpSpPr>
        <p:grpSpPr>
          <a:xfrm>
            <a:off x="4218309" y="2952665"/>
            <a:ext cx="3765096" cy="713904"/>
            <a:chOff x="4201547" y="3743325"/>
            <a:chExt cx="3765096" cy="713904"/>
          </a:xfrm>
        </p:grpSpPr>
        <p:grpSp>
          <p:nvGrpSpPr>
            <p:cNvPr id="114" name="Group 113">
              <a:extLst>
                <a:ext uri="{FF2B5EF4-FFF2-40B4-BE49-F238E27FC236}">
                  <a16:creationId xmlns:a16="http://schemas.microsoft.com/office/drawing/2014/main" id="{77734C19-8AB6-438B-9CD5-05C4268EBBCE}"/>
                </a:ext>
              </a:extLst>
            </p:cNvPr>
            <p:cNvGrpSpPr/>
            <p:nvPr/>
          </p:nvGrpSpPr>
          <p:grpSpPr>
            <a:xfrm>
              <a:off x="4201547" y="4079063"/>
              <a:ext cx="3765096" cy="378166"/>
              <a:chOff x="5123845" y="4079063"/>
              <a:chExt cx="3765096" cy="378166"/>
            </a:xfrm>
          </p:grpSpPr>
          <p:sp>
            <p:nvSpPr>
              <p:cNvPr id="118" name="Rounded Rectangle 5">
                <a:extLst>
                  <a:ext uri="{FF2B5EF4-FFF2-40B4-BE49-F238E27FC236}">
                    <a16:creationId xmlns:a16="http://schemas.microsoft.com/office/drawing/2014/main" id="{48CEC304-E361-4D84-A813-D0705E876D71}"/>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19" name="Rounded Rectangle 5">
                <a:extLst>
                  <a:ext uri="{FF2B5EF4-FFF2-40B4-BE49-F238E27FC236}">
                    <a16:creationId xmlns:a16="http://schemas.microsoft.com/office/drawing/2014/main" id="{34EC4811-F8FC-488D-BB59-C390EEB45A31}"/>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15" name="Group 114">
              <a:extLst>
                <a:ext uri="{FF2B5EF4-FFF2-40B4-BE49-F238E27FC236}">
                  <a16:creationId xmlns:a16="http://schemas.microsoft.com/office/drawing/2014/main" id="{D275CE9D-5B80-43CA-815A-151D8C0869CE}"/>
                </a:ext>
              </a:extLst>
            </p:cNvPr>
            <p:cNvGrpSpPr/>
            <p:nvPr/>
          </p:nvGrpSpPr>
          <p:grpSpPr>
            <a:xfrm>
              <a:off x="5008563" y="3743325"/>
              <a:ext cx="2141537" cy="336549"/>
              <a:chOff x="5008563" y="3743325"/>
              <a:chExt cx="2141537" cy="336549"/>
            </a:xfrm>
          </p:grpSpPr>
          <p:sp>
            <p:nvSpPr>
              <p:cNvPr id="116" name="Rectangle 2">
                <a:extLst>
                  <a:ext uri="{FF2B5EF4-FFF2-40B4-BE49-F238E27FC236}">
                    <a16:creationId xmlns:a16="http://schemas.microsoft.com/office/drawing/2014/main" id="{2D4FFEF0-05ED-473F-91A5-3CDDEF94E9F2}"/>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F69CDD7E-E8A1-414A-9AB3-6552C9D38F74}"/>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F2171AA7-0DAB-47E4-92D4-5AA2D98A19C0}"/>
              </a:ext>
            </a:extLst>
          </p:cNvPr>
          <p:cNvGrpSpPr/>
          <p:nvPr/>
        </p:nvGrpSpPr>
        <p:grpSpPr>
          <a:xfrm>
            <a:off x="588263" y="1566778"/>
            <a:ext cx="11027664" cy="1444625"/>
            <a:chOff x="571501" y="1504949"/>
            <a:chExt cx="11027664" cy="1444625"/>
          </a:xfrm>
        </p:grpSpPr>
        <p:sp>
          <p:nvSpPr>
            <p:cNvPr id="132" name="Rounded Rectangle 5">
              <a:extLst>
                <a:ext uri="{FF2B5EF4-FFF2-40B4-BE49-F238E27FC236}">
                  <a16:creationId xmlns:a16="http://schemas.microsoft.com/office/drawing/2014/main" id="{11433375-4FC3-407B-A278-813CFB18DC68}"/>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84" name="Rectangle 83">
              <a:extLst>
                <a:ext uri="{FF2B5EF4-FFF2-40B4-BE49-F238E27FC236}">
                  <a16:creationId xmlns:a16="http://schemas.microsoft.com/office/drawing/2014/main" id="{F85CA75D-AA6F-488A-A14C-D98CB003F96D}"/>
                </a:ext>
              </a:extLst>
            </p:cNvPr>
            <p:cNvSpPr/>
            <p:nvPr/>
          </p:nvSpPr>
          <p:spPr>
            <a:xfrm>
              <a:off x="1993073" y="24596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nvGrpSpPr>
            <p:cNvPr id="30" name="Group 29">
              <a:extLst>
                <a:ext uri="{FF2B5EF4-FFF2-40B4-BE49-F238E27FC236}">
                  <a16:creationId xmlns:a16="http://schemas.microsoft.com/office/drawing/2014/main" id="{B7DA7E3E-2560-4671-BD45-91F8A79EC1EE}"/>
                </a:ext>
              </a:extLst>
            </p:cNvPr>
            <p:cNvGrpSpPr/>
            <p:nvPr/>
          </p:nvGrpSpPr>
          <p:grpSpPr>
            <a:xfrm>
              <a:off x="1059657" y="2105674"/>
              <a:ext cx="10048875" cy="184666"/>
              <a:chOff x="1181100" y="2026588"/>
              <a:chExt cx="10048875" cy="184666"/>
            </a:xfrm>
          </p:grpSpPr>
          <p:sp>
            <p:nvSpPr>
              <p:cNvPr id="130" name="TextBox 129">
                <a:extLst>
                  <a:ext uri="{FF2B5EF4-FFF2-40B4-BE49-F238E27FC236}">
                    <a16:creationId xmlns:a16="http://schemas.microsoft.com/office/drawing/2014/main" id="{F850618F-060F-4778-9DD2-F64645EA103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5" name="Straight Connector 24">
                <a:extLst>
                  <a:ext uri="{FF2B5EF4-FFF2-40B4-BE49-F238E27FC236}">
                    <a16:creationId xmlns:a16="http://schemas.microsoft.com/office/drawing/2014/main" id="{2038C5A0-BB23-4F7F-B6C2-7C57CA6651EC}"/>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036209A-AC04-4D66-A90D-751A8D6E9747}"/>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2" name="Title 1">
            <a:extLst>
              <a:ext uri="{FF2B5EF4-FFF2-40B4-BE49-F238E27FC236}">
                <a16:creationId xmlns:a16="http://schemas.microsoft.com/office/drawing/2014/main" id="{5336B867-3670-47D0-8B14-FCB0F1F16826}"/>
              </a:ext>
            </a:extLst>
          </p:cNvPr>
          <p:cNvSpPr txBox="1">
            <a:spLocks/>
          </p:cNvSpPr>
          <p:nvPr/>
        </p:nvSpPr>
        <p:spPr>
          <a:xfrm>
            <a:off x="588263" y="457200"/>
            <a:ext cx="11018520" cy="892552"/>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Integration with developer frameworks</a:t>
            </a:r>
            <a:r>
              <a:rPr lang="en-US"/>
              <a:t/>
            </a:r>
            <a:br>
              <a:rPr lang="en-US"/>
            </a:br>
            <a:endParaRPr lang="en-US">
              <a:solidFill>
                <a:schemeClr val="accent1"/>
              </a:solidFill>
            </a:endParaRPr>
          </a:p>
        </p:txBody>
      </p:sp>
      <p:grpSp>
        <p:nvGrpSpPr>
          <p:cNvPr id="137" name="Group 136">
            <a:extLst>
              <a:ext uri="{FF2B5EF4-FFF2-40B4-BE49-F238E27FC236}">
                <a16:creationId xmlns:a16="http://schemas.microsoft.com/office/drawing/2014/main" id="{151F9E4B-7BEF-4CD9-93C9-D678AA89C368}"/>
              </a:ext>
            </a:extLst>
          </p:cNvPr>
          <p:cNvGrpSpPr/>
          <p:nvPr/>
        </p:nvGrpSpPr>
        <p:grpSpPr>
          <a:xfrm>
            <a:off x="6059568" y="2481163"/>
            <a:ext cx="1133575" cy="404760"/>
            <a:chOff x="2342203" y="5002866"/>
            <a:chExt cx="1133575" cy="404760"/>
          </a:xfrm>
        </p:grpSpPr>
        <p:sp>
          <p:nvSpPr>
            <p:cNvPr id="138" name="Rectangle 137">
              <a:extLst>
                <a:ext uri="{FF2B5EF4-FFF2-40B4-BE49-F238E27FC236}">
                  <a16:creationId xmlns:a16="http://schemas.microsoft.com/office/drawing/2014/main" id="{22E1B76E-BE4B-4B6E-9199-BB2B5668E59B}"/>
                </a:ext>
              </a:extLst>
            </p:cNvPr>
            <p:cNvSpPr/>
            <p:nvPr/>
          </p:nvSpPr>
          <p:spPr>
            <a:xfrm>
              <a:off x="2342203" y="5082136"/>
              <a:ext cx="747320"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Functions</a:t>
              </a:r>
            </a:p>
          </p:txBody>
        </p:sp>
        <p:pic>
          <p:nvPicPr>
            <p:cNvPr id="140" name="Graphic 139">
              <a:extLst>
                <a:ext uri="{FF2B5EF4-FFF2-40B4-BE49-F238E27FC236}">
                  <a16:creationId xmlns:a16="http://schemas.microsoft.com/office/drawing/2014/main" id="{9462D4F0-6476-4BD9-BCA1-5F4FF185CB5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3071018" y="5002866"/>
              <a:ext cx="404760" cy="404760"/>
            </a:xfrm>
            <a:prstGeom prst="rect">
              <a:avLst/>
            </a:prstGeom>
          </p:spPr>
        </p:pic>
      </p:grpSp>
      <p:grpSp>
        <p:nvGrpSpPr>
          <p:cNvPr id="141" name="Group 140">
            <a:extLst>
              <a:ext uri="{FF2B5EF4-FFF2-40B4-BE49-F238E27FC236}">
                <a16:creationId xmlns:a16="http://schemas.microsoft.com/office/drawing/2014/main" id="{85D4F940-9E5A-413B-84AE-4DB131F2BB13}"/>
              </a:ext>
            </a:extLst>
          </p:cNvPr>
          <p:cNvGrpSpPr/>
          <p:nvPr/>
        </p:nvGrpSpPr>
        <p:grpSpPr>
          <a:xfrm>
            <a:off x="3696169" y="2463536"/>
            <a:ext cx="885820" cy="400110"/>
            <a:chOff x="2486609" y="4272454"/>
            <a:chExt cx="885820" cy="400110"/>
          </a:xfrm>
        </p:grpSpPr>
        <p:sp>
          <p:nvSpPr>
            <p:cNvPr id="142" name="Rectangle 141">
              <a:extLst>
                <a:ext uri="{FF2B5EF4-FFF2-40B4-BE49-F238E27FC236}">
                  <a16:creationId xmlns:a16="http://schemas.microsoft.com/office/drawing/2014/main" id="{35059956-632A-4A93-90BF-5E8F2CD8E9CB}"/>
                </a:ext>
              </a:extLst>
            </p:cNvPr>
            <p:cNvSpPr/>
            <p:nvPr/>
          </p:nvSpPr>
          <p:spPr>
            <a:xfrm>
              <a:off x="2486609" y="4272454"/>
              <a:ext cx="570990" cy="400110"/>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Virtual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Actors</a:t>
              </a:r>
            </a:p>
          </p:txBody>
        </p:sp>
        <p:grpSp>
          <p:nvGrpSpPr>
            <p:cNvPr id="143" name="Group 142">
              <a:extLst>
                <a:ext uri="{FF2B5EF4-FFF2-40B4-BE49-F238E27FC236}">
                  <a16:creationId xmlns:a16="http://schemas.microsoft.com/office/drawing/2014/main" id="{9206D172-2587-49C2-AD22-CCB41A3C8358}"/>
                </a:ext>
              </a:extLst>
            </p:cNvPr>
            <p:cNvGrpSpPr/>
            <p:nvPr/>
          </p:nvGrpSpPr>
          <p:grpSpPr>
            <a:xfrm>
              <a:off x="3112714" y="4314887"/>
              <a:ext cx="259715" cy="281737"/>
              <a:chOff x="8552587" y="2338405"/>
              <a:chExt cx="259715" cy="281737"/>
            </a:xfrm>
          </p:grpSpPr>
          <p:sp>
            <p:nvSpPr>
              <p:cNvPr id="144" name="Freeform 7">
                <a:extLst>
                  <a:ext uri="{FF2B5EF4-FFF2-40B4-BE49-F238E27FC236}">
                    <a16:creationId xmlns:a16="http://schemas.microsoft.com/office/drawing/2014/main" id="{DC65A417-E639-49DC-979B-4332DF0BA91D}"/>
                  </a:ext>
                </a:extLst>
              </p:cNvPr>
              <p:cNvSpPr>
                <a:spLocks/>
              </p:cNvSpPr>
              <p:nvPr/>
            </p:nvSpPr>
            <p:spPr bwMode="auto">
              <a:xfrm>
                <a:off x="8552587" y="2490285"/>
                <a:ext cx="259715" cy="129857"/>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145" name="Freeform 8">
                <a:extLst>
                  <a:ext uri="{FF2B5EF4-FFF2-40B4-BE49-F238E27FC236}">
                    <a16:creationId xmlns:a16="http://schemas.microsoft.com/office/drawing/2014/main" id="{B56F0AE8-2A8F-4767-A87A-F6BF114BF468}"/>
                  </a:ext>
                </a:extLst>
              </p:cNvPr>
              <p:cNvSpPr>
                <a:spLocks/>
              </p:cNvSpPr>
              <p:nvPr/>
            </p:nvSpPr>
            <p:spPr bwMode="auto">
              <a:xfrm>
                <a:off x="8600436" y="2338405"/>
                <a:ext cx="161338" cy="161338"/>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grpSp>
      <p:grpSp>
        <p:nvGrpSpPr>
          <p:cNvPr id="146" name="Group 145">
            <a:extLst>
              <a:ext uri="{FF2B5EF4-FFF2-40B4-BE49-F238E27FC236}">
                <a16:creationId xmlns:a16="http://schemas.microsoft.com/office/drawing/2014/main" id="{72170AA5-1EF0-4287-900C-C42732455375}"/>
              </a:ext>
            </a:extLst>
          </p:cNvPr>
          <p:cNvGrpSpPr/>
          <p:nvPr/>
        </p:nvGrpSpPr>
        <p:grpSpPr>
          <a:xfrm>
            <a:off x="4733913" y="2476883"/>
            <a:ext cx="1219580" cy="405103"/>
            <a:chOff x="3960017" y="5002695"/>
            <a:chExt cx="1219580" cy="405103"/>
          </a:xfrm>
        </p:grpSpPr>
        <p:pic>
          <p:nvPicPr>
            <p:cNvPr id="147" name="Picture 146" descr="A picture containing clipart&#10;&#10;Description automatically generated">
              <a:extLst>
                <a:ext uri="{FF2B5EF4-FFF2-40B4-BE49-F238E27FC236}">
                  <a16:creationId xmlns:a16="http://schemas.microsoft.com/office/drawing/2014/main" id="{3EE124E1-1AB4-4ACA-854A-1EB6C3701F5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51190" y="5002695"/>
              <a:ext cx="528407" cy="405103"/>
            </a:xfrm>
            <a:prstGeom prst="rect">
              <a:avLst/>
            </a:prstGeom>
            <a:ln>
              <a:noFill/>
            </a:ln>
          </p:spPr>
        </p:pic>
        <p:sp>
          <p:nvSpPr>
            <p:cNvPr id="148" name="Rectangle 147">
              <a:extLst>
                <a:ext uri="{FF2B5EF4-FFF2-40B4-BE49-F238E27FC236}">
                  <a16:creationId xmlns:a16="http://schemas.microsoft.com/office/drawing/2014/main" id="{CBC8E4EC-78E8-41DE-929D-FE1798CDD446}"/>
                </a:ext>
              </a:extLst>
            </p:cNvPr>
            <p:cNvSpPr/>
            <p:nvPr/>
          </p:nvSpPr>
          <p:spPr>
            <a:xfrm>
              <a:off x="3960017" y="5004476"/>
              <a:ext cx="742511"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ASP.NET Core</a:t>
              </a:r>
            </a:p>
          </p:txBody>
        </p:sp>
      </p:grpSp>
      <p:grpSp>
        <p:nvGrpSpPr>
          <p:cNvPr id="149" name="Group 148">
            <a:extLst>
              <a:ext uri="{FF2B5EF4-FFF2-40B4-BE49-F238E27FC236}">
                <a16:creationId xmlns:a16="http://schemas.microsoft.com/office/drawing/2014/main" id="{C63FE93D-2452-4F6B-AE9D-650F1F9F4D94}"/>
              </a:ext>
            </a:extLst>
          </p:cNvPr>
          <p:cNvGrpSpPr/>
          <p:nvPr/>
        </p:nvGrpSpPr>
        <p:grpSpPr>
          <a:xfrm>
            <a:off x="7325924" y="2446207"/>
            <a:ext cx="1296747" cy="466564"/>
            <a:chOff x="620991" y="4971964"/>
            <a:chExt cx="1296747" cy="466564"/>
          </a:xfrm>
        </p:grpSpPr>
        <p:sp>
          <p:nvSpPr>
            <p:cNvPr id="150" name="Rectangle 149">
              <a:extLst>
                <a:ext uri="{FF2B5EF4-FFF2-40B4-BE49-F238E27FC236}">
                  <a16:creationId xmlns:a16="http://schemas.microsoft.com/office/drawing/2014/main" id="{4F3AF294-ED99-47E6-9713-37ECFDA5BE73}"/>
                </a:ext>
              </a:extLst>
            </p:cNvPr>
            <p:cNvSpPr/>
            <p:nvPr/>
          </p:nvSpPr>
          <p:spPr>
            <a:xfrm>
              <a:off x="620991" y="5082136"/>
              <a:ext cx="8258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Logic Apps</a:t>
              </a:r>
            </a:p>
          </p:txBody>
        </p:sp>
        <p:pic>
          <p:nvPicPr>
            <p:cNvPr id="151" name="Picture 150" descr="A picture containing drawing&#10;&#10;Description automatically generated">
              <a:extLst>
                <a:ext uri="{FF2B5EF4-FFF2-40B4-BE49-F238E27FC236}">
                  <a16:creationId xmlns:a16="http://schemas.microsoft.com/office/drawing/2014/main" id="{3D7A6D73-A278-43B3-852D-F292377A570B}"/>
                </a:ext>
              </a:extLst>
            </p:cNvPr>
            <p:cNvPicPr>
              <a:picLocks noChangeAspect="1"/>
            </p:cNvPicPr>
            <p:nvPr/>
          </p:nvPicPr>
          <p:blipFill>
            <a:blip r:embed="rId19"/>
            <a:stretch>
              <a:fillRect/>
            </a:stretch>
          </p:blipFill>
          <p:spPr>
            <a:xfrm>
              <a:off x="1507002" y="4971964"/>
              <a:ext cx="410736" cy="466564"/>
            </a:xfrm>
            <a:prstGeom prst="rect">
              <a:avLst/>
            </a:prstGeom>
          </p:spPr>
        </p:pic>
      </p:grpSp>
      <p:grpSp>
        <p:nvGrpSpPr>
          <p:cNvPr id="152" name="Group 151">
            <a:extLst>
              <a:ext uri="{FF2B5EF4-FFF2-40B4-BE49-F238E27FC236}">
                <a16:creationId xmlns:a16="http://schemas.microsoft.com/office/drawing/2014/main" id="{C5D793F9-6FF6-49AC-AD4F-3DE7542318CC}"/>
              </a:ext>
            </a:extLst>
          </p:cNvPr>
          <p:cNvGrpSpPr/>
          <p:nvPr/>
        </p:nvGrpSpPr>
        <p:grpSpPr>
          <a:xfrm>
            <a:off x="8730118" y="2515899"/>
            <a:ext cx="1340168" cy="362215"/>
            <a:chOff x="3780527" y="4291402"/>
            <a:chExt cx="1340168" cy="362215"/>
          </a:xfrm>
        </p:grpSpPr>
        <p:sp>
          <p:nvSpPr>
            <p:cNvPr id="153" name="Rectangle 152">
              <a:extLst>
                <a:ext uri="{FF2B5EF4-FFF2-40B4-BE49-F238E27FC236}">
                  <a16:creationId xmlns:a16="http://schemas.microsoft.com/office/drawing/2014/main" id="{98F19D3C-57C5-48F8-9B1A-731D6B2DA0CD}"/>
                </a:ext>
              </a:extLst>
            </p:cNvPr>
            <p:cNvSpPr/>
            <p:nvPr/>
          </p:nvSpPr>
          <p:spPr>
            <a:xfrm>
              <a:off x="3780527" y="4349399"/>
              <a:ext cx="878767" cy="246221"/>
            </a:xfrm>
            <a:prstGeom prst="rect">
              <a:avLst/>
            </a:prstGeom>
            <a:ln>
              <a:noFill/>
            </a:ln>
          </p:spPr>
          <p:txBody>
            <a:bodyPr wrap="non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Spring Boot</a:t>
              </a:r>
            </a:p>
          </p:txBody>
        </p:sp>
        <p:pic>
          <p:nvPicPr>
            <p:cNvPr id="154" name="Picture 2" descr="Image result for Spring Boot Logo">
              <a:extLst>
                <a:ext uri="{FF2B5EF4-FFF2-40B4-BE49-F238E27FC236}">
                  <a16:creationId xmlns:a16="http://schemas.microsoft.com/office/drawing/2014/main" id="{59B66911-F08A-4878-BB00-179CFED29A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02528" y="4291402"/>
              <a:ext cx="418167" cy="362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a:extLst>
              <a:ext uri="{FF2B5EF4-FFF2-40B4-BE49-F238E27FC236}">
                <a16:creationId xmlns:a16="http://schemas.microsoft.com/office/drawing/2014/main" id="{A568BED4-335E-4B92-97D2-B10F0F689105}"/>
              </a:ext>
            </a:extLst>
          </p:cNvPr>
          <p:cNvGrpSpPr/>
          <p:nvPr/>
        </p:nvGrpSpPr>
        <p:grpSpPr>
          <a:xfrm>
            <a:off x="10121017" y="2505248"/>
            <a:ext cx="1286697" cy="400110"/>
            <a:chOff x="615877" y="4255701"/>
            <a:chExt cx="1286697" cy="400110"/>
          </a:xfrm>
        </p:grpSpPr>
        <p:sp>
          <p:nvSpPr>
            <p:cNvPr id="156" name="Rectangle 155">
              <a:extLst>
                <a:ext uri="{FF2B5EF4-FFF2-40B4-BE49-F238E27FC236}">
                  <a16:creationId xmlns:a16="http://schemas.microsoft.com/office/drawing/2014/main" id="{83A7D5C2-C7D1-4185-905A-A2A1781EFB5D}"/>
                </a:ext>
              </a:extLst>
            </p:cNvPr>
            <p:cNvSpPr/>
            <p:nvPr/>
          </p:nvSpPr>
          <p:spPr>
            <a:xfrm>
              <a:off x="615877" y="4255701"/>
              <a:ext cx="902385" cy="400110"/>
            </a:xfrm>
            <a:prstGeom prst="rect">
              <a:avLst/>
            </a:prstGeom>
            <a:ln>
              <a:noFill/>
            </a:ln>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Server Side </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1A1A1A"/>
                  </a:solidFill>
                  <a:effectLst/>
                  <a:uLnTx/>
                  <a:uFillTx/>
                  <a:latin typeface="+mj-lt"/>
                  <a:ea typeface="Segoe UI Symbol" panose="020B0502040204020203" pitchFamily="34" charset="0"/>
                  <a:cs typeface="Segoe UI Semibold" panose="020B0702040204020203" pitchFamily="34" charset="0"/>
                </a:rPr>
                <a:t>Blazor</a:t>
              </a:r>
              <a:endParaRPr kumimoji="0" lang="en-US" sz="1000" b="0" i="0" u="none" strike="noStrike" kern="120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endParaRPr>
            </a:p>
          </p:txBody>
        </p:sp>
        <p:pic>
          <p:nvPicPr>
            <p:cNvPr id="157" name="Picture 156" descr="A picture containing drawing&#10;&#10;Description automatically generated">
              <a:extLst>
                <a:ext uri="{FF2B5EF4-FFF2-40B4-BE49-F238E27FC236}">
                  <a16:creationId xmlns:a16="http://schemas.microsoft.com/office/drawing/2014/main" id="{C8EB7332-500F-4C87-9BEF-542EDFF3D5B8}"/>
                </a:ext>
              </a:extLst>
            </p:cNvPr>
            <p:cNvPicPr>
              <a:picLocks noChangeAspect="1"/>
            </p:cNvPicPr>
            <p:nvPr/>
          </p:nvPicPr>
          <p:blipFill>
            <a:blip r:embed="rId21"/>
            <a:stretch>
              <a:fillRect/>
            </a:stretch>
          </p:blipFill>
          <p:spPr>
            <a:xfrm>
              <a:off x="1540376" y="4291410"/>
              <a:ext cx="362198" cy="362198"/>
            </a:xfrm>
            <a:prstGeom prst="rect">
              <a:avLst/>
            </a:prstGeom>
          </p:spPr>
        </p:pic>
      </p:grpSp>
    </p:spTree>
    <p:extLst>
      <p:ext uri="{BB962C8B-B14F-4D97-AF65-F5344CB8AC3E}">
        <p14:creationId xmlns:p14="http://schemas.microsoft.com/office/powerpoint/2010/main" val="507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C08D80-F694-4A7B-9FE4-42A957F6D60C}"/>
              </a:ext>
            </a:extLst>
          </p:cNvPr>
          <p:cNvSpPr/>
          <p:nvPr/>
        </p:nvSpPr>
        <p:spPr bwMode="auto">
          <a:xfrm>
            <a:off x="508943" y="1092106"/>
            <a:ext cx="11283669" cy="5624286"/>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22" name="Group 21"/>
          <p:cNvGrpSpPr/>
          <p:nvPr/>
        </p:nvGrpSpPr>
        <p:grpSpPr>
          <a:xfrm>
            <a:off x="6576798" y="5309019"/>
            <a:ext cx="833843" cy="813816"/>
            <a:chOff x="1440503" y="5541015"/>
            <a:chExt cx="833843" cy="813816"/>
          </a:xfrm>
        </p:grpSpPr>
        <p:sp>
          <p:nvSpPr>
            <p:cNvPr id="4" name="Rectangle 3">
              <a:extLst>
                <a:ext uri="{FF2B5EF4-FFF2-40B4-BE49-F238E27FC236}">
                  <a16:creationId xmlns:a16="http://schemas.microsoft.com/office/drawing/2014/main" id="{83E15EB4-749F-4A43-BE66-E974A67966F3}"/>
                </a:ext>
              </a:extLst>
            </p:cNvPr>
            <p:cNvSpPr/>
            <p:nvPr/>
          </p:nvSpPr>
          <p:spPr bwMode="auto">
            <a:xfrm>
              <a:off x="1440503" y="5541015"/>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1620115" y="5741840"/>
              <a:ext cx="486480" cy="412165"/>
            </a:xfrm>
            <a:prstGeom prst="rect">
              <a:avLst/>
            </a:prstGeom>
          </p:spPr>
        </p:pic>
      </p:grpSp>
      <p:grpSp>
        <p:nvGrpSpPr>
          <p:cNvPr id="43" name="Group 42"/>
          <p:cNvGrpSpPr/>
          <p:nvPr/>
        </p:nvGrpSpPr>
        <p:grpSpPr>
          <a:xfrm>
            <a:off x="5856500" y="3244340"/>
            <a:ext cx="833843" cy="813816"/>
            <a:chOff x="8576857" y="5032336"/>
            <a:chExt cx="833843" cy="813816"/>
          </a:xfrm>
        </p:grpSpPr>
        <p:sp>
          <p:nvSpPr>
            <p:cNvPr id="3" name="Rectangle 2">
              <a:extLst>
                <a:ext uri="{FF2B5EF4-FFF2-40B4-BE49-F238E27FC236}">
                  <a16:creationId xmlns:a16="http://schemas.microsoft.com/office/drawing/2014/main" id="{13B97034-D640-4FAB-B1EA-6878C1C5AB77}"/>
                </a:ext>
              </a:extLst>
            </p:cNvPr>
            <p:cNvSpPr/>
            <p:nvPr/>
          </p:nvSpPr>
          <p:spPr bwMode="auto">
            <a:xfrm>
              <a:off x="8576857" y="5032336"/>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750538" y="5232819"/>
              <a:ext cx="486480" cy="412165"/>
            </a:xfrm>
            <a:prstGeom prst="rect">
              <a:avLst/>
            </a:prstGeom>
          </p:spPr>
        </p:pic>
      </p:grpSp>
      <p:sp>
        <p:nvSpPr>
          <p:cNvPr id="11" name="Rectangle 10">
            <a:extLst>
              <a:ext uri="{FF2B5EF4-FFF2-40B4-BE49-F238E27FC236}">
                <a16:creationId xmlns:a16="http://schemas.microsoft.com/office/drawing/2014/main" id="{6BFF64D8-AF49-40CC-828D-ED480B0832BB}"/>
              </a:ext>
            </a:extLst>
          </p:cNvPr>
          <p:cNvSpPr/>
          <p:nvPr/>
        </p:nvSpPr>
        <p:spPr>
          <a:xfrm>
            <a:off x="9106520" y="3565695"/>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flipV="1">
            <a:off x="9676023" y="2074936"/>
            <a:ext cx="476250" cy="3959"/>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2836691" y="490257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859053" y="5309019"/>
            <a:ext cx="1021140"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flipV="1">
            <a:off x="4839921" y="3618093"/>
            <a:ext cx="806327" cy="3"/>
          </a:xfrm>
          <a:prstGeom prst="straightConnector1">
            <a:avLst/>
          </a:prstGeom>
          <a:ln w="1905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5770283" y="5715926"/>
            <a:ext cx="704954" cy="0"/>
          </a:xfrm>
          <a:prstGeom prst="straightConnector1">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a:off x="8244125" y="5033243"/>
            <a:ext cx="10031" cy="70000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6783453" y="3629592"/>
            <a:ext cx="489959" cy="6211"/>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7487919" y="5733247"/>
            <a:ext cx="76696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F455244-9E24-426C-8E86-01747361C9E3}"/>
              </a:ext>
            </a:extLst>
          </p:cNvPr>
          <p:cNvSpPr/>
          <p:nvPr/>
        </p:nvSpPr>
        <p:spPr>
          <a:xfrm>
            <a:off x="5014786" y="341807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subscribe</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8C8F9B22-4CEA-4CAE-A225-02E78CDB02EF}"/>
              </a:ext>
            </a:extLst>
          </p:cNvPr>
          <p:cNvSpPr/>
          <p:nvPr/>
        </p:nvSpPr>
        <p:spPr>
          <a:xfrm>
            <a:off x="6745995" y="3409240"/>
            <a:ext cx="581089" cy="189102"/>
          </a:xfrm>
          <a:prstGeom prst="rect">
            <a:avLst/>
          </a:prstGeom>
          <a:noFill/>
        </p:spPr>
        <p:txBody>
          <a:bodyPr wrap="square" lIns="0" tIns="0" rIns="0" bIns="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publish</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10232607" y="5361729"/>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54" name="Group 53">
            <a:extLst>
              <a:ext uri="{FF2B5EF4-FFF2-40B4-BE49-F238E27FC236}">
                <a16:creationId xmlns:a16="http://schemas.microsoft.com/office/drawing/2014/main" id="{F5F08E53-3273-4004-B556-A81353DED661}"/>
              </a:ext>
            </a:extLst>
          </p:cNvPr>
          <p:cNvGrpSpPr/>
          <p:nvPr/>
        </p:nvGrpSpPr>
        <p:grpSpPr>
          <a:xfrm>
            <a:off x="1007755" y="441748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smtClean="0">
                  <a:ln>
                    <a:noFill/>
                  </a:ln>
                  <a:solidFill>
                    <a:srgbClr val="000000"/>
                  </a:solidFill>
                  <a:effectLst/>
                  <a:uLnTx/>
                  <a:uFillTx/>
                  <a:latin typeface="Segoe UI Semibold"/>
                  <a:ea typeface="+mn-ea"/>
                  <a:cs typeface="+mn-cs"/>
                </a:rPr>
                <a:t>ShapeList</a:t>
              </a:r>
              <a:endPar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Service</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3"/>
            <a:srcRect/>
            <a:stretch/>
          </p:blipFill>
          <p:spPr>
            <a:xfrm>
              <a:off x="7078652" y="3303432"/>
              <a:ext cx="519168" cy="310059"/>
            </a:xfrm>
            <a:prstGeom prst="rect">
              <a:avLst/>
            </a:prstGeom>
            <a:grpFill/>
          </p:spPr>
        </p:pic>
      </p:grpSp>
      <p:sp>
        <p:nvSpPr>
          <p:cNvPr id="2" name="Rectangle 1">
            <a:extLst>
              <a:ext uri="{FF2B5EF4-FFF2-40B4-BE49-F238E27FC236}">
                <a16:creationId xmlns:a16="http://schemas.microsoft.com/office/drawing/2014/main" id="{6A9DB971-463C-4429-B293-E5B4861032B4}"/>
              </a:ext>
            </a:extLst>
          </p:cNvPr>
          <p:cNvSpPr/>
          <p:nvPr/>
        </p:nvSpPr>
        <p:spPr>
          <a:xfrm>
            <a:off x="659749" y="1230729"/>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pitchFamily="34" charset="0"/>
              </a:rPr>
              <a:t>Application</a:t>
            </a:r>
          </a:p>
        </p:txBody>
      </p:sp>
      <p:grpSp>
        <p:nvGrpSpPr>
          <p:cNvPr id="45" name="Group 44"/>
          <p:cNvGrpSpPr/>
          <p:nvPr/>
        </p:nvGrpSpPr>
        <p:grpSpPr>
          <a:xfrm>
            <a:off x="7409669" y="3205473"/>
            <a:ext cx="1675585" cy="1672483"/>
            <a:chOff x="9830638" y="3089529"/>
            <a:chExt cx="1675585" cy="1672483"/>
          </a:xfrm>
        </p:grpSpPr>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4">
              <a:extLst>
                <a:ext uri="{96DAC541-7B7A-43D3-8B79-37D633B846F1}">
                  <asvg:svgBlip xmlns:asvg="http://schemas.microsoft.com/office/drawing/2016/SVG/main" xmlns="" r:embed="rId13"/>
                </a:ext>
              </a:extLst>
            </a:blip>
            <a:srcRect l="9333" t="18330" r="9333" b="18330"/>
            <a:stretch/>
          </p:blipFill>
          <p:spPr>
            <a:xfrm>
              <a:off x="10228203" y="3589570"/>
              <a:ext cx="880453" cy="685677"/>
            </a:xfrm>
            <a:prstGeom prst="rect">
              <a:avLst/>
            </a:prstGeom>
          </p:spPr>
        </p:pic>
        <p:sp>
          <p:nvSpPr>
            <p:cNvPr id="65" name="Rectangle 64">
              <a:extLst>
                <a:ext uri="{FF2B5EF4-FFF2-40B4-BE49-F238E27FC236}">
                  <a16:creationId xmlns:a16="http://schemas.microsoft.com/office/drawing/2014/main" id="{5A40FFD1-B487-456A-A914-99C4CD621AB1}"/>
                </a:ext>
              </a:extLst>
            </p:cNvPr>
            <p:cNvSpPr/>
            <p:nvPr/>
          </p:nvSpPr>
          <p:spPr>
            <a:xfrm>
              <a:off x="10207503"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dirty="0">
                  <a:ln>
                    <a:noFill/>
                  </a:ln>
                  <a:solidFill>
                    <a:srgbClr val="0D2192"/>
                  </a:solidFill>
                  <a:effectLst/>
                  <a:uLnTx/>
                  <a:uFillTx/>
                  <a:latin typeface="Segoe UI"/>
                  <a:ea typeface="+mn-ea"/>
                  <a:cs typeface="Segoe UI" pitchFamily="34" charset="0"/>
                </a:rPr>
                <a:t>Sidecar</a:t>
              </a:r>
            </a:p>
          </p:txBody>
        </p:sp>
      </p:gr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rgbClr val="000000"/>
                </a:solidFill>
                <a:effectLst/>
                <a:uLnTx/>
                <a:uFillTx/>
                <a:latin typeface="Segoe UI Semibold"/>
                <a:ea typeface="+mn-ea"/>
                <a:cs typeface="+mn-cs"/>
              </a:rPr>
              <a:t>DEMO: Shape Actors</a:t>
            </a:r>
            <a:endParaRPr kumimoji="0" lang="en-US" sz="36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76" name="Group 75"/>
          <p:cNvGrpSpPr/>
          <p:nvPr/>
        </p:nvGrpSpPr>
        <p:grpSpPr>
          <a:xfrm>
            <a:off x="3983902" y="4429691"/>
            <a:ext cx="1675585" cy="1672483"/>
            <a:chOff x="9830638" y="3089529"/>
            <a:chExt cx="1675585" cy="1672483"/>
          </a:xfrm>
        </p:grpSpPr>
        <p:sp>
          <p:nvSpPr>
            <p:cNvPr id="7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78"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4">
              <a:extLst>
                <a:ext uri="{96DAC541-7B7A-43D3-8B79-37D633B846F1}">
                  <asvg:svgBlip xmlns:asvg="http://schemas.microsoft.com/office/drawing/2016/SVG/main" xmlns="" r:embed="rId13"/>
                </a:ext>
              </a:extLst>
            </a:blip>
            <a:srcRect l="9333" t="18330" r="9333" b="18330"/>
            <a:stretch/>
          </p:blipFill>
          <p:spPr>
            <a:xfrm>
              <a:off x="10228203" y="3589570"/>
              <a:ext cx="880453" cy="685677"/>
            </a:xfrm>
            <a:prstGeom prst="rect">
              <a:avLst/>
            </a:prstGeom>
          </p:spPr>
        </p:pic>
        <p:sp>
          <p:nvSpPr>
            <p:cNvPr id="84" name="Rectangle 83">
              <a:extLst>
                <a:ext uri="{FF2B5EF4-FFF2-40B4-BE49-F238E27FC236}">
                  <a16:creationId xmlns:a16="http://schemas.microsoft.com/office/drawing/2014/main" id="{5A40FFD1-B487-456A-A914-99C4CD621AB1}"/>
                </a:ext>
              </a:extLst>
            </p:cNvPr>
            <p:cNvSpPr/>
            <p:nvPr/>
          </p:nvSpPr>
          <p:spPr>
            <a:xfrm>
              <a:off x="10207503"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dirty="0">
                  <a:ln>
                    <a:noFill/>
                  </a:ln>
                  <a:solidFill>
                    <a:srgbClr val="0D2192"/>
                  </a:solidFill>
                  <a:effectLst/>
                  <a:uLnTx/>
                  <a:uFillTx/>
                  <a:latin typeface="Segoe UI"/>
                  <a:ea typeface="+mn-ea"/>
                  <a:cs typeface="Segoe UI" pitchFamily="34" charset="0"/>
                </a:rPr>
                <a:t>Sidecar</a:t>
              </a:r>
            </a:p>
          </p:txBody>
        </p:sp>
      </p:grpSp>
      <p:grpSp>
        <p:nvGrpSpPr>
          <p:cNvPr id="86" name="Group 85">
            <a:extLst>
              <a:ext uri="{FF2B5EF4-FFF2-40B4-BE49-F238E27FC236}">
                <a16:creationId xmlns:a16="http://schemas.microsoft.com/office/drawing/2014/main" id="{BED798C7-5F43-471B-B5FC-1E36A47339A7}"/>
              </a:ext>
            </a:extLst>
          </p:cNvPr>
          <p:cNvGrpSpPr/>
          <p:nvPr/>
        </p:nvGrpSpPr>
        <p:grpSpPr>
          <a:xfrm>
            <a:off x="10232607" y="4082408"/>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87"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Z</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0"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1" name="Group 90">
            <a:extLst>
              <a:ext uri="{FF2B5EF4-FFF2-40B4-BE49-F238E27FC236}">
                <a16:creationId xmlns:a16="http://schemas.microsoft.com/office/drawing/2014/main" id="{BED798C7-5F43-471B-B5FC-1E36A47339A7}"/>
              </a:ext>
            </a:extLst>
          </p:cNvPr>
          <p:cNvGrpSpPr/>
          <p:nvPr/>
        </p:nvGrpSpPr>
        <p:grpSpPr>
          <a:xfrm>
            <a:off x="10232607" y="2803087"/>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2"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Y</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3"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4" name="Group 93">
            <a:extLst>
              <a:ext uri="{FF2B5EF4-FFF2-40B4-BE49-F238E27FC236}">
                <a16:creationId xmlns:a16="http://schemas.microsoft.com/office/drawing/2014/main" id="{BED798C7-5F43-471B-B5FC-1E36A47339A7}"/>
              </a:ext>
            </a:extLst>
          </p:cNvPr>
          <p:cNvGrpSpPr/>
          <p:nvPr/>
        </p:nvGrpSpPr>
        <p:grpSpPr>
          <a:xfrm>
            <a:off x="10232607" y="1523766"/>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5"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X</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6"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cxnSp>
        <p:nvCxnSpPr>
          <p:cNvPr id="97" name="Straight Arrow Connector 96">
            <a:extLst>
              <a:ext uri="{FF2B5EF4-FFF2-40B4-BE49-F238E27FC236}">
                <a16:creationId xmlns:a16="http://schemas.microsoft.com/office/drawing/2014/main" id="{D36D6F26-C0BE-454B-96D9-206E5C4ECBB1}"/>
              </a:ext>
            </a:extLst>
          </p:cNvPr>
          <p:cNvCxnSpPr>
            <a:cxnSpLocks/>
          </p:cNvCxnSpPr>
          <p:nvPr/>
        </p:nvCxnSpPr>
        <p:spPr>
          <a:xfrm>
            <a:off x="9676023" y="3332236"/>
            <a:ext cx="476250" cy="1624"/>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36D6F26-C0BE-454B-96D9-206E5C4ECBB1}"/>
              </a:ext>
            </a:extLst>
          </p:cNvPr>
          <p:cNvCxnSpPr>
            <a:cxnSpLocks/>
          </p:cNvCxnSpPr>
          <p:nvPr/>
        </p:nvCxnSpPr>
        <p:spPr>
          <a:xfrm flipV="1">
            <a:off x="9676023" y="4637537"/>
            <a:ext cx="476250"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36D6F26-C0BE-454B-96D9-206E5C4ECBB1}"/>
              </a:ext>
            </a:extLst>
          </p:cNvPr>
          <p:cNvCxnSpPr>
            <a:cxnSpLocks/>
          </p:cNvCxnSpPr>
          <p:nvPr/>
        </p:nvCxnSpPr>
        <p:spPr>
          <a:xfrm>
            <a:off x="9689589" y="5886048"/>
            <a:ext cx="462684"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6D6F26-C0BE-454B-96D9-206E5C4ECBB1}"/>
              </a:ext>
            </a:extLst>
          </p:cNvPr>
          <p:cNvCxnSpPr>
            <a:cxnSpLocks/>
          </p:cNvCxnSpPr>
          <p:nvPr/>
        </p:nvCxnSpPr>
        <p:spPr>
          <a:xfrm>
            <a:off x="9199773" y="3966197"/>
            <a:ext cx="489816" cy="0"/>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36D6F26-C0BE-454B-96D9-206E5C4ECBB1}"/>
              </a:ext>
            </a:extLst>
          </p:cNvPr>
          <p:cNvCxnSpPr>
            <a:cxnSpLocks/>
          </p:cNvCxnSpPr>
          <p:nvPr/>
        </p:nvCxnSpPr>
        <p:spPr>
          <a:xfrm flipV="1">
            <a:off x="9689589" y="2074937"/>
            <a:ext cx="0" cy="3811111"/>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3E1A663-47E9-4AEB-85B2-47D991007D1A}"/>
              </a:ext>
            </a:extLst>
          </p:cNvPr>
          <p:cNvCxnSpPr>
            <a:cxnSpLocks/>
          </p:cNvCxnSpPr>
          <p:nvPr/>
        </p:nvCxnSpPr>
        <p:spPr>
          <a:xfrm flipV="1">
            <a:off x="4839921" y="3618094"/>
            <a:ext cx="0" cy="64674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5D53227B-BA9B-4273-BCD8-613D8D62AE3E}"/>
              </a:ext>
            </a:extLst>
          </p:cNvPr>
          <p:cNvSpPr/>
          <p:nvPr/>
        </p:nvSpPr>
        <p:spPr>
          <a:xfrm>
            <a:off x="6234835" y="6206486"/>
            <a:ext cx="1517768"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1A1A1A"/>
                </a:solidFill>
                <a:effectLst/>
                <a:uLnTx/>
                <a:uFillTx/>
                <a:latin typeface="Segoe UI"/>
                <a:ea typeface="Segoe UI" pitchFamily="34" charset="0"/>
                <a:cs typeface="Segoe UI" pitchFamily="34" charset="0"/>
              </a:rPr>
              <a:t>State Store</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5D53227B-BA9B-4273-BCD8-613D8D62AE3E}"/>
              </a:ext>
            </a:extLst>
          </p:cNvPr>
          <p:cNvSpPr/>
          <p:nvPr/>
        </p:nvSpPr>
        <p:spPr>
          <a:xfrm>
            <a:off x="5706632" y="4113088"/>
            <a:ext cx="113273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1A1A1A"/>
                </a:solidFill>
                <a:effectLst/>
                <a:uLnTx/>
                <a:uFillTx/>
                <a:latin typeface="Segoe UI"/>
                <a:ea typeface="Segoe UI" pitchFamily="34" charset="0"/>
                <a:cs typeface="Segoe UI" pitchFamily="34" charset="0"/>
              </a:rPr>
              <a:t>Pub/Sub</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nvGrpSpPr>
          <p:cNvPr id="142" name="Group 141"/>
          <p:cNvGrpSpPr/>
          <p:nvPr/>
        </p:nvGrpSpPr>
        <p:grpSpPr>
          <a:xfrm>
            <a:off x="1000066" y="1841216"/>
            <a:ext cx="1737360" cy="1734143"/>
            <a:chOff x="-961541" y="3174640"/>
            <a:chExt cx="1737360" cy="1734143"/>
          </a:xfrm>
        </p:grpSpPr>
        <p:sp>
          <p:nvSpPr>
            <p:cNvPr id="148" name="Rounded Rectangle 5">
              <a:extLst>
                <a:ext uri="{FF2B5EF4-FFF2-40B4-BE49-F238E27FC236}">
                  <a16:creationId xmlns:a16="http://schemas.microsoft.com/office/drawing/2014/main" id="{9A276B59-64FE-40FA-B6F2-328B6D6746D0}"/>
                </a:ext>
              </a:extLst>
            </p:cNvPr>
            <p:cNvSpPr/>
            <p:nvPr/>
          </p:nvSpPr>
          <p:spPr bwMode="auto">
            <a:xfrm>
              <a:off x="-961541" y="3174640"/>
              <a:ext cx="1737360" cy="1734143"/>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Presenter</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smtClean="0">
                  <a:solidFill>
                    <a:srgbClr val="000000"/>
                  </a:solidFill>
                  <a:latin typeface="Segoe UI Semibold"/>
                </a:rPr>
                <a:t>Client</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034" name="Picture 10" descr="Get a named item value in a XAML with PowerShell – Thomas PRUD'HOM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009" y="3400879"/>
              <a:ext cx="750722" cy="5560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1" name="Straight Arrow Connector 150">
            <a:extLst>
              <a:ext uri="{FF2B5EF4-FFF2-40B4-BE49-F238E27FC236}">
                <a16:creationId xmlns:a16="http://schemas.microsoft.com/office/drawing/2014/main" id="{2120D49E-AB49-4DFD-AB34-2724E47EC851}"/>
              </a:ext>
            </a:extLst>
          </p:cNvPr>
          <p:cNvCxnSpPr>
            <a:cxnSpLocks/>
          </p:cNvCxnSpPr>
          <p:nvPr/>
        </p:nvCxnSpPr>
        <p:spPr>
          <a:xfrm>
            <a:off x="2842019" y="2617892"/>
            <a:ext cx="5419956" cy="16133"/>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D53227B-BA9B-4273-BCD8-613D8D62AE3E}"/>
              </a:ext>
            </a:extLst>
          </p:cNvPr>
          <p:cNvSpPr/>
          <p:nvPr/>
        </p:nvSpPr>
        <p:spPr>
          <a:xfrm>
            <a:off x="2793337" y="225402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53" name="Straight Arrow Connector 152">
            <a:extLst>
              <a:ext uri="{FF2B5EF4-FFF2-40B4-BE49-F238E27FC236}">
                <a16:creationId xmlns:a16="http://schemas.microsoft.com/office/drawing/2014/main" id="{2120D49E-AB49-4DFD-AB34-2724E47EC851}"/>
              </a:ext>
            </a:extLst>
          </p:cNvPr>
          <p:cNvCxnSpPr>
            <a:cxnSpLocks/>
          </p:cNvCxnSpPr>
          <p:nvPr/>
        </p:nvCxnSpPr>
        <p:spPr>
          <a:xfrm>
            <a:off x="1868746" y="3683299"/>
            <a:ext cx="0" cy="594385"/>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5D53227B-BA9B-4273-BCD8-613D8D62AE3E}"/>
              </a:ext>
            </a:extLst>
          </p:cNvPr>
          <p:cNvSpPr/>
          <p:nvPr/>
        </p:nvSpPr>
        <p:spPr>
          <a:xfrm>
            <a:off x="831457" y="3824076"/>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smtClean="0">
                <a:ln>
                  <a:noFill/>
                </a:ln>
                <a:solidFill>
                  <a:srgbClr val="1A1A1A"/>
                </a:solidFill>
                <a:effectLst/>
                <a:uLnTx/>
                <a:uFillTx/>
                <a:latin typeface="Segoe UI"/>
                <a:ea typeface="Segoe UI" pitchFamily="34" charset="0"/>
                <a:cs typeface="Segoe UI" pitchFamily="34" charset="0"/>
              </a:rPr>
              <a:t>SignalR</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CF455244-9E24-426C-8E86-01747361C9E3}"/>
              </a:ext>
            </a:extLst>
          </p:cNvPr>
          <p:cNvSpPr/>
          <p:nvPr/>
        </p:nvSpPr>
        <p:spPr>
          <a:xfrm>
            <a:off x="8353049" y="5418641"/>
            <a:ext cx="1010884" cy="339112"/>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Save / Load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shape </a:t>
            </a:r>
            <a:r>
              <a:rPr lang="en-US" sz="1100" dirty="0" smtClean="0">
                <a:solidFill>
                  <a:srgbClr val="0078D4"/>
                </a:solidFill>
                <a:latin typeface="Segoe UI"/>
                <a:cs typeface="Segoe UI" pitchFamily="34" charset="0"/>
              </a:rPr>
              <a:t>location</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CF455244-9E24-426C-8E86-01747361C9E3}"/>
              </a:ext>
            </a:extLst>
          </p:cNvPr>
          <p:cNvSpPr/>
          <p:nvPr/>
        </p:nvSpPr>
        <p:spPr>
          <a:xfrm>
            <a:off x="5671695" y="5249085"/>
            <a:ext cx="916964" cy="339112"/>
          </a:xfrm>
          <a:prstGeom prst="rect">
            <a:avLst/>
          </a:prstGeom>
          <a:noFill/>
        </p:spPr>
        <p:txBody>
          <a:bodyPr wrap="square" lIns="0" tIns="0" rIns="0" bIns="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Save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Load </a:t>
            </a:r>
            <a:r>
              <a:rPr lang="en-US" sz="1100" noProof="0" dirty="0" smtClean="0">
                <a:solidFill>
                  <a:srgbClr val="0078D4"/>
                </a:solidFill>
                <a:latin typeface="Segoe UI"/>
                <a:cs typeface="Segoe UI" pitchFamily="34" charset="0"/>
              </a:rPr>
              <a:t>s</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hape </a:t>
            </a:r>
            <a:r>
              <a:rPr lang="en-US" sz="1100" dirty="0" smtClean="0">
                <a:solidFill>
                  <a:srgbClr val="0078D4"/>
                </a:solidFill>
                <a:latin typeface="Segoe UI"/>
                <a:cs typeface="Segoe UI" pitchFamily="34" charset="0"/>
              </a:rPr>
              <a:t>list</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cxnSp>
        <p:nvCxnSpPr>
          <p:cNvPr id="81" name="Straight Arrow Connector 80">
            <a:extLst>
              <a:ext uri="{FF2B5EF4-FFF2-40B4-BE49-F238E27FC236}">
                <a16:creationId xmlns:a16="http://schemas.microsoft.com/office/drawing/2014/main" id="{2120D49E-AB49-4DFD-AB34-2724E47EC851}"/>
              </a:ext>
            </a:extLst>
          </p:cNvPr>
          <p:cNvCxnSpPr>
            <a:cxnSpLocks/>
          </p:cNvCxnSpPr>
          <p:nvPr/>
        </p:nvCxnSpPr>
        <p:spPr>
          <a:xfrm>
            <a:off x="8261975" y="2634025"/>
            <a:ext cx="0" cy="467857"/>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21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4C08D80-F694-4A7B-9FE4-42A957F6D60C}"/>
              </a:ext>
            </a:extLst>
          </p:cNvPr>
          <p:cNvSpPr/>
          <p:nvPr/>
        </p:nvSpPr>
        <p:spPr bwMode="auto">
          <a:xfrm>
            <a:off x="593000" y="1101203"/>
            <a:ext cx="11283669" cy="5624286"/>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22" name="Group 21"/>
          <p:cNvGrpSpPr/>
          <p:nvPr/>
        </p:nvGrpSpPr>
        <p:grpSpPr>
          <a:xfrm>
            <a:off x="6576798" y="5309019"/>
            <a:ext cx="833843" cy="813816"/>
            <a:chOff x="1440503" y="5541015"/>
            <a:chExt cx="833843" cy="813816"/>
          </a:xfrm>
        </p:grpSpPr>
        <p:sp>
          <p:nvSpPr>
            <p:cNvPr id="4" name="Rectangle 3">
              <a:extLst>
                <a:ext uri="{FF2B5EF4-FFF2-40B4-BE49-F238E27FC236}">
                  <a16:creationId xmlns:a16="http://schemas.microsoft.com/office/drawing/2014/main" id="{83E15EB4-749F-4A43-BE66-E974A67966F3}"/>
                </a:ext>
              </a:extLst>
            </p:cNvPr>
            <p:cNvSpPr/>
            <p:nvPr/>
          </p:nvSpPr>
          <p:spPr bwMode="auto">
            <a:xfrm>
              <a:off x="1440503" y="5541015"/>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77FD437C-195D-4E6B-8F21-9C12848BFF48}"/>
                </a:ext>
              </a:extLst>
            </p:cNvPr>
            <p:cNvPicPr>
              <a:picLocks noChangeAspect="1"/>
            </p:cNvPicPr>
            <p:nvPr/>
          </p:nvPicPr>
          <p:blipFill>
            <a:blip r:embed="rId2"/>
            <a:stretch>
              <a:fillRect/>
            </a:stretch>
          </p:blipFill>
          <p:spPr>
            <a:xfrm>
              <a:off x="1620115" y="5741840"/>
              <a:ext cx="486480" cy="412165"/>
            </a:xfrm>
            <a:prstGeom prst="rect">
              <a:avLst/>
            </a:prstGeom>
          </p:spPr>
        </p:pic>
      </p:grpSp>
      <p:grpSp>
        <p:nvGrpSpPr>
          <p:cNvPr id="43" name="Group 42"/>
          <p:cNvGrpSpPr/>
          <p:nvPr/>
        </p:nvGrpSpPr>
        <p:grpSpPr>
          <a:xfrm>
            <a:off x="5856500" y="3244340"/>
            <a:ext cx="833843" cy="813816"/>
            <a:chOff x="8576857" y="5032336"/>
            <a:chExt cx="833843" cy="813816"/>
          </a:xfrm>
        </p:grpSpPr>
        <p:sp>
          <p:nvSpPr>
            <p:cNvPr id="3" name="Rectangle 2">
              <a:extLst>
                <a:ext uri="{FF2B5EF4-FFF2-40B4-BE49-F238E27FC236}">
                  <a16:creationId xmlns:a16="http://schemas.microsoft.com/office/drawing/2014/main" id="{13B97034-D640-4FAB-B1EA-6878C1C5AB77}"/>
                </a:ext>
              </a:extLst>
            </p:cNvPr>
            <p:cNvSpPr/>
            <p:nvPr/>
          </p:nvSpPr>
          <p:spPr bwMode="auto">
            <a:xfrm>
              <a:off x="8576857" y="5032336"/>
              <a:ext cx="833843" cy="813816"/>
            </a:xfrm>
            <a:prstGeom prst="rect">
              <a:avLst/>
            </a:prstGeom>
            <a:solidFill>
              <a:schemeClr val="bg1"/>
            </a:solidFill>
            <a:ln w="10795" cap="flat" cmpd="sng" algn="ctr">
              <a:noFill/>
              <a:prstDash val="solid"/>
            </a:ln>
            <a:effectLst>
              <a:outerShdw blurRad="152400" sx="101000" sy="101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BA4FE5B3-170F-4B74-B386-94B37B25D7A9}"/>
                </a:ext>
              </a:extLst>
            </p:cNvPr>
            <p:cNvPicPr>
              <a:picLocks noChangeAspect="1"/>
            </p:cNvPicPr>
            <p:nvPr/>
          </p:nvPicPr>
          <p:blipFill>
            <a:blip r:embed="rId2"/>
            <a:stretch>
              <a:fillRect/>
            </a:stretch>
          </p:blipFill>
          <p:spPr>
            <a:xfrm>
              <a:off x="8750538" y="5232819"/>
              <a:ext cx="486480" cy="412165"/>
            </a:xfrm>
            <a:prstGeom prst="rect">
              <a:avLst/>
            </a:prstGeom>
          </p:spPr>
        </p:pic>
      </p:grpSp>
      <p:sp>
        <p:nvSpPr>
          <p:cNvPr id="11" name="Rectangle 10">
            <a:extLst>
              <a:ext uri="{FF2B5EF4-FFF2-40B4-BE49-F238E27FC236}">
                <a16:creationId xmlns:a16="http://schemas.microsoft.com/office/drawing/2014/main" id="{6BFF64D8-AF49-40CC-828D-ED480B0832BB}"/>
              </a:ext>
            </a:extLst>
          </p:cNvPr>
          <p:cNvSpPr/>
          <p:nvPr/>
        </p:nvSpPr>
        <p:spPr>
          <a:xfrm>
            <a:off x="9106520" y="3565695"/>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2" name="Straight Arrow Connector 11">
            <a:extLst>
              <a:ext uri="{FF2B5EF4-FFF2-40B4-BE49-F238E27FC236}">
                <a16:creationId xmlns:a16="http://schemas.microsoft.com/office/drawing/2014/main" id="{D36D6F26-C0BE-454B-96D9-206E5C4ECBB1}"/>
              </a:ext>
            </a:extLst>
          </p:cNvPr>
          <p:cNvCxnSpPr>
            <a:cxnSpLocks/>
          </p:cNvCxnSpPr>
          <p:nvPr/>
        </p:nvCxnSpPr>
        <p:spPr>
          <a:xfrm flipV="1">
            <a:off x="9676023" y="2074936"/>
            <a:ext cx="476250" cy="3959"/>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D53227B-BA9B-4273-BCD8-613D8D62AE3E}"/>
              </a:ext>
            </a:extLst>
          </p:cNvPr>
          <p:cNvSpPr/>
          <p:nvPr/>
        </p:nvSpPr>
        <p:spPr>
          <a:xfrm>
            <a:off x="2836691" y="4902578"/>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4" name="Straight Arrow Connector 13">
            <a:extLst>
              <a:ext uri="{FF2B5EF4-FFF2-40B4-BE49-F238E27FC236}">
                <a16:creationId xmlns:a16="http://schemas.microsoft.com/office/drawing/2014/main" id="{2120D49E-AB49-4DFD-AB34-2724E47EC851}"/>
              </a:ext>
            </a:extLst>
          </p:cNvPr>
          <p:cNvCxnSpPr>
            <a:cxnSpLocks/>
          </p:cNvCxnSpPr>
          <p:nvPr/>
        </p:nvCxnSpPr>
        <p:spPr>
          <a:xfrm>
            <a:off x="2859053" y="5309019"/>
            <a:ext cx="1021140" cy="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F58D9C-7B85-4EA1-9E49-90C4E898634A}"/>
              </a:ext>
            </a:extLst>
          </p:cNvPr>
          <p:cNvCxnSpPr>
            <a:cxnSpLocks/>
          </p:cNvCxnSpPr>
          <p:nvPr/>
        </p:nvCxnSpPr>
        <p:spPr>
          <a:xfrm flipV="1">
            <a:off x="4839921" y="3618093"/>
            <a:ext cx="806327" cy="3"/>
          </a:xfrm>
          <a:prstGeom prst="straightConnector1">
            <a:avLst/>
          </a:prstGeom>
          <a:ln w="1905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75D27C8-896E-4D67-8614-3A2EB1D099F5}"/>
              </a:ext>
            </a:extLst>
          </p:cNvPr>
          <p:cNvCxnSpPr>
            <a:cxnSpLocks/>
          </p:cNvCxnSpPr>
          <p:nvPr/>
        </p:nvCxnSpPr>
        <p:spPr>
          <a:xfrm>
            <a:off x="5770283" y="5715926"/>
            <a:ext cx="704954" cy="0"/>
          </a:xfrm>
          <a:prstGeom prst="straightConnector1">
            <a:avLst/>
          </a:prstGeom>
          <a:ln w="19050">
            <a:solidFill>
              <a:schemeClr val="accent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E1A663-47E9-4AEB-85B2-47D991007D1A}"/>
              </a:ext>
            </a:extLst>
          </p:cNvPr>
          <p:cNvCxnSpPr>
            <a:cxnSpLocks/>
          </p:cNvCxnSpPr>
          <p:nvPr/>
        </p:nvCxnSpPr>
        <p:spPr>
          <a:xfrm>
            <a:off x="8244125" y="5033243"/>
            <a:ext cx="10031" cy="700004"/>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01912A-5E0E-4B9B-BCD4-DCE04E030389}"/>
              </a:ext>
            </a:extLst>
          </p:cNvPr>
          <p:cNvCxnSpPr>
            <a:cxnSpLocks/>
          </p:cNvCxnSpPr>
          <p:nvPr/>
        </p:nvCxnSpPr>
        <p:spPr>
          <a:xfrm flipH="1">
            <a:off x="6783453" y="3629592"/>
            <a:ext cx="489959" cy="6211"/>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700521-F2FA-4521-B2BF-62D98C918336}"/>
              </a:ext>
            </a:extLst>
          </p:cNvPr>
          <p:cNvCxnSpPr>
            <a:cxnSpLocks/>
          </p:cNvCxnSpPr>
          <p:nvPr/>
        </p:nvCxnSpPr>
        <p:spPr>
          <a:xfrm flipH="1">
            <a:off x="7487919" y="5733247"/>
            <a:ext cx="766961" cy="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F455244-9E24-426C-8E86-01747361C9E3}"/>
              </a:ext>
            </a:extLst>
          </p:cNvPr>
          <p:cNvSpPr/>
          <p:nvPr/>
        </p:nvSpPr>
        <p:spPr>
          <a:xfrm>
            <a:off x="5014786" y="3418071"/>
            <a:ext cx="698410" cy="117597"/>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subscribe</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8C8F9B22-4CEA-4CAE-A225-02E78CDB02EF}"/>
              </a:ext>
            </a:extLst>
          </p:cNvPr>
          <p:cNvSpPr/>
          <p:nvPr/>
        </p:nvSpPr>
        <p:spPr>
          <a:xfrm>
            <a:off x="6745995" y="3409240"/>
            <a:ext cx="581089" cy="189102"/>
          </a:xfrm>
          <a:prstGeom prst="rect">
            <a:avLst/>
          </a:prstGeom>
          <a:noFill/>
        </p:spPr>
        <p:txBody>
          <a:bodyPr wrap="square" lIns="0" tIns="0" rIns="0" bIns="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publish</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BED798C7-5F43-471B-B5FC-1E36A47339A7}"/>
              </a:ext>
            </a:extLst>
          </p:cNvPr>
          <p:cNvGrpSpPr/>
          <p:nvPr/>
        </p:nvGrpSpPr>
        <p:grpSpPr>
          <a:xfrm>
            <a:off x="10232607" y="5361729"/>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1"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2"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54" name="Group 53">
            <a:extLst>
              <a:ext uri="{FF2B5EF4-FFF2-40B4-BE49-F238E27FC236}">
                <a16:creationId xmlns:a16="http://schemas.microsoft.com/office/drawing/2014/main" id="{F5F08E53-3273-4004-B556-A81353DED661}"/>
              </a:ext>
            </a:extLst>
          </p:cNvPr>
          <p:cNvGrpSpPr/>
          <p:nvPr/>
        </p:nvGrpSpPr>
        <p:grpSpPr>
          <a:xfrm>
            <a:off x="1007755" y="4417487"/>
            <a:ext cx="1737360" cy="1734143"/>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55" name="Rounded Rectangle 5">
              <a:extLst>
                <a:ext uri="{FF2B5EF4-FFF2-40B4-BE49-F238E27FC236}">
                  <a16:creationId xmlns:a16="http://schemas.microsoft.com/office/drawing/2014/main" id="{9A276B59-64FE-40FA-B6F2-328B6D6746D0}"/>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smtClean="0">
                  <a:ln>
                    <a:noFill/>
                  </a:ln>
                  <a:solidFill>
                    <a:srgbClr val="000000"/>
                  </a:solidFill>
                  <a:effectLst/>
                  <a:uLnTx/>
                  <a:uFillTx/>
                  <a:latin typeface="Segoe UI Semibold"/>
                  <a:ea typeface="+mn-ea"/>
                  <a:cs typeface="+mn-cs"/>
                </a:rPr>
                <a:t>ShapeList</a:t>
              </a:r>
              <a:endPar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Service</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56" name="Graphic 55">
              <a:extLst>
                <a:ext uri="{FF2B5EF4-FFF2-40B4-BE49-F238E27FC236}">
                  <a16:creationId xmlns:a16="http://schemas.microsoft.com/office/drawing/2014/main" id="{F1E81F56-E909-4270-B891-92FC68B4ECDF}"/>
                </a:ext>
              </a:extLst>
            </p:cNvPr>
            <p:cNvPicPr>
              <a:picLocks noChangeAspect="1"/>
            </p:cNvPicPr>
            <p:nvPr/>
          </p:nvPicPr>
          <p:blipFill>
            <a:blip r:embed="rId3"/>
            <a:srcRect/>
            <a:stretch/>
          </p:blipFill>
          <p:spPr>
            <a:xfrm>
              <a:off x="7078652" y="3303432"/>
              <a:ext cx="519168" cy="310059"/>
            </a:xfrm>
            <a:prstGeom prst="rect">
              <a:avLst/>
            </a:prstGeom>
            <a:grpFill/>
          </p:spPr>
        </p:pic>
      </p:grpSp>
      <p:sp>
        <p:nvSpPr>
          <p:cNvPr id="2" name="Rectangle 1">
            <a:extLst>
              <a:ext uri="{FF2B5EF4-FFF2-40B4-BE49-F238E27FC236}">
                <a16:creationId xmlns:a16="http://schemas.microsoft.com/office/drawing/2014/main" id="{6A9DB971-463C-4429-B293-E5B4861032B4}"/>
              </a:ext>
            </a:extLst>
          </p:cNvPr>
          <p:cNvSpPr/>
          <p:nvPr/>
        </p:nvSpPr>
        <p:spPr>
          <a:xfrm>
            <a:off x="659749" y="1230729"/>
            <a:ext cx="1386918"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pitchFamily="34" charset="0"/>
              </a:rPr>
              <a:t>Application</a:t>
            </a:r>
          </a:p>
        </p:txBody>
      </p:sp>
      <p:grpSp>
        <p:nvGrpSpPr>
          <p:cNvPr id="45" name="Group 44"/>
          <p:cNvGrpSpPr/>
          <p:nvPr/>
        </p:nvGrpSpPr>
        <p:grpSpPr>
          <a:xfrm>
            <a:off x="7409669" y="3205473"/>
            <a:ext cx="1675585" cy="1672483"/>
            <a:chOff x="9830638" y="3089529"/>
            <a:chExt cx="1675585" cy="1672483"/>
          </a:xfrm>
        </p:grpSpPr>
        <p:sp>
          <p:nvSpPr>
            <p:cNvPr id="4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0"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4">
              <a:extLst>
                <a:ext uri="{96DAC541-7B7A-43D3-8B79-37D633B846F1}">
                  <asvg:svgBlip xmlns:asvg="http://schemas.microsoft.com/office/drawing/2016/SVG/main" xmlns="" r:embed="rId13"/>
                </a:ext>
              </a:extLst>
            </a:blip>
            <a:srcRect l="9333" t="18330" r="9333" b="18330"/>
            <a:stretch/>
          </p:blipFill>
          <p:spPr>
            <a:xfrm>
              <a:off x="10228203" y="3589570"/>
              <a:ext cx="880453" cy="685677"/>
            </a:xfrm>
            <a:prstGeom prst="rect">
              <a:avLst/>
            </a:prstGeom>
          </p:spPr>
        </p:pic>
        <p:sp>
          <p:nvSpPr>
            <p:cNvPr id="65" name="Rectangle 64">
              <a:extLst>
                <a:ext uri="{FF2B5EF4-FFF2-40B4-BE49-F238E27FC236}">
                  <a16:creationId xmlns:a16="http://schemas.microsoft.com/office/drawing/2014/main" id="{5A40FFD1-B487-456A-A914-99C4CD621AB1}"/>
                </a:ext>
              </a:extLst>
            </p:cNvPr>
            <p:cNvSpPr/>
            <p:nvPr/>
          </p:nvSpPr>
          <p:spPr>
            <a:xfrm>
              <a:off x="10207503"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dirty="0">
                  <a:ln>
                    <a:noFill/>
                  </a:ln>
                  <a:solidFill>
                    <a:srgbClr val="0D2192"/>
                  </a:solidFill>
                  <a:effectLst/>
                  <a:uLnTx/>
                  <a:uFillTx/>
                  <a:latin typeface="Segoe UI"/>
                  <a:ea typeface="+mn-ea"/>
                  <a:cs typeface="Segoe UI" pitchFamily="34" charset="0"/>
                </a:rPr>
                <a:t>Sidecar</a:t>
              </a:r>
            </a:p>
          </p:txBody>
        </p:sp>
      </p:grpSp>
      <p:sp>
        <p:nvSpPr>
          <p:cNvPr id="89" name="Freeform: Shape 88">
            <a:extLst>
              <a:ext uri="{FF2B5EF4-FFF2-40B4-BE49-F238E27FC236}">
                <a16:creationId xmlns:a16="http://schemas.microsoft.com/office/drawing/2014/main" id="{252D4B5A-CCA7-4C6D-8C41-2C4BB3543677}"/>
              </a:ext>
            </a:extLst>
          </p:cNvPr>
          <p:cNvSpPr/>
          <p:nvPr/>
        </p:nvSpPr>
        <p:spPr>
          <a:xfrm>
            <a:off x="269663" y="434510"/>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rgbClr val="000000"/>
                </a:solidFill>
                <a:effectLst/>
                <a:uLnTx/>
                <a:uFillTx/>
                <a:latin typeface="Segoe UI Semibold"/>
                <a:ea typeface="+mn-ea"/>
                <a:cs typeface="+mn-cs"/>
              </a:rPr>
              <a:t>DEMO: Shape Actors</a:t>
            </a:r>
            <a:endParaRPr kumimoji="0" lang="en-US" sz="36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76" name="Group 75"/>
          <p:cNvGrpSpPr/>
          <p:nvPr/>
        </p:nvGrpSpPr>
        <p:grpSpPr>
          <a:xfrm>
            <a:off x="3983902" y="4429691"/>
            <a:ext cx="1675585" cy="1672483"/>
            <a:chOff x="9830638" y="3089529"/>
            <a:chExt cx="1675585" cy="1672483"/>
          </a:xfrm>
        </p:grpSpPr>
        <p:sp>
          <p:nvSpPr>
            <p:cNvPr id="77" name="Rounded Rectangle 5">
              <a:extLst>
                <a:ext uri="{FF2B5EF4-FFF2-40B4-BE49-F238E27FC236}">
                  <a16:creationId xmlns:a16="http://schemas.microsoft.com/office/drawing/2014/main" id="{90285227-345B-44E5-BE50-2BB60FC9B68C}"/>
                </a:ext>
              </a:extLst>
            </p:cNvPr>
            <p:cNvSpPr/>
            <p:nvPr/>
          </p:nvSpPr>
          <p:spPr bwMode="auto">
            <a:xfrm>
              <a:off x="9830638" y="3089529"/>
              <a:ext cx="1675585" cy="1672483"/>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78" name="Graphic 79">
              <a:extLst>
                <a:ext uri="{FF2B5EF4-FFF2-40B4-BE49-F238E27FC236}">
                  <a16:creationId xmlns:a16="http://schemas.microsoft.com/office/drawing/2014/main" id="{DA225AA3-F9EC-4E21-8DC3-2C4DF4259997}"/>
                </a:ext>
              </a:extLst>
            </p:cNvPr>
            <p:cNvPicPr>
              <a:picLocks noChangeAspect="1"/>
            </p:cNvPicPr>
            <p:nvPr/>
          </p:nvPicPr>
          <p:blipFill rotWithShape="1">
            <a:blip r:embed="rId4">
              <a:extLst>
                <a:ext uri="{96DAC541-7B7A-43D3-8B79-37D633B846F1}">
                  <asvg:svgBlip xmlns:asvg="http://schemas.microsoft.com/office/drawing/2016/SVG/main" xmlns="" r:embed="rId13"/>
                </a:ext>
              </a:extLst>
            </a:blip>
            <a:srcRect l="9333" t="18330" r="9333" b="18330"/>
            <a:stretch/>
          </p:blipFill>
          <p:spPr>
            <a:xfrm>
              <a:off x="10228203" y="3589570"/>
              <a:ext cx="880453" cy="685677"/>
            </a:xfrm>
            <a:prstGeom prst="rect">
              <a:avLst/>
            </a:prstGeom>
          </p:spPr>
        </p:pic>
        <p:sp>
          <p:nvSpPr>
            <p:cNvPr id="84" name="Rectangle 83">
              <a:extLst>
                <a:ext uri="{FF2B5EF4-FFF2-40B4-BE49-F238E27FC236}">
                  <a16:creationId xmlns:a16="http://schemas.microsoft.com/office/drawing/2014/main" id="{5A40FFD1-B487-456A-A914-99C4CD621AB1}"/>
                </a:ext>
              </a:extLst>
            </p:cNvPr>
            <p:cNvSpPr/>
            <p:nvPr/>
          </p:nvSpPr>
          <p:spPr>
            <a:xfrm>
              <a:off x="10207503" y="4350765"/>
              <a:ext cx="921854" cy="138499"/>
            </a:xfrm>
            <a:prstGeom prst="rect">
              <a:avLst/>
            </a:prstGeom>
            <a:noFill/>
            <a:ln>
              <a:noFill/>
            </a:ln>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 normalizeH="0" baseline="0" noProof="0" dirty="0">
                  <a:ln>
                    <a:noFill/>
                  </a:ln>
                  <a:solidFill>
                    <a:srgbClr val="0D2192"/>
                  </a:solidFill>
                  <a:effectLst/>
                  <a:uLnTx/>
                  <a:uFillTx/>
                  <a:latin typeface="Segoe UI"/>
                  <a:ea typeface="+mn-ea"/>
                  <a:cs typeface="Segoe UI" pitchFamily="34" charset="0"/>
                </a:rPr>
                <a:t>Sidecar</a:t>
              </a:r>
            </a:p>
          </p:txBody>
        </p:sp>
      </p:grpSp>
      <p:grpSp>
        <p:nvGrpSpPr>
          <p:cNvPr id="86" name="Group 85">
            <a:extLst>
              <a:ext uri="{FF2B5EF4-FFF2-40B4-BE49-F238E27FC236}">
                <a16:creationId xmlns:a16="http://schemas.microsoft.com/office/drawing/2014/main" id="{BED798C7-5F43-471B-B5FC-1E36A47339A7}"/>
              </a:ext>
            </a:extLst>
          </p:cNvPr>
          <p:cNvGrpSpPr/>
          <p:nvPr/>
        </p:nvGrpSpPr>
        <p:grpSpPr>
          <a:xfrm>
            <a:off x="10232607" y="4082408"/>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87"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Z</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0"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1" name="Group 90">
            <a:extLst>
              <a:ext uri="{FF2B5EF4-FFF2-40B4-BE49-F238E27FC236}">
                <a16:creationId xmlns:a16="http://schemas.microsoft.com/office/drawing/2014/main" id="{BED798C7-5F43-471B-B5FC-1E36A47339A7}"/>
              </a:ext>
            </a:extLst>
          </p:cNvPr>
          <p:cNvGrpSpPr/>
          <p:nvPr/>
        </p:nvGrpSpPr>
        <p:grpSpPr>
          <a:xfrm>
            <a:off x="10232607" y="2803087"/>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2"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Y</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3"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grpSp>
        <p:nvGrpSpPr>
          <p:cNvPr id="94" name="Group 93">
            <a:extLst>
              <a:ext uri="{FF2B5EF4-FFF2-40B4-BE49-F238E27FC236}">
                <a16:creationId xmlns:a16="http://schemas.microsoft.com/office/drawing/2014/main" id="{BED798C7-5F43-471B-B5FC-1E36A47339A7}"/>
              </a:ext>
            </a:extLst>
          </p:cNvPr>
          <p:cNvGrpSpPr/>
          <p:nvPr/>
        </p:nvGrpSpPr>
        <p:grpSpPr>
          <a:xfrm>
            <a:off x="10232607" y="1523766"/>
            <a:ext cx="1075331" cy="1110259"/>
            <a:chOff x="6469556" y="2935093"/>
            <a:chExt cx="1737360" cy="1734143"/>
          </a:xfrm>
          <a:solidFill>
            <a:schemeClr val="accent6">
              <a:lumMod val="20000"/>
              <a:lumOff val="80000"/>
            </a:schemeClr>
          </a:solidFill>
          <a:effectLst>
            <a:outerShdw blurRad="317500" sx="102000" sy="102000" algn="ctr" rotWithShape="0">
              <a:schemeClr val="accent6">
                <a:alpha val="20000"/>
              </a:schemeClr>
            </a:outerShdw>
          </a:effectLst>
        </p:grpSpPr>
        <p:sp>
          <p:nvSpPr>
            <p:cNvPr id="95" name="Rounded Rectangle 5">
              <a:extLst>
                <a:ext uri="{FF2B5EF4-FFF2-40B4-BE49-F238E27FC236}">
                  <a16:creationId xmlns:a16="http://schemas.microsoft.com/office/drawing/2014/main" id="{DD77DEF4-73C2-4A7E-ABE7-1522B9FE4AED}"/>
                </a:ext>
              </a:extLst>
            </p:cNvPr>
            <p:cNvSpPr/>
            <p:nvPr/>
          </p:nvSpPr>
          <p:spPr bwMode="auto">
            <a:xfrm>
              <a:off x="6469556" y="2935093"/>
              <a:ext cx="1737360" cy="1734143"/>
            </a:xfrm>
            <a:prstGeom prst="rect">
              <a:avLst/>
            </a:prstGeom>
            <a:grp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Actor X</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6" name="Graphic 51">
              <a:extLst>
                <a:ext uri="{FF2B5EF4-FFF2-40B4-BE49-F238E27FC236}">
                  <a16:creationId xmlns:a16="http://schemas.microsoft.com/office/drawing/2014/main" id="{B5C71794-E32E-4F90-80ED-1CE15FAA6D94}"/>
                </a:ext>
              </a:extLst>
            </p:cNvPr>
            <p:cNvPicPr>
              <a:picLocks noChangeAspect="1"/>
            </p:cNvPicPr>
            <p:nvPr/>
          </p:nvPicPr>
          <p:blipFill>
            <a:blip r:embed="rId3"/>
            <a:srcRect/>
            <a:stretch/>
          </p:blipFill>
          <p:spPr>
            <a:xfrm>
              <a:off x="7078652" y="3303432"/>
              <a:ext cx="519168" cy="310059"/>
            </a:xfrm>
            <a:prstGeom prst="rect">
              <a:avLst/>
            </a:prstGeom>
            <a:grpFill/>
          </p:spPr>
        </p:pic>
      </p:grpSp>
      <p:cxnSp>
        <p:nvCxnSpPr>
          <p:cNvPr id="97" name="Straight Arrow Connector 96">
            <a:extLst>
              <a:ext uri="{FF2B5EF4-FFF2-40B4-BE49-F238E27FC236}">
                <a16:creationId xmlns:a16="http://schemas.microsoft.com/office/drawing/2014/main" id="{D36D6F26-C0BE-454B-96D9-206E5C4ECBB1}"/>
              </a:ext>
            </a:extLst>
          </p:cNvPr>
          <p:cNvCxnSpPr>
            <a:cxnSpLocks/>
          </p:cNvCxnSpPr>
          <p:nvPr/>
        </p:nvCxnSpPr>
        <p:spPr>
          <a:xfrm>
            <a:off x="9676023" y="3332236"/>
            <a:ext cx="476250" cy="1624"/>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36D6F26-C0BE-454B-96D9-206E5C4ECBB1}"/>
              </a:ext>
            </a:extLst>
          </p:cNvPr>
          <p:cNvCxnSpPr>
            <a:cxnSpLocks/>
          </p:cNvCxnSpPr>
          <p:nvPr/>
        </p:nvCxnSpPr>
        <p:spPr>
          <a:xfrm flipV="1">
            <a:off x="9676023" y="4637537"/>
            <a:ext cx="476250"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36D6F26-C0BE-454B-96D9-206E5C4ECBB1}"/>
              </a:ext>
            </a:extLst>
          </p:cNvPr>
          <p:cNvCxnSpPr>
            <a:cxnSpLocks/>
          </p:cNvCxnSpPr>
          <p:nvPr/>
        </p:nvCxnSpPr>
        <p:spPr>
          <a:xfrm>
            <a:off x="9689589" y="5886048"/>
            <a:ext cx="462684" cy="1"/>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36D6F26-C0BE-454B-96D9-206E5C4ECBB1}"/>
              </a:ext>
            </a:extLst>
          </p:cNvPr>
          <p:cNvCxnSpPr>
            <a:cxnSpLocks/>
          </p:cNvCxnSpPr>
          <p:nvPr/>
        </p:nvCxnSpPr>
        <p:spPr>
          <a:xfrm>
            <a:off x="9199773" y="3966197"/>
            <a:ext cx="489816" cy="0"/>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36D6F26-C0BE-454B-96D9-206E5C4ECBB1}"/>
              </a:ext>
            </a:extLst>
          </p:cNvPr>
          <p:cNvCxnSpPr>
            <a:cxnSpLocks/>
          </p:cNvCxnSpPr>
          <p:nvPr/>
        </p:nvCxnSpPr>
        <p:spPr>
          <a:xfrm flipV="1">
            <a:off x="9689589" y="2074937"/>
            <a:ext cx="0" cy="3811111"/>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3E1A663-47E9-4AEB-85B2-47D991007D1A}"/>
              </a:ext>
            </a:extLst>
          </p:cNvPr>
          <p:cNvCxnSpPr>
            <a:cxnSpLocks/>
          </p:cNvCxnSpPr>
          <p:nvPr/>
        </p:nvCxnSpPr>
        <p:spPr>
          <a:xfrm flipV="1">
            <a:off x="4839921" y="3618094"/>
            <a:ext cx="0" cy="646745"/>
          </a:xfrm>
          <a:prstGeom prst="straightConnector1">
            <a:avLst/>
          </a:prstGeom>
          <a:ln w="19050">
            <a:solidFill>
              <a:schemeClr val="accent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5D53227B-BA9B-4273-BCD8-613D8D62AE3E}"/>
              </a:ext>
            </a:extLst>
          </p:cNvPr>
          <p:cNvSpPr/>
          <p:nvPr/>
        </p:nvSpPr>
        <p:spPr>
          <a:xfrm>
            <a:off x="6234835" y="6206486"/>
            <a:ext cx="1517768"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1A1A1A"/>
                </a:solidFill>
                <a:effectLst/>
                <a:uLnTx/>
                <a:uFillTx/>
                <a:latin typeface="Segoe UI"/>
                <a:ea typeface="Segoe UI" pitchFamily="34" charset="0"/>
                <a:cs typeface="Segoe UI" pitchFamily="34" charset="0"/>
              </a:rPr>
              <a:t>State Store</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5D53227B-BA9B-4273-BCD8-613D8D62AE3E}"/>
              </a:ext>
            </a:extLst>
          </p:cNvPr>
          <p:cNvSpPr/>
          <p:nvPr/>
        </p:nvSpPr>
        <p:spPr>
          <a:xfrm>
            <a:off x="5706632" y="4113088"/>
            <a:ext cx="1132731"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1A1A1A"/>
                </a:solidFill>
                <a:effectLst/>
                <a:uLnTx/>
                <a:uFillTx/>
                <a:latin typeface="Segoe UI"/>
                <a:ea typeface="Segoe UI" pitchFamily="34" charset="0"/>
                <a:cs typeface="Segoe UI" pitchFamily="34" charset="0"/>
              </a:rPr>
              <a:t>Pub/Sub</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nvGrpSpPr>
          <p:cNvPr id="142" name="Group 141"/>
          <p:cNvGrpSpPr/>
          <p:nvPr/>
        </p:nvGrpSpPr>
        <p:grpSpPr>
          <a:xfrm>
            <a:off x="1000066" y="1841216"/>
            <a:ext cx="1737360" cy="1734143"/>
            <a:chOff x="-961541" y="3174640"/>
            <a:chExt cx="1737360" cy="1734143"/>
          </a:xfrm>
        </p:grpSpPr>
        <p:sp>
          <p:nvSpPr>
            <p:cNvPr id="148" name="Rounded Rectangle 5">
              <a:extLst>
                <a:ext uri="{FF2B5EF4-FFF2-40B4-BE49-F238E27FC236}">
                  <a16:creationId xmlns:a16="http://schemas.microsoft.com/office/drawing/2014/main" id="{9A276B59-64FE-40FA-B6F2-328B6D6746D0}"/>
                </a:ext>
              </a:extLst>
            </p:cNvPr>
            <p:cNvSpPr/>
            <p:nvPr/>
          </p:nvSpPr>
          <p:spPr bwMode="auto">
            <a:xfrm>
              <a:off x="-961541" y="3174640"/>
              <a:ext cx="1737360" cy="1734143"/>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54864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Segoe UI Semibold"/>
                  <a:ea typeface="+mn-ea"/>
                  <a:cs typeface="+mn-cs"/>
                </a:rPr>
                <a:t>Shape Presenter</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smtClean="0">
                  <a:solidFill>
                    <a:srgbClr val="000000"/>
                  </a:solidFill>
                  <a:latin typeface="Segoe UI Semibold"/>
                </a:rPr>
                <a:t>Client</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034" name="Picture 10" descr="Get a named item value in a XAML with PowerShell – Thomas PRUD'HOM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009" y="3400879"/>
              <a:ext cx="750722" cy="5560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1" name="Straight Arrow Connector 150">
            <a:extLst>
              <a:ext uri="{FF2B5EF4-FFF2-40B4-BE49-F238E27FC236}">
                <a16:creationId xmlns:a16="http://schemas.microsoft.com/office/drawing/2014/main" id="{2120D49E-AB49-4DFD-AB34-2724E47EC851}"/>
              </a:ext>
            </a:extLst>
          </p:cNvPr>
          <p:cNvCxnSpPr>
            <a:cxnSpLocks/>
          </p:cNvCxnSpPr>
          <p:nvPr/>
        </p:nvCxnSpPr>
        <p:spPr>
          <a:xfrm>
            <a:off x="2842019" y="2617892"/>
            <a:ext cx="5419956" cy="16133"/>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D53227B-BA9B-4273-BCD8-613D8D62AE3E}"/>
              </a:ext>
            </a:extLst>
          </p:cNvPr>
          <p:cNvSpPr/>
          <p:nvPr/>
        </p:nvSpPr>
        <p:spPr>
          <a:xfrm>
            <a:off x="2793337" y="2254020"/>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rPr>
              <a:t>Dapr</a:t>
            </a:r>
            <a:r>
              <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API</a:t>
            </a:r>
          </a:p>
        </p:txBody>
      </p:sp>
      <p:cxnSp>
        <p:nvCxnSpPr>
          <p:cNvPr id="153" name="Straight Arrow Connector 152">
            <a:extLst>
              <a:ext uri="{FF2B5EF4-FFF2-40B4-BE49-F238E27FC236}">
                <a16:creationId xmlns:a16="http://schemas.microsoft.com/office/drawing/2014/main" id="{2120D49E-AB49-4DFD-AB34-2724E47EC851}"/>
              </a:ext>
            </a:extLst>
          </p:cNvPr>
          <p:cNvCxnSpPr>
            <a:cxnSpLocks/>
          </p:cNvCxnSpPr>
          <p:nvPr/>
        </p:nvCxnSpPr>
        <p:spPr>
          <a:xfrm>
            <a:off x="1868746" y="3683299"/>
            <a:ext cx="0" cy="594385"/>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5D53227B-BA9B-4273-BCD8-613D8D62AE3E}"/>
              </a:ext>
            </a:extLst>
          </p:cNvPr>
          <p:cNvSpPr/>
          <p:nvPr/>
        </p:nvSpPr>
        <p:spPr>
          <a:xfrm>
            <a:off x="831457" y="3824076"/>
            <a:ext cx="1043502"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smtClean="0">
                <a:ln>
                  <a:noFill/>
                </a:ln>
                <a:solidFill>
                  <a:srgbClr val="1A1A1A"/>
                </a:solidFill>
                <a:effectLst/>
                <a:uLnTx/>
                <a:uFillTx/>
                <a:latin typeface="Segoe UI"/>
                <a:ea typeface="Segoe UI" pitchFamily="34" charset="0"/>
                <a:cs typeface="Segoe UI" pitchFamily="34" charset="0"/>
              </a:rPr>
              <a:t>SignalR</a:t>
            </a: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CF455244-9E24-426C-8E86-01747361C9E3}"/>
              </a:ext>
            </a:extLst>
          </p:cNvPr>
          <p:cNvSpPr/>
          <p:nvPr/>
        </p:nvSpPr>
        <p:spPr>
          <a:xfrm>
            <a:off x="8353049" y="5418641"/>
            <a:ext cx="1010884" cy="339112"/>
          </a:xfrm>
          <a:prstGeom prst="rect">
            <a:avLst/>
          </a:prstGeom>
          <a:noFill/>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Save / Load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shape </a:t>
            </a:r>
            <a:r>
              <a:rPr lang="en-US" sz="1100" dirty="0" smtClean="0">
                <a:solidFill>
                  <a:srgbClr val="0078D4"/>
                </a:solidFill>
                <a:latin typeface="Segoe UI"/>
                <a:cs typeface="Segoe UI" pitchFamily="34" charset="0"/>
              </a:rPr>
              <a:t>location</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CF455244-9E24-426C-8E86-01747361C9E3}"/>
              </a:ext>
            </a:extLst>
          </p:cNvPr>
          <p:cNvSpPr/>
          <p:nvPr/>
        </p:nvSpPr>
        <p:spPr>
          <a:xfrm>
            <a:off x="5671695" y="5249085"/>
            <a:ext cx="916964" cy="339112"/>
          </a:xfrm>
          <a:prstGeom prst="rect">
            <a:avLst/>
          </a:prstGeom>
          <a:noFill/>
        </p:spPr>
        <p:txBody>
          <a:bodyPr wrap="square" lIns="0" tIns="0" rIns="0" bIns="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Save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 </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Load </a:t>
            </a:r>
            <a:r>
              <a:rPr lang="en-US" sz="1100" noProof="0" dirty="0" smtClean="0">
                <a:solidFill>
                  <a:srgbClr val="0078D4"/>
                </a:solidFill>
                <a:latin typeface="Segoe UI"/>
                <a:cs typeface="Segoe UI" pitchFamily="34" charset="0"/>
              </a:rPr>
              <a:t>s</a:t>
            </a:r>
            <a:r>
              <a:rPr kumimoji="0" lang="en-US" sz="1100" b="0" i="0" u="none" strike="noStrike" kern="1200" cap="none" spc="0" normalizeH="0" baseline="0" noProof="0" dirty="0" smtClean="0">
                <a:ln>
                  <a:noFill/>
                </a:ln>
                <a:solidFill>
                  <a:srgbClr val="0078D4"/>
                </a:solidFill>
                <a:effectLst/>
                <a:uLnTx/>
                <a:uFillTx/>
                <a:latin typeface="Segoe UI"/>
                <a:ea typeface="+mn-ea"/>
                <a:cs typeface="Segoe UI" pitchFamily="34" charset="0"/>
              </a:rPr>
              <a:t>hape </a:t>
            </a:r>
            <a:r>
              <a:rPr lang="en-US" sz="1100" dirty="0" smtClean="0">
                <a:solidFill>
                  <a:srgbClr val="0078D4"/>
                </a:solidFill>
                <a:latin typeface="Segoe UI"/>
                <a:cs typeface="Segoe UI" pitchFamily="34" charset="0"/>
              </a:rPr>
              <a:t>list</a:t>
            </a:r>
            <a:endPar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cxnSp>
        <p:nvCxnSpPr>
          <p:cNvPr id="81" name="Straight Arrow Connector 80">
            <a:extLst>
              <a:ext uri="{FF2B5EF4-FFF2-40B4-BE49-F238E27FC236}">
                <a16:creationId xmlns:a16="http://schemas.microsoft.com/office/drawing/2014/main" id="{2120D49E-AB49-4DFD-AB34-2724E47EC851}"/>
              </a:ext>
            </a:extLst>
          </p:cNvPr>
          <p:cNvCxnSpPr>
            <a:cxnSpLocks/>
          </p:cNvCxnSpPr>
          <p:nvPr/>
        </p:nvCxnSpPr>
        <p:spPr>
          <a:xfrm>
            <a:off x="8261975" y="2634025"/>
            <a:ext cx="0" cy="467857"/>
          </a:xfrm>
          <a:prstGeom prst="straightConnector1">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Freeform: Shape 88">
            <a:extLst>
              <a:ext uri="{FF2B5EF4-FFF2-40B4-BE49-F238E27FC236}">
                <a16:creationId xmlns:a16="http://schemas.microsoft.com/office/drawing/2014/main" id="{252D4B5A-CCA7-4C6D-8C41-2C4BB3543677}"/>
              </a:ext>
            </a:extLst>
          </p:cNvPr>
          <p:cNvSpPr/>
          <p:nvPr/>
        </p:nvSpPr>
        <p:spPr>
          <a:xfrm>
            <a:off x="4779430" y="437066"/>
            <a:ext cx="4459500"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Segoe UI Semibold"/>
                <a:ea typeface="+mn-ea"/>
                <a:cs typeface="+mn-cs"/>
              </a:rPr>
              <a:t>- application flow</a:t>
            </a:r>
            <a:endParaRPr kumimoji="0" lang="en-US" sz="3600" b="0" i="0" u="none" strike="noStrike" kern="1200" cap="none" spc="0" normalizeH="0" baseline="0" noProof="0" dirty="0">
              <a:ln>
                <a:noFill/>
              </a:ln>
              <a:solidFill>
                <a:srgbClr val="FF0000"/>
              </a:solidFill>
              <a:effectLst/>
              <a:uLnTx/>
              <a:uFillTx/>
              <a:latin typeface="Segoe UI Semibold"/>
              <a:ea typeface="+mn-ea"/>
              <a:cs typeface="+mn-cs"/>
            </a:endParaRPr>
          </a:p>
        </p:txBody>
      </p:sp>
      <p:grpSp>
        <p:nvGrpSpPr>
          <p:cNvPr id="18" name="Group 17"/>
          <p:cNvGrpSpPr/>
          <p:nvPr/>
        </p:nvGrpSpPr>
        <p:grpSpPr>
          <a:xfrm>
            <a:off x="2311394" y="1422954"/>
            <a:ext cx="751688" cy="700750"/>
            <a:chOff x="5836971" y="1415395"/>
            <a:chExt cx="751688" cy="700750"/>
          </a:xfrm>
        </p:grpSpPr>
        <p:sp>
          <p:nvSpPr>
            <p:cNvPr id="17" name="Rounded Rectangle 16"/>
            <p:cNvSpPr/>
            <p:nvPr/>
          </p:nvSpPr>
          <p:spPr bwMode="auto">
            <a:xfrm>
              <a:off x="5836971" y="1415395"/>
              <a:ext cx="751688" cy="70075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Plus 63"/>
            <p:cNvSpPr/>
            <p:nvPr/>
          </p:nvSpPr>
          <p:spPr bwMode="auto">
            <a:xfrm>
              <a:off x="5923397" y="1442725"/>
              <a:ext cx="605332" cy="646089"/>
            </a:xfrm>
            <a:prstGeom prst="mathPlus">
              <a:avLst>
                <a:gd name="adj1" fmla="val 21122"/>
              </a:avLst>
            </a:prstGeom>
            <a:solidFill>
              <a:srgbClr val="FF0000"/>
            </a:solidFill>
            <a:ln>
              <a:noFill/>
              <a:headEnd type="none" w="med" len="med"/>
              <a:tailEnd type="none" w="med" len="med"/>
            </a:ln>
            <a:effectLst>
              <a:outerShdw blurRad="190500" dist="228600" dir="2700000" algn="ctr">
                <a:srgbClr val="000000">
                  <a:alpha val="3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3" name="Freeform 22"/>
          <p:cNvSpPr/>
          <p:nvPr/>
        </p:nvSpPr>
        <p:spPr bwMode="auto">
          <a:xfrm>
            <a:off x="3222171" y="1768299"/>
            <a:ext cx="6865258" cy="1838501"/>
          </a:xfrm>
          <a:custGeom>
            <a:avLst/>
            <a:gdLst>
              <a:gd name="connsiteX0" fmla="*/ 0 w 6865258"/>
              <a:gd name="connsiteY0" fmla="*/ 9701 h 1838501"/>
              <a:gd name="connsiteX1" fmla="*/ 1386115 w 6865258"/>
              <a:gd name="connsiteY1" fmla="*/ 9701 h 1838501"/>
              <a:gd name="connsiteX2" fmla="*/ 1792515 w 6865258"/>
              <a:gd name="connsiteY2" fmla="*/ 24215 h 1838501"/>
              <a:gd name="connsiteX3" fmla="*/ 3302000 w 6865258"/>
              <a:gd name="connsiteY3" fmla="*/ 31472 h 1838501"/>
              <a:gd name="connsiteX4" fmla="*/ 3410858 w 6865258"/>
              <a:gd name="connsiteY4" fmla="*/ 38730 h 1838501"/>
              <a:gd name="connsiteX5" fmla="*/ 3468915 w 6865258"/>
              <a:gd name="connsiteY5" fmla="*/ 45987 h 1838501"/>
              <a:gd name="connsiteX6" fmla="*/ 3556000 w 6865258"/>
              <a:gd name="connsiteY6" fmla="*/ 60501 h 1838501"/>
              <a:gd name="connsiteX7" fmla="*/ 3650343 w 6865258"/>
              <a:gd name="connsiteY7" fmla="*/ 67758 h 1838501"/>
              <a:gd name="connsiteX8" fmla="*/ 3824515 w 6865258"/>
              <a:gd name="connsiteY8" fmla="*/ 89530 h 1838501"/>
              <a:gd name="connsiteX9" fmla="*/ 3853543 w 6865258"/>
              <a:gd name="connsiteY9" fmla="*/ 96787 h 1838501"/>
              <a:gd name="connsiteX10" fmla="*/ 3998686 w 6865258"/>
              <a:gd name="connsiteY10" fmla="*/ 118558 h 1838501"/>
              <a:gd name="connsiteX11" fmla="*/ 4071258 w 6865258"/>
              <a:gd name="connsiteY11" fmla="*/ 133072 h 1838501"/>
              <a:gd name="connsiteX12" fmla="*/ 4122058 w 6865258"/>
              <a:gd name="connsiteY12" fmla="*/ 154844 h 1838501"/>
              <a:gd name="connsiteX13" fmla="*/ 4165600 w 6865258"/>
              <a:gd name="connsiteY13" fmla="*/ 169358 h 1838501"/>
              <a:gd name="connsiteX14" fmla="*/ 4209143 w 6865258"/>
              <a:gd name="connsiteY14" fmla="*/ 183872 h 1838501"/>
              <a:gd name="connsiteX15" fmla="*/ 4230915 w 6865258"/>
              <a:gd name="connsiteY15" fmla="*/ 191130 h 1838501"/>
              <a:gd name="connsiteX16" fmla="*/ 4252686 w 6865258"/>
              <a:gd name="connsiteY16" fmla="*/ 205644 h 1838501"/>
              <a:gd name="connsiteX17" fmla="*/ 4310743 w 6865258"/>
              <a:gd name="connsiteY17" fmla="*/ 234672 h 1838501"/>
              <a:gd name="connsiteX18" fmla="*/ 4325258 w 6865258"/>
              <a:gd name="connsiteY18" fmla="*/ 249187 h 1838501"/>
              <a:gd name="connsiteX19" fmla="*/ 4347029 w 6865258"/>
              <a:gd name="connsiteY19" fmla="*/ 263701 h 1838501"/>
              <a:gd name="connsiteX20" fmla="*/ 4383315 w 6865258"/>
              <a:gd name="connsiteY20" fmla="*/ 299987 h 1838501"/>
              <a:gd name="connsiteX21" fmla="*/ 4405086 w 6865258"/>
              <a:gd name="connsiteY21" fmla="*/ 321758 h 1838501"/>
              <a:gd name="connsiteX22" fmla="*/ 4426858 w 6865258"/>
              <a:gd name="connsiteY22" fmla="*/ 336272 h 1838501"/>
              <a:gd name="connsiteX23" fmla="*/ 4455886 w 6865258"/>
              <a:gd name="connsiteY23" fmla="*/ 379815 h 1838501"/>
              <a:gd name="connsiteX24" fmla="*/ 4470400 w 6865258"/>
              <a:gd name="connsiteY24" fmla="*/ 394330 h 1838501"/>
              <a:gd name="connsiteX25" fmla="*/ 4499429 w 6865258"/>
              <a:gd name="connsiteY25" fmla="*/ 437872 h 1838501"/>
              <a:gd name="connsiteX26" fmla="*/ 4521200 w 6865258"/>
              <a:gd name="connsiteY26" fmla="*/ 481415 h 1838501"/>
              <a:gd name="connsiteX27" fmla="*/ 4528458 w 6865258"/>
              <a:gd name="connsiteY27" fmla="*/ 503187 h 1838501"/>
              <a:gd name="connsiteX28" fmla="*/ 4557486 w 6865258"/>
              <a:gd name="connsiteY28" fmla="*/ 546730 h 1838501"/>
              <a:gd name="connsiteX29" fmla="*/ 4586515 w 6865258"/>
              <a:gd name="connsiteY29" fmla="*/ 604787 h 1838501"/>
              <a:gd name="connsiteX30" fmla="*/ 4601029 w 6865258"/>
              <a:gd name="connsiteY30" fmla="*/ 648330 h 1838501"/>
              <a:gd name="connsiteX31" fmla="*/ 4615543 w 6865258"/>
              <a:gd name="connsiteY31" fmla="*/ 670101 h 1838501"/>
              <a:gd name="connsiteX32" fmla="*/ 4644572 w 6865258"/>
              <a:gd name="connsiteY32" fmla="*/ 735415 h 1838501"/>
              <a:gd name="connsiteX33" fmla="*/ 4659086 w 6865258"/>
              <a:gd name="connsiteY33" fmla="*/ 749930 h 1838501"/>
              <a:gd name="connsiteX34" fmla="*/ 4680858 w 6865258"/>
              <a:gd name="connsiteY34" fmla="*/ 793472 h 1838501"/>
              <a:gd name="connsiteX35" fmla="*/ 4709886 w 6865258"/>
              <a:gd name="connsiteY35" fmla="*/ 895072 h 1838501"/>
              <a:gd name="connsiteX36" fmla="*/ 4717143 w 6865258"/>
              <a:gd name="connsiteY36" fmla="*/ 924101 h 1838501"/>
              <a:gd name="connsiteX37" fmla="*/ 4731658 w 6865258"/>
              <a:gd name="connsiteY37" fmla="*/ 967644 h 1838501"/>
              <a:gd name="connsiteX38" fmla="*/ 4746172 w 6865258"/>
              <a:gd name="connsiteY38" fmla="*/ 1032958 h 1838501"/>
              <a:gd name="connsiteX39" fmla="*/ 4753429 w 6865258"/>
              <a:gd name="connsiteY39" fmla="*/ 1061987 h 1838501"/>
              <a:gd name="connsiteX40" fmla="*/ 4760686 w 6865258"/>
              <a:gd name="connsiteY40" fmla="*/ 1083758 h 1838501"/>
              <a:gd name="connsiteX41" fmla="*/ 4767943 w 6865258"/>
              <a:gd name="connsiteY41" fmla="*/ 1120044 h 1838501"/>
              <a:gd name="connsiteX42" fmla="*/ 4789715 w 6865258"/>
              <a:gd name="connsiteY42" fmla="*/ 1199872 h 1838501"/>
              <a:gd name="connsiteX43" fmla="*/ 4796972 w 6865258"/>
              <a:gd name="connsiteY43" fmla="*/ 1243415 h 1838501"/>
              <a:gd name="connsiteX44" fmla="*/ 4811486 w 6865258"/>
              <a:gd name="connsiteY44" fmla="*/ 1352272 h 1838501"/>
              <a:gd name="connsiteX45" fmla="*/ 4826000 w 6865258"/>
              <a:gd name="connsiteY45" fmla="*/ 1395815 h 1838501"/>
              <a:gd name="connsiteX46" fmla="*/ 4840515 w 6865258"/>
              <a:gd name="connsiteY46" fmla="*/ 1446615 h 1838501"/>
              <a:gd name="connsiteX47" fmla="*/ 4847772 w 6865258"/>
              <a:gd name="connsiteY47" fmla="*/ 1468387 h 1838501"/>
              <a:gd name="connsiteX48" fmla="*/ 4869543 w 6865258"/>
              <a:gd name="connsiteY48" fmla="*/ 1540958 h 1838501"/>
              <a:gd name="connsiteX49" fmla="*/ 4876800 w 6865258"/>
              <a:gd name="connsiteY49" fmla="*/ 1562730 h 1838501"/>
              <a:gd name="connsiteX50" fmla="*/ 4891315 w 6865258"/>
              <a:gd name="connsiteY50" fmla="*/ 1577244 h 1838501"/>
              <a:gd name="connsiteX51" fmla="*/ 4920343 w 6865258"/>
              <a:gd name="connsiteY51" fmla="*/ 1613530 h 1838501"/>
              <a:gd name="connsiteX52" fmla="*/ 4963886 w 6865258"/>
              <a:gd name="connsiteY52" fmla="*/ 1642558 h 1838501"/>
              <a:gd name="connsiteX53" fmla="*/ 4985658 w 6865258"/>
              <a:gd name="connsiteY53" fmla="*/ 1657072 h 1838501"/>
              <a:gd name="connsiteX54" fmla="*/ 5021943 w 6865258"/>
              <a:gd name="connsiteY54" fmla="*/ 1686101 h 1838501"/>
              <a:gd name="connsiteX55" fmla="*/ 5043715 w 6865258"/>
              <a:gd name="connsiteY55" fmla="*/ 1693358 h 1838501"/>
              <a:gd name="connsiteX56" fmla="*/ 5087258 w 6865258"/>
              <a:gd name="connsiteY56" fmla="*/ 1715130 h 1838501"/>
              <a:gd name="connsiteX57" fmla="*/ 5138058 w 6865258"/>
              <a:gd name="connsiteY57" fmla="*/ 1736901 h 1838501"/>
              <a:gd name="connsiteX58" fmla="*/ 5159829 w 6865258"/>
              <a:gd name="connsiteY58" fmla="*/ 1751415 h 1838501"/>
              <a:gd name="connsiteX59" fmla="*/ 5203372 w 6865258"/>
              <a:gd name="connsiteY59" fmla="*/ 1765930 h 1838501"/>
              <a:gd name="connsiteX60" fmla="*/ 5297715 w 6865258"/>
              <a:gd name="connsiteY60" fmla="*/ 1787701 h 1838501"/>
              <a:gd name="connsiteX61" fmla="*/ 5326743 w 6865258"/>
              <a:gd name="connsiteY61" fmla="*/ 1802215 h 1838501"/>
              <a:gd name="connsiteX62" fmla="*/ 5370286 w 6865258"/>
              <a:gd name="connsiteY62" fmla="*/ 1816730 h 1838501"/>
              <a:gd name="connsiteX63" fmla="*/ 5442858 w 6865258"/>
              <a:gd name="connsiteY63" fmla="*/ 1831244 h 1838501"/>
              <a:gd name="connsiteX64" fmla="*/ 5537200 w 6865258"/>
              <a:gd name="connsiteY64" fmla="*/ 1838501 h 1838501"/>
              <a:gd name="connsiteX65" fmla="*/ 5631543 w 6865258"/>
              <a:gd name="connsiteY65" fmla="*/ 1831244 h 1838501"/>
              <a:gd name="connsiteX66" fmla="*/ 5653315 w 6865258"/>
              <a:gd name="connsiteY66" fmla="*/ 1823987 h 1838501"/>
              <a:gd name="connsiteX67" fmla="*/ 5682343 w 6865258"/>
              <a:gd name="connsiteY67" fmla="*/ 1816730 h 1838501"/>
              <a:gd name="connsiteX68" fmla="*/ 5754915 w 6865258"/>
              <a:gd name="connsiteY68" fmla="*/ 1809472 h 1838501"/>
              <a:gd name="connsiteX69" fmla="*/ 5812972 w 6865258"/>
              <a:gd name="connsiteY69" fmla="*/ 1802215 h 1838501"/>
              <a:gd name="connsiteX70" fmla="*/ 5856515 w 6865258"/>
              <a:gd name="connsiteY70" fmla="*/ 1787701 h 1838501"/>
              <a:gd name="connsiteX71" fmla="*/ 5878286 w 6865258"/>
              <a:gd name="connsiteY71" fmla="*/ 1780444 h 1838501"/>
              <a:gd name="connsiteX72" fmla="*/ 5900058 w 6865258"/>
              <a:gd name="connsiteY72" fmla="*/ 1765930 h 1838501"/>
              <a:gd name="connsiteX73" fmla="*/ 5958115 w 6865258"/>
              <a:gd name="connsiteY73" fmla="*/ 1744158 h 1838501"/>
              <a:gd name="connsiteX74" fmla="*/ 5987143 w 6865258"/>
              <a:gd name="connsiteY74" fmla="*/ 1729644 h 1838501"/>
              <a:gd name="connsiteX75" fmla="*/ 6023429 w 6865258"/>
              <a:gd name="connsiteY75" fmla="*/ 1700615 h 1838501"/>
              <a:gd name="connsiteX76" fmla="*/ 6045200 w 6865258"/>
              <a:gd name="connsiteY76" fmla="*/ 1686101 h 1838501"/>
              <a:gd name="connsiteX77" fmla="*/ 6074229 w 6865258"/>
              <a:gd name="connsiteY77" fmla="*/ 1642558 h 1838501"/>
              <a:gd name="connsiteX78" fmla="*/ 6125029 w 6865258"/>
              <a:gd name="connsiteY78" fmla="*/ 1584501 h 1838501"/>
              <a:gd name="connsiteX79" fmla="*/ 6132286 w 6865258"/>
              <a:gd name="connsiteY79" fmla="*/ 1562730 h 1838501"/>
              <a:gd name="connsiteX80" fmla="*/ 6146800 w 6865258"/>
              <a:gd name="connsiteY80" fmla="*/ 1540958 h 1838501"/>
              <a:gd name="connsiteX81" fmla="*/ 6168572 w 6865258"/>
              <a:gd name="connsiteY81" fmla="*/ 1497415 h 1838501"/>
              <a:gd name="connsiteX82" fmla="*/ 6190343 w 6865258"/>
              <a:gd name="connsiteY82" fmla="*/ 1439358 h 1838501"/>
              <a:gd name="connsiteX83" fmla="*/ 6204858 w 6865258"/>
              <a:gd name="connsiteY83" fmla="*/ 1395815 h 1838501"/>
              <a:gd name="connsiteX84" fmla="*/ 6212115 w 6865258"/>
              <a:gd name="connsiteY84" fmla="*/ 1374044 h 1838501"/>
              <a:gd name="connsiteX85" fmla="*/ 6219372 w 6865258"/>
              <a:gd name="connsiteY85" fmla="*/ 1352272 h 1838501"/>
              <a:gd name="connsiteX86" fmla="*/ 6241143 w 6865258"/>
              <a:gd name="connsiteY86" fmla="*/ 1294215 h 1838501"/>
              <a:gd name="connsiteX87" fmla="*/ 6255658 w 6865258"/>
              <a:gd name="connsiteY87" fmla="*/ 1214387 h 1838501"/>
              <a:gd name="connsiteX88" fmla="*/ 6262915 w 6865258"/>
              <a:gd name="connsiteY88" fmla="*/ 1192615 h 1838501"/>
              <a:gd name="connsiteX89" fmla="*/ 6270172 w 6865258"/>
              <a:gd name="connsiteY89" fmla="*/ 1156330 h 1838501"/>
              <a:gd name="connsiteX90" fmla="*/ 6284686 w 6865258"/>
              <a:gd name="connsiteY90" fmla="*/ 1098272 h 1838501"/>
              <a:gd name="connsiteX91" fmla="*/ 6299200 w 6865258"/>
              <a:gd name="connsiteY91" fmla="*/ 1025701 h 1838501"/>
              <a:gd name="connsiteX92" fmla="*/ 6313715 w 6865258"/>
              <a:gd name="connsiteY92" fmla="*/ 953130 h 1838501"/>
              <a:gd name="connsiteX93" fmla="*/ 6320972 w 6865258"/>
              <a:gd name="connsiteY93" fmla="*/ 895072 h 1838501"/>
              <a:gd name="connsiteX94" fmla="*/ 6328229 w 6865258"/>
              <a:gd name="connsiteY94" fmla="*/ 873301 h 1838501"/>
              <a:gd name="connsiteX95" fmla="*/ 6335486 w 6865258"/>
              <a:gd name="connsiteY95" fmla="*/ 844272 h 1838501"/>
              <a:gd name="connsiteX96" fmla="*/ 6350000 w 6865258"/>
              <a:gd name="connsiteY96" fmla="*/ 757187 h 1838501"/>
              <a:gd name="connsiteX97" fmla="*/ 6364515 w 6865258"/>
              <a:gd name="connsiteY97" fmla="*/ 553987 h 1838501"/>
              <a:gd name="connsiteX98" fmla="*/ 6379029 w 6865258"/>
              <a:gd name="connsiteY98" fmla="*/ 474158 h 1838501"/>
              <a:gd name="connsiteX99" fmla="*/ 6400800 w 6865258"/>
              <a:gd name="connsiteY99" fmla="*/ 387072 h 1838501"/>
              <a:gd name="connsiteX100" fmla="*/ 6408058 w 6865258"/>
              <a:gd name="connsiteY100" fmla="*/ 365301 h 1838501"/>
              <a:gd name="connsiteX101" fmla="*/ 6415315 w 6865258"/>
              <a:gd name="connsiteY101" fmla="*/ 343530 h 1838501"/>
              <a:gd name="connsiteX102" fmla="*/ 6429829 w 6865258"/>
              <a:gd name="connsiteY102" fmla="*/ 321758 h 1838501"/>
              <a:gd name="connsiteX103" fmla="*/ 6451600 w 6865258"/>
              <a:gd name="connsiteY103" fmla="*/ 270958 h 1838501"/>
              <a:gd name="connsiteX104" fmla="*/ 6466115 w 6865258"/>
              <a:gd name="connsiteY104" fmla="*/ 241930 h 1838501"/>
              <a:gd name="connsiteX105" fmla="*/ 6480629 w 6865258"/>
              <a:gd name="connsiteY105" fmla="*/ 227415 h 1838501"/>
              <a:gd name="connsiteX106" fmla="*/ 6495143 w 6865258"/>
              <a:gd name="connsiteY106" fmla="*/ 205644 h 1838501"/>
              <a:gd name="connsiteX107" fmla="*/ 6567715 w 6865258"/>
              <a:gd name="connsiteY107" fmla="*/ 147587 h 1838501"/>
              <a:gd name="connsiteX108" fmla="*/ 6611258 w 6865258"/>
              <a:gd name="connsiteY108" fmla="*/ 133072 h 1838501"/>
              <a:gd name="connsiteX109" fmla="*/ 6633029 w 6865258"/>
              <a:gd name="connsiteY109" fmla="*/ 125815 h 1838501"/>
              <a:gd name="connsiteX110" fmla="*/ 6662058 w 6865258"/>
              <a:gd name="connsiteY110" fmla="*/ 118558 h 1838501"/>
              <a:gd name="connsiteX111" fmla="*/ 6763658 w 6865258"/>
              <a:gd name="connsiteY111" fmla="*/ 104044 h 1838501"/>
              <a:gd name="connsiteX112" fmla="*/ 6828972 w 6865258"/>
              <a:gd name="connsiteY112" fmla="*/ 111301 h 1838501"/>
              <a:gd name="connsiteX113" fmla="*/ 6865258 w 6865258"/>
              <a:gd name="connsiteY113" fmla="*/ 118558 h 183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65258" h="1838501">
                <a:moveTo>
                  <a:pt x="0" y="9701"/>
                </a:moveTo>
                <a:cubicBezTo>
                  <a:pt x="608603" y="-2719"/>
                  <a:pt x="499086" y="-3739"/>
                  <a:pt x="1386115" y="9701"/>
                </a:cubicBezTo>
                <a:cubicBezTo>
                  <a:pt x="1521652" y="11755"/>
                  <a:pt x="1656971" y="22675"/>
                  <a:pt x="1792515" y="24215"/>
                </a:cubicBezTo>
                <a:lnTo>
                  <a:pt x="3302000" y="31472"/>
                </a:lnTo>
                <a:cubicBezTo>
                  <a:pt x="3338286" y="33891"/>
                  <a:pt x="3374628" y="35579"/>
                  <a:pt x="3410858" y="38730"/>
                </a:cubicBezTo>
                <a:cubicBezTo>
                  <a:pt x="3430288" y="40420"/>
                  <a:pt x="3449628" y="43094"/>
                  <a:pt x="3468915" y="45987"/>
                </a:cubicBezTo>
                <a:cubicBezTo>
                  <a:pt x="3498018" y="50352"/>
                  <a:pt x="3526658" y="58244"/>
                  <a:pt x="3556000" y="60501"/>
                </a:cubicBezTo>
                <a:lnTo>
                  <a:pt x="3650343" y="67758"/>
                </a:lnTo>
                <a:cubicBezTo>
                  <a:pt x="3827224" y="99917"/>
                  <a:pt x="3626213" y="66199"/>
                  <a:pt x="3824515" y="89530"/>
                </a:cubicBezTo>
                <a:cubicBezTo>
                  <a:pt x="3834420" y="90695"/>
                  <a:pt x="3843705" y="95147"/>
                  <a:pt x="3853543" y="96787"/>
                </a:cubicBezTo>
                <a:cubicBezTo>
                  <a:pt x="3913972" y="106858"/>
                  <a:pt x="3932848" y="102099"/>
                  <a:pt x="3998686" y="118558"/>
                </a:cubicBezTo>
                <a:cubicBezTo>
                  <a:pt x="4041990" y="129384"/>
                  <a:pt x="4017877" y="124175"/>
                  <a:pt x="4071258" y="133072"/>
                </a:cubicBezTo>
                <a:cubicBezTo>
                  <a:pt x="4096879" y="158694"/>
                  <a:pt x="4074763" y="141946"/>
                  <a:pt x="4122058" y="154844"/>
                </a:cubicBezTo>
                <a:cubicBezTo>
                  <a:pt x="4136818" y="158869"/>
                  <a:pt x="4151086" y="164520"/>
                  <a:pt x="4165600" y="169358"/>
                </a:cubicBezTo>
                <a:lnTo>
                  <a:pt x="4209143" y="183872"/>
                </a:lnTo>
                <a:cubicBezTo>
                  <a:pt x="4216400" y="186291"/>
                  <a:pt x="4224550" y="186887"/>
                  <a:pt x="4230915" y="191130"/>
                </a:cubicBezTo>
                <a:cubicBezTo>
                  <a:pt x="4238172" y="195968"/>
                  <a:pt x="4244885" y="201744"/>
                  <a:pt x="4252686" y="205644"/>
                </a:cubicBezTo>
                <a:cubicBezTo>
                  <a:pt x="4290217" y="224409"/>
                  <a:pt x="4282721" y="212254"/>
                  <a:pt x="4310743" y="234672"/>
                </a:cubicBezTo>
                <a:cubicBezTo>
                  <a:pt x="4316086" y="238946"/>
                  <a:pt x="4319915" y="244913"/>
                  <a:pt x="4325258" y="249187"/>
                </a:cubicBezTo>
                <a:cubicBezTo>
                  <a:pt x="4332069" y="254636"/>
                  <a:pt x="4340465" y="257958"/>
                  <a:pt x="4347029" y="263701"/>
                </a:cubicBezTo>
                <a:cubicBezTo>
                  <a:pt x="4359902" y="274965"/>
                  <a:pt x="4371220" y="287892"/>
                  <a:pt x="4383315" y="299987"/>
                </a:cubicBezTo>
                <a:cubicBezTo>
                  <a:pt x="4390572" y="307244"/>
                  <a:pt x="4396547" y="316065"/>
                  <a:pt x="4405086" y="321758"/>
                </a:cubicBezTo>
                <a:lnTo>
                  <a:pt x="4426858" y="336272"/>
                </a:lnTo>
                <a:cubicBezTo>
                  <a:pt x="4436534" y="350786"/>
                  <a:pt x="4443552" y="367480"/>
                  <a:pt x="4455886" y="379815"/>
                </a:cubicBezTo>
                <a:cubicBezTo>
                  <a:pt x="4460724" y="384653"/>
                  <a:pt x="4466295" y="388856"/>
                  <a:pt x="4470400" y="394330"/>
                </a:cubicBezTo>
                <a:cubicBezTo>
                  <a:pt x="4480866" y="408285"/>
                  <a:pt x="4499429" y="437872"/>
                  <a:pt x="4499429" y="437872"/>
                </a:cubicBezTo>
                <a:cubicBezTo>
                  <a:pt x="4517668" y="492591"/>
                  <a:pt x="4493067" y="425149"/>
                  <a:pt x="4521200" y="481415"/>
                </a:cubicBezTo>
                <a:cubicBezTo>
                  <a:pt x="4524621" y="488257"/>
                  <a:pt x="4524743" y="496500"/>
                  <a:pt x="4528458" y="503187"/>
                </a:cubicBezTo>
                <a:cubicBezTo>
                  <a:pt x="4536930" y="518436"/>
                  <a:pt x="4551970" y="530181"/>
                  <a:pt x="4557486" y="546730"/>
                </a:cubicBezTo>
                <a:cubicBezTo>
                  <a:pt x="4574164" y="596763"/>
                  <a:pt x="4561182" y="579454"/>
                  <a:pt x="4586515" y="604787"/>
                </a:cubicBezTo>
                <a:cubicBezTo>
                  <a:pt x="4591353" y="619301"/>
                  <a:pt x="4592542" y="635600"/>
                  <a:pt x="4601029" y="648330"/>
                </a:cubicBezTo>
                <a:cubicBezTo>
                  <a:pt x="4605867" y="655587"/>
                  <a:pt x="4611642" y="662300"/>
                  <a:pt x="4615543" y="670101"/>
                </a:cubicBezTo>
                <a:cubicBezTo>
                  <a:pt x="4628114" y="695242"/>
                  <a:pt x="4629183" y="712331"/>
                  <a:pt x="4644572" y="735415"/>
                </a:cubicBezTo>
                <a:cubicBezTo>
                  <a:pt x="4648367" y="741108"/>
                  <a:pt x="4654248" y="745092"/>
                  <a:pt x="4659086" y="749930"/>
                </a:cubicBezTo>
                <a:cubicBezTo>
                  <a:pt x="4685553" y="829332"/>
                  <a:pt x="4643341" y="709060"/>
                  <a:pt x="4680858" y="793472"/>
                </a:cubicBezTo>
                <a:cubicBezTo>
                  <a:pt x="4692755" y="820241"/>
                  <a:pt x="4703298" y="868717"/>
                  <a:pt x="4709886" y="895072"/>
                </a:cubicBezTo>
                <a:cubicBezTo>
                  <a:pt x="4712305" y="904748"/>
                  <a:pt x="4713989" y="914639"/>
                  <a:pt x="4717143" y="924101"/>
                </a:cubicBezTo>
                <a:cubicBezTo>
                  <a:pt x="4721981" y="938615"/>
                  <a:pt x="4727947" y="952801"/>
                  <a:pt x="4731658" y="967644"/>
                </a:cubicBezTo>
                <a:cubicBezTo>
                  <a:pt x="4749354" y="1038428"/>
                  <a:pt x="4727749" y="950050"/>
                  <a:pt x="4746172" y="1032958"/>
                </a:cubicBezTo>
                <a:cubicBezTo>
                  <a:pt x="4748336" y="1042695"/>
                  <a:pt x="4750689" y="1052397"/>
                  <a:pt x="4753429" y="1061987"/>
                </a:cubicBezTo>
                <a:cubicBezTo>
                  <a:pt x="4755530" y="1069342"/>
                  <a:pt x="4758831" y="1076337"/>
                  <a:pt x="4760686" y="1083758"/>
                </a:cubicBezTo>
                <a:cubicBezTo>
                  <a:pt x="4763678" y="1095725"/>
                  <a:pt x="4764697" y="1108144"/>
                  <a:pt x="4767943" y="1120044"/>
                </a:cubicBezTo>
                <a:cubicBezTo>
                  <a:pt x="4789585" y="1199397"/>
                  <a:pt x="4776856" y="1129148"/>
                  <a:pt x="4789715" y="1199872"/>
                </a:cubicBezTo>
                <a:cubicBezTo>
                  <a:pt x="4792347" y="1214349"/>
                  <a:pt x="4795027" y="1228830"/>
                  <a:pt x="4796972" y="1243415"/>
                </a:cubicBezTo>
                <a:cubicBezTo>
                  <a:pt x="4800424" y="1269304"/>
                  <a:pt x="4804275" y="1323428"/>
                  <a:pt x="4811486" y="1352272"/>
                </a:cubicBezTo>
                <a:cubicBezTo>
                  <a:pt x="4815197" y="1367115"/>
                  <a:pt x="4821162" y="1381301"/>
                  <a:pt x="4826000" y="1395815"/>
                </a:cubicBezTo>
                <a:cubicBezTo>
                  <a:pt x="4843404" y="1448025"/>
                  <a:pt x="4822287" y="1382817"/>
                  <a:pt x="4840515" y="1446615"/>
                </a:cubicBezTo>
                <a:cubicBezTo>
                  <a:pt x="4842617" y="1453971"/>
                  <a:pt x="4845670" y="1461031"/>
                  <a:pt x="4847772" y="1468387"/>
                </a:cubicBezTo>
                <a:cubicBezTo>
                  <a:pt x="4869707" y="1545160"/>
                  <a:pt x="4835052" y="1437481"/>
                  <a:pt x="4869543" y="1540958"/>
                </a:cubicBezTo>
                <a:cubicBezTo>
                  <a:pt x="4871962" y="1548215"/>
                  <a:pt x="4871391" y="1557321"/>
                  <a:pt x="4876800" y="1562730"/>
                </a:cubicBezTo>
                <a:cubicBezTo>
                  <a:pt x="4881638" y="1567568"/>
                  <a:pt x="4887041" y="1571901"/>
                  <a:pt x="4891315" y="1577244"/>
                </a:cubicBezTo>
                <a:cubicBezTo>
                  <a:pt x="4905596" y="1595094"/>
                  <a:pt x="4902822" y="1600390"/>
                  <a:pt x="4920343" y="1613530"/>
                </a:cubicBezTo>
                <a:cubicBezTo>
                  <a:pt x="4934298" y="1623996"/>
                  <a:pt x="4949372" y="1632882"/>
                  <a:pt x="4963886" y="1642558"/>
                </a:cubicBezTo>
                <a:cubicBezTo>
                  <a:pt x="4971143" y="1647396"/>
                  <a:pt x="4979491" y="1650904"/>
                  <a:pt x="4985658" y="1657072"/>
                </a:cubicBezTo>
                <a:cubicBezTo>
                  <a:pt x="4999158" y="1670573"/>
                  <a:pt x="5003633" y="1676946"/>
                  <a:pt x="5021943" y="1686101"/>
                </a:cubicBezTo>
                <a:cubicBezTo>
                  <a:pt x="5028785" y="1689522"/>
                  <a:pt x="5036458" y="1690939"/>
                  <a:pt x="5043715" y="1693358"/>
                </a:cubicBezTo>
                <a:cubicBezTo>
                  <a:pt x="5085551" y="1721249"/>
                  <a:pt x="5045195" y="1697103"/>
                  <a:pt x="5087258" y="1715130"/>
                </a:cubicBezTo>
                <a:cubicBezTo>
                  <a:pt x="5150019" y="1742028"/>
                  <a:pt x="5087007" y="1719885"/>
                  <a:pt x="5138058" y="1736901"/>
                </a:cubicBezTo>
                <a:cubicBezTo>
                  <a:pt x="5145315" y="1741739"/>
                  <a:pt x="5151859" y="1747873"/>
                  <a:pt x="5159829" y="1751415"/>
                </a:cubicBezTo>
                <a:cubicBezTo>
                  <a:pt x="5173810" y="1757629"/>
                  <a:pt x="5188529" y="1762219"/>
                  <a:pt x="5203372" y="1765930"/>
                </a:cubicBezTo>
                <a:cubicBezTo>
                  <a:pt x="5273396" y="1783436"/>
                  <a:pt x="5241868" y="1776532"/>
                  <a:pt x="5297715" y="1787701"/>
                </a:cubicBezTo>
                <a:cubicBezTo>
                  <a:pt x="5307391" y="1792539"/>
                  <a:pt x="5316699" y="1798197"/>
                  <a:pt x="5326743" y="1802215"/>
                </a:cubicBezTo>
                <a:cubicBezTo>
                  <a:pt x="5340948" y="1807897"/>
                  <a:pt x="5355632" y="1812334"/>
                  <a:pt x="5370286" y="1816730"/>
                </a:cubicBezTo>
                <a:cubicBezTo>
                  <a:pt x="5391060" y="1822962"/>
                  <a:pt x="5422714" y="1829124"/>
                  <a:pt x="5442858" y="1831244"/>
                </a:cubicBezTo>
                <a:cubicBezTo>
                  <a:pt x="5474225" y="1834546"/>
                  <a:pt x="5505753" y="1836082"/>
                  <a:pt x="5537200" y="1838501"/>
                </a:cubicBezTo>
                <a:cubicBezTo>
                  <a:pt x="5568648" y="1836082"/>
                  <a:pt x="5600246" y="1835156"/>
                  <a:pt x="5631543" y="1831244"/>
                </a:cubicBezTo>
                <a:cubicBezTo>
                  <a:pt x="5639134" y="1830295"/>
                  <a:pt x="5645959" y="1826089"/>
                  <a:pt x="5653315" y="1823987"/>
                </a:cubicBezTo>
                <a:cubicBezTo>
                  <a:pt x="5662905" y="1821247"/>
                  <a:pt x="5672469" y="1818141"/>
                  <a:pt x="5682343" y="1816730"/>
                </a:cubicBezTo>
                <a:cubicBezTo>
                  <a:pt x="5706410" y="1813292"/>
                  <a:pt x="5730752" y="1812157"/>
                  <a:pt x="5754915" y="1809472"/>
                </a:cubicBezTo>
                <a:cubicBezTo>
                  <a:pt x="5774299" y="1807318"/>
                  <a:pt x="5793620" y="1804634"/>
                  <a:pt x="5812972" y="1802215"/>
                </a:cubicBezTo>
                <a:lnTo>
                  <a:pt x="5856515" y="1787701"/>
                </a:lnTo>
                <a:cubicBezTo>
                  <a:pt x="5863772" y="1785282"/>
                  <a:pt x="5871921" y="1784687"/>
                  <a:pt x="5878286" y="1780444"/>
                </a:cubicBezTo>
                <a:cubicBezTo>
                  <a:pt x="5885543" y="1775606"/>
                  <a:pt x="5892257" y="1769831"/>
                  <a:pt x="5900058" y="1765930"/>
                </a:cubicBezTo>
                <a:cubicBezTo>
                  <a:pt x="5960210" y="1735854"/>
                  <a:pt x="5914140" y="1763004"/>
                  <a:pt x="5958115" y="1744158"/>
                </a:cubicBezTo>
                <a:cubicBezTo>
                  <a:pt x="5968058" y="1739897"/>
                  <a:pt x="5977750" y="1735011"/>
                  <a:pt x="5987143" y="1729644"/>
                </a:cubicBezTo>
                <a:cubicBezTo>
                  <a:pt x="6026237" y="1707305"/>
                  <a:pt x="5993625" y="1724459"/>
                  <a:pt x="6023429" y="1700615"/>
                </a:cubicBezTo>
                <a:cubicBezTo>
                  <a:pt x="6030240" y="1695166"/>
                  <a:pt x="6037943" y="1690939"/>
                  <a:pt x="6045200" y="1686101"/>
                </a:cubicBezTo>
                <a:cubicBezTo>
                  <a:pt x="6054876" y="1671587"/>
                  <a:pt x="6061894" y="1654893"/>
                  <a:pt x="6074229" y="1642558"/>
                </a:cubicBezTo>
                <a:cubicBezTo>
                  <a:pt x="6093145" y="1623642"/>
                  <a:pt x="6113028" y="1608503"/>
                  <a:pt x="6125029" y="1584501"/>
                </a:cubicBezTo>
                <a:cubicBezTo>
                  <a:pt x="6128450" y="1577659"/>
                  <a:pt x="6128865" y="1569572"/>
                  <a:pt x="6132286" y="1562730"/>
                </a:cubicBezTo>
                <a:cubicBezTo>
                  <a:pt x="6136187" y="1554929"/>
                  <a:pt x="6142899" y="1548759"/>
                  <a:pt x="6146800" y="1540958"/>
                </a:cubicBezTo>
                <a:cubicBezTo>
                  <a:pt x="6176847" y="1480866"/>
                  <a:pt x="6126976" y="1559811"/>
                  <a:pt x="6168572" y="1497415"/>
                </a:cubicBezTo>
                <a:cubicBezTo>
                  <a:pt x="6185775" y="1411399"/>
                  <a:pt x="6163164" y="1500511"/>
                  <a:pt x="6190343" y="1439358"/>
                </a:cubicBezTo>
                <a:cubicBezTo>
                  <a:pt x="6196557" y="1425377"/>
                  <a:pt x="6200020" y="1410329"/>
                  <a:pt x="6204858" y="1395815"/>
                </a:cubicBezTo>
                <a:lnTo>
                  <a:pt x="6212115" y="1374044"/>
                </a:lnTo>
                <a:cubicBezTo>
                  <a:pt x="6214534" y="1366787"/>
                  <a:pt x="6216531" y="1359375"/>
                  <a:pt x="6219372" y="1352272"/>
                </a:cubicBezTo>
                <a:cubicBezTo>
                  <a:pt x="6222199" y="1345205"/>
                  <a:pt x="6238298" y="1307016"/>
                  <a:pt x="6241143" y="1294215"/>
                </a:cubicBezTo>
                <a:cubicBezTo>
                  <a:pt x="6254088" y="1235959"/>
                  <a:pt x="6242445" y="1267235"/>
                  <a:pt x="6255658" y="1214387"/>
                </a:cubicBezTo>
                <a:cubicBezTo>
                  <a:pt x="6257513" y="1206966"/>
                  <a:pt x="6261060" y="1200036"/>
                  <a:pt x="6262915" y="1192615"/>
                </a:cubicBezTo>
                <a:cubicBezTo>
                  <a:pt x="6265907" y="1180649"/>
                  <a:pt x="6267399" y="1168349"/>
                  <a:pt x="6270172" y="1156330"/>
                </a:cubicBezTo>
                <a:cubicBezTo>
                  <a:pt x="6274657" y="1136893"/>
                  <a:pt x="6280774" y="1117833"/>
                  <a:pt x="6284686" y="1098272"/>
                </a:cubicBezTo>
                <a:cubicBezTo>
                  <a:pt x="6289524" y="1074082"/>
                  <a:pt x="6295144" y="1050035"/>
                  <a:pt x="6299200" y="1025701"/>
                </a:cubicBezTo>
                <a:cubicBezTo>
                  <a:pt x="6308098" y="972320"/>
                  <a:pt x="6302889" y="996433"/>
                  <a:pt x="6313715" y="953130"/>
                </a:cubicBezTo>
                <a:cubicBezTo>
                  <a:pt x="6316134" y="933777"/>
                  <a:pt x="6317483" y="914261"/>
                  <a:pt x="6320972" y="895072"/>
                </a:cubicBezTo>
                <a:cubicBezTo>
                  <a:pt x="6322340" y="887546"/>
                  <a:pt x="6326128" y="880656"/>
                  <a:pt x="6328229" y="873301"/>
                </a:cubicBezTo>
                <a:cubicBezTo>
                  <a:pt x="6330969" y="863711"/>
                  <a:pt x="6333648" y="854075"/>
                  <a:pt x="6335486" y="844272"/>
                </a:cubicBezTo>
                <a:cubicBezTo>
                  <a:pt x="6340909" y="815347"/>
                  <a:pt x="6350000" y="757187"/>
                  <a:pt x="6350000" y="757187"/>
                </a:cubicBezTo>
                <a:cubicBezTo>
                  <a:pt x="6353095" y="707667"/>
                  <a:pt x="6358529" y="607861"/>
                  <a:pt x="6364515" y="553987"/>
                </a:cubicBezTo>
                <a:cubicBezTo>
                  <a:pt x="6367570" y="526493"/>
                  <a:pt x="6374109" y="501220"/>
                  <a:pt x="6379029" y="474158"/>
                </a:cubicBezTo>
                <a:cubicBezTo>
                  <a:pt x="6390754" y="409668"/>
                  <a:pt x="6379602" y="450663"/>
                  <a:pt x="6400800" y="387072"/>
                </a:cubicBezTo>
                <a:lnTo>
                  <a:pt x="6408058" y="365301"/>
                </a:lnTo>
                <a:cubicBezTo>
                  <a:pt x="6410477" y="358044"/>
                  <a:pt x="6411072" y="349895"/>
                  <a:pt x="6415315" y="343530"/>
                </a:cubicBezTo>
                <a:lnTo>
                  <a:pt x="6429829" y="321758"/>
                </a:lnTo>
                <a:cubicBezTo>
                  <a:pt x="6441747" y="274084"/>
                  <a:pt x="6429327" y="309935"/>
                  <a:pt x="6451600" y="270958"/>
                </a:cubicBezTo>
                <a:cubicBezTo>
                  <a:pt x="6456967" y="261565"/>
                  <a:pt x="6460114" y="250931"/>
                  <a:pt x="6466115" y="241930"/>
                </a:cubicBezTo>
                <a:cubicBezTo>
                  <a:pt x="6469910" y="236237"/>
                  <a:pt x="6476355" y="232758"/>
                  <a:pt x="6480629" y="227415"/>
                </a:cubicBezTo>
                <a:cubicBezTo>
                  <a:pt x="6486077" y="220604"/>
                  <a:pt x="6489467" y="212266"/>
                  <a:pt x="6495143" y="205644"/>
                </a:cubicBezTo>
                <a:cubicBezTo>
                  <a:pt x="6510999" y="187146"/>
                  <a:pt x="6545301" y="155059"/>
                  <a:pt x="6567715" y="147587"/>
                </a:cubicBezTo>
                <a:lnTo>
                  <a:pt x="6611258" y="133072"/>
                </a:lnTo>
                <a:cubicBezTo>
                  <a:pt x="6618515" y="130653"/>
                  <a:pt x="6625608" y="127670"/>
                  <a:pt x="6633029" y="125815"/>
                </a:cubicBezTo>
                <a:cubicBezTo>
                  <a:pt x="6642705" y="123396"/>
                  <a:pt x="6652220" y="120198"/>
                  <a:pt x="6662058" y="118558"/>
                </a:cubicBezTo>
                <a:cubicBezTo>
                  <a:pt x="6695803" y="112934"/>
                  <a:pt x="6763658" y="104044"/>
                  <a:pt x="6763658" y="104044"/>
                </a:cubicBezTo>
                <a:cubicBezTo>
                  <a:pt x="6785429" y="106463"/>
                  <a:pt x="6807321" y="107970"/>
                  <a:pt x="6828972" y="111301"/>
                </a:cubicBezTo>
                <a:cubicBezTo>
                  <a:pt x="6879957" y="119145"/>
                  <a:pt x="6843269" y="118558"/>
                  <a:pt x="6865258" y="118558"/>
                </a:cubicBezTo>
              </a:path>
            </a:pathLst>
          </a:custGeom>
          <a:noFill/>
          <a:ln w="38100" cmpd="sng">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2" name="Freeform 31"/>
          <p:cNvSpPr/>
          <p:nvPr/>
        </p:nvSpPr>
        <p:spPr bwMode="auto">
          <a:xfrm>
            <a:off x="7541623" y="2638697"/>
            <a:ext cx="2542903" cy="2892183"/>
          </a:xfrm>
          <a:custGeom>
            <a:avLst/>
            <a:gdLst>
              <a:gd name="connsiteX0" fmla="*/ 2542903 w 2542903"/>
              <a:gd name="connsiteY0" fmla="*/ 0 h 2892183"/>
              <a:gd name="connsiteX1" fmla="*/ 2499360 w 2542903"/>
              <a:gd name="connsiteY1" fmla="*/ 34834 h 2892183"/>
              <a:gd name="connsiteX2" fmla="*/ 2481943 w 2542903"/>
              <a:gd name="connsiteY2" fmla="*/ 52252 h 2892183"/>
              <a:gd name="connsiteX3" fmla="*/ 2447108 w 2542903"/>
              <a:gd name="connsiteY3" fmla="*/ 104503 h 2892183"/>
              <a:gd name="connsiteX4" fmla="*/ 2420983 w 2542903"/>
              <a:gd name="connsiteY4" fmla="*/ 156754 h 2892183"/>
              <a:gd name="connsiteX5" fmla="*/ 2386148 w 2542903"/>
              <a:gd name="connsiteY5" fmla="*/ 191589 h 2892183"/>
              <a:gd name="connsiteX6" fmla="*/ 2377440 w 2542903"/>
              <a:gd name="connsiteY6" fmla="*/ 217714 h 2892183"/>
              <a:gd name="connsiteX7" fmla="*/ 2333897 w 2542903"/>
              <a:gd name="connsiteY7" fmla="*/ 278674 h 2892183"/>
              <a:gd name="connsiteX8" fmla="*/ 2316480 w 2542903"/>
              <a:gd name="connsiteY8" fmla="*/ 296092 h 2892183"/>
              <a:gd name="connsiteX9" fmla="*/ 2290354 w 2542903"/>
              <a:gd name="connsiteY9" fmla="*/ 348343 h 2892183"/>
              <a:gd name="connsiteX10" fmla="*/ 2264228 w 2542903"/>
              <a:gd name="connsiteY10" fmla="*/ 374469 h 2892183"/>
              <a:gd name="connsiteX11" fmla="*/ 2238103 w 2542903"/>
              <a:gd name="connsiteY11" fmla="*/ 435429 h 2892183"/>
              <a:gd name="connsiteX12" fmla="*/ 2203268 w 2542903"/>
              <a:gd name="connsiteY12" fmla="*/ 478972 h 2892183"/>
              <a:gd name="connsiteX13" fmla="*/ 2194560 w 2542903"/>
              <a:gd name="connsiteY13" fmla="*/ 505097 h 2892183"/>
              <a:gd name="connsiteX14" fmla="*/ 2177143 w 2542903"/>
              <a:gd name="connsiteY14" fmla="*/ 539932 h 2892183"/>
              <a:gd name="connsiteX15" fmla="*/ 2168434 w 2542903"/>
              <a:gd name="connsiteY15" fmla="*/ 574766 h 2892183"/>
              <a:gd name="connsiteX16" fmla="*/ 2142308 w 2542903"/>
              <a:gd name="connsiteY16" fmla="*/ 661852 h 2892183"/>
              <a:gd name="connsiteX17" fmla="*/ 2124891 w 2542903"/>
              <a:gd name="connsiteY17" fmla="*/ 801189 h 2892183"/>
              <a:gd name="connsiteX18" fmla="*/ 2116183 w 2542903"/>
              <a:gd name="connsiteY18" fmla="*/ 836023 h 2892183"/>
              <a:gd name="connsiteX19" fmla="*/ 2107474 w 2542903"/>
              <a:gd name="connsiteY19" fmla="*/ 862149 h 2892183"/>
              <a:gd name="connsiteX20" fmla="*/ 2098766 w 2542903"/>
              <a:gd name="connsiteY20" fmla="*/ 905692 h 2892183"/>
              <a:gd name="connsiteX21" fmla="*/ 2090057 w 2542903"/>
              <a:gd name="connsiteY21" fmla="*/ 931817 h 2892183"/>
              <a:gd name="connsiteX22" fmla="*/ 2072640 w 2542903"/>
              <a:gd name="connsiteY22" fmla="*/ 1010194 h 2892183"/>
              <a:gd name="connsiteX23" fmla="*/ 2046514 w 2542903"/>
              <a:gd name="connsiteY23" fmla="*/ 1097280 h 2892183"/>
              <a:gd name="connsiteX24" fmla="*/ 2037806 w 2542903"/>
              <a:gd name="connsiteY24" fmla="*/ 1166949 h 2892183"/>
              <a:gd name="connsiteX25" fmla="*/ 2011680 w 2542903"/>
              <a:gd name="connsiteY25" fmla="*/ 1227909 h 2892183"/>
              <a:gd name="connsiteX26" fmla="*/ 2002971 w 2542903"/>
              <a:gd name="connsiteY26" fmla="*/ 1262743 h 2892183"/>
              <a:gd name="connsiteX27" fmla="*/ 1994263 w 2542903"/>
              <a:gd name="connsiteY27" fmla="*/ 1288869 h 2892183"/>
              <a:gd name="connsiteX28" fmla="*/ 1959428 w 2542903"/>
              <a:gd name="connsiteY28" fmla="*/ 1341120 h 2892183"/>
              <a:gd name="connsiteX29" fmla="*/ 1950720 w 2542903"/>
              <a:gd name="connsiteY29" fmla="*/ 1367246 h 2892183"/>
              <a:gd name="connsiteX30" fmla="*/ 1915886 w 2542903"/>
              <a:gd name="connsiteY30" fmla="*/ 1419497 h 2892183"/>
              <a:gd name="connsiteX31" fmla="*/ 1872343 w 2542903"/>
              <a:gd name="connsiteY31" fmla="*/ 1480457 h 2892183"/>
              <a:gd name="connsiteX32" fmla="*/ 1837508 w 2542903"/>
              <a:gd name="connsiteY32" fmla="*/ 1524000 h 2892183"/>
              <a:gd name="connsiteX33" fmla="*/ 1820091 w 2542903"/>
              <a:gd name="connsiteY33" fmla="*/ 1550126 h 2892183"/>
              <a:gd name="connsiteX34" fmla="*/ 1793966 w 2542903"/>
              <a:gd name="connsiteY34" fmla="*/ 1567543 h 2892183"/>
              <a:gd name="connsiteX35" fmla="*/ 1741714 w 2542903"/>
              <a:gd name="connsiteY35" fmla="*/ 1602377 h 2892183"/>
              <a:gd name="connsiteX36" fmla="*/ 1689463 w 2542903"/>
              <a:gd name="connsiteY36" fmla="*/ 1637212 h 2892183"/>
              <a:gd name="connsiteX37" fmla="*/ 1663337 w 2542903"/>
              <a:gd name="connsiteY37" fmla="*/ 1654629 h 2892183"/>
              <a:gd name="connsiteX38" fmla="*/ 1637211 w 2542903"/>
              <a:gd name="connsiteY38" fmla="*/ 1663337 h 2892183"/>
              <a:gd name="connsiteX39" fmla="*/ 1602377 w 2542903"/>
              <a:gd name="connsiteY39" fmla="*/ 1680754 h 2892183"/>
              <a:gd name="connsiteX40" fmla="*/ 1541417 w 2542903"/>
              <a:gd name="connsiteY40" fmla="*/ 1698172 h 2892183"/>
              <a:gd name="connsiteX41" fmla="*/ 1515291 w 2542903"/>
              <a:gd name="connsiteY41" fmla="*/ 1706880 h 2892183"/>
              <a:gd name="connsiteX42" fmla="*/ 1097280 w 2542903"/>
              <a:gd name="connsiteY42" fmla="*/ 1724297 h 2892183"/>
              <a:gd name="connsiteX43" fmla="*/ 975360 w 2542903"/>
              <a:gd name="connsiteY43" fmla="*/ 1733006 h 2892183"/>
              <a:gd name="connsiteX44" fmla="*/ 896983 w 2542903"/>
              <a:gd name="connsiteY44" fmla="*/ 1750423 h 2892183"/>
              <a:gd name="connsiteX45" fmla="*/ 844731 w 2542903"/>
              <a:gd name="connsiteY45" fmla="*/ 1767840 h 2892183"/>
              <a:gd name="connsiteX46" fmla="*/ 775063 w 2542903"/>
              <a:gd name="connsiteY46" fmla="*/ 1785257 h 2892183"/>
              <a:gd name="connsiteX47" fmla="*/ 740228 w 2542903"/>
              <a:gd name="connsiteY47" fmla="*/ 1802674 h 2892183"/>
              <a:gd name="connsiteX48" fmla="*/ 687977 w 2542903"/>
              <a:gd name="connsiteY48" fmla="*/ 1820092 h 2892183"/>
              <a:gd name="connsiteX49" fmla="*/ 661851 w 2542903"/>
              <a:gd name="connsiteY49" fmla="*/ 1837509 h 2892183"/>
              <a:gd name="connsiteX50" fmla="*/ 522514 w 2542903"/>
              <a:gd name="connsiteY50" fmla="*/ 1907177 h 2892183"/>
              <a:gd name="connsiteX51" fmla="*/ 470263 w 2542903"/>
              <a:gd name="connsiteY51" fmla="*/ 1942012 h 2892183"/>
              <a:gd name="connsiteX52" fmla="*/ 409303 w 2542903"/>
              <a:gd name="connsiteY52" fmla="*/ 2020389 h 2892183"/>
              <a:gd name="connsiteX53" fmla="*/ 383177 w 2542903"/>
              <a:gd name="connsiteY53" fmla="*/ 2098766 h 2892183"/>
              <a:gd name="connsiteX54" fmla="*/ 374468 w 2542903"/>
              <a:gd name="connsiteY54" fmla="*/ 2124892 h 2892183"/>
              <a:gd name="connsiteX55" fmla="*/ 383177 w 2542903"/>
              <a:gd name="connsiteY55" fmla="*/ 2447109 h 2892183"/>
              <a:gd name="connsiteX56" fmla="*/ 391886 w 2542903"/>
              <a:gd name="connsiteY56" fmla="*/ 2490652 h 2892183"/>
              <a:gd name="connsiteX57" fmla="*/ 418011 w 2542903"/>
              <a:gd name="connsiteY57" fmla="*/ 2586446 h 2892183"/>
              <a:gd name="connsiteX58" fmla="*/ 435428 w 2542903"/>
              <a:gd name="connsiteY58" fmla="*/ 2664823 h 2892183"/>
              <a:gd name="connsiteX59" fmla="*/ 426720 w 2542903"/>
              <a:gd name="connsiteY59" fmla="*/ 2804160 h 2892183"/>
              <a:gd name="connsiteX60" fmla="*/ 400594 w 2542903"/>
              <a:gd name="connsiteY60" fmla="*/ 2830286 h 2892183"/>
              <a:gd name="connsiteX61" fmla="*/ 348343 w 2542903"/>
              <a:gd name="connsiteY61" fmla="*/ 2865120 h 2892183"/>
              <a:gd name="connsiteX62" fmla="*/ 313508 w 2542903"/>
              <a:gd name="connsiteY62" fmla="*/ 2873829 h 2892183"/>
              <a:gd name="connsiteX63" fmla="*/ 287383 w 2542903"/>
              <a:gd name="connsiteY63" fmla="*/ 2882537 h 2892183"/>
              <a:gd name="connsiteX64" fmla="*/ 209006 w 2542903"/>
              <a:gd name="connsiteY64" fmla="*/ 2891246 h 2892183"/>
              <a:gd name="connsiteX65" fmla="*/ 0 w 2542903"/>
              <a:gd name="connsiteY65" fmla="*/ 2891246 h 2892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42903" h="2892183">
                <a:moveTo>
                  <a:pt x="2542903" y="0"/>
                </a:moveTo>
                <a:cubicBezTo>
                  <a:pt x="2528389" y="11611"/>
                  <a:pt x="2513472" y="22737"/>
                  <a:pt x="2499360" y="34834"/>
                </a:cubicBezTo>
                <a:cubicBezTo>
                  <a:pt x="2493126" y="40177"/>
                  <a:pt x="2486167" y="45211"/>
                  <a:pt x="2481943" y="52252"/>
                </a:cubicBezTo>
                <a:cubicBezTo>
                  <a:pt x="2444135" y="115265"/>
                  <a:pt x="2513541" y="38070"/>
                  <a:pt x="2447108" y="104503"/>
                </a:cubicBezTo>
                <a:cubicBezTo>
                  <a:pt x="2438679" y="129791"/>
                  <a:pt x="2439400" y="135267"/>
                  <a:pt x="2420983" y="156754"/>
                </a:cubicBezTo>
                <a:cubicBezTo>
                  <a:pt x="2410296" y="169222"/>
                  <a:pt x="2386148" y="191589"/>
                  <a:pt x="2386148" y="191589"/>
                </a:cubicBezTo>
                <a:cubicBezTo>
                  <a:pt x="2383245" y="200297"/>
                  <a:pt x="2381545" y="209504"/>
                  <a:pt x="2377440" y="217714"/>
                </a:cubicBezTo>
                <a:cubicBezTo>
                  <a:pt x="2371783" y="229029"/>
                  <a:pt x="2338831" y="272754"/>
                  <a:pt x="2333897" y="278674"/>
                </a:cubicBezTo>
                <a:cubicBezTo>
                  <a:pt x="2328641" y="284982"/>
                  <a:pt x="2321609" y="289681"/>
                  <a:pt x="2316480" y="296092"/>
                </a:cubicBezTo>
                <a:cubicBezTo>
                  <a:pt x="2234256" y="398873"/>
                  <a:pt x="2354748" y="251753"/>
                  <a:pt x="2290354" y="348343"/>
                </a:cubicBezTo>
                <a:cubicBezTo>
                  <a:pt x="2283522" y="358590"/>
                  <a:pt x="2271386" y="364447"/>
                  <a:pt x="2264228" y="374469"/>
                </a:cubicBezTo>
                <a:cubicBezTo>
                  <a:pt x="2234023" y="416756"/>
                  <a:pt x="2257056" y="397523"/>
                  <a:pt x="2238103" y="435429"/>
                </a:cubicBezTo>
                <a:cubicBezTo>
                  <a:pt x="2227118" y="457399"/>
                  <a:pt x="2219467" y="462773"/>
                  <a:pt x="2203268" y="478972"/>
                </a:cubicBezTo>
                <a:cubicBezTo>
                  <a:pt x="2200365" y="487680"/>
                  <a:pt x="2198176" y="496660"/>
                  <a:pt x="2194560" y="505097"/>
                </a:cubicBezTo>
                <a:cubicBezTo>
                  <a:pt x="2189446" y="517030"/>
                  <a:pt x="2181701" y="527776"/>
                  <a:pt x="2177143" y="539932"/>
                </a:cubicBezTo>
                <a:cubicBezTo>
                  <a:pt x="2172940" y="551139"/>
                  <a:pt x="2171873" y="563302"/>
                  <a:pt x="2168434" y="574766"/>
                </a:cubicBezTo>
                <a:cubicBezTo>
                  <a:pt x="2136632" y="680770"/>
                  <a:pt x="2162380" y="581565"/>
                  <a:pt x="2142308" y="661852"/>
                </a:cubicBezTo>
                <a:cubicBezTo>
                  <a:pt x="2136502" y="708298"/>
                  <a:pt x="2136243" y="755779"/>
                  <a:pt x="2124891" y="801189"/>
                </a:cubicBezTo>
                <a:cubicBezTo>
                  <a:pt x="2121988" y="812800"/>
                  <a:pt x="2119471" y="824515"/>
                  <a:pt x="2116183" y="836023"/>
                </a:cubicBezTo>
                <a:cubicBezTo>
                  <a:pt x="2113661" y="844850"/>
                  <a:pt x="2109700" y="853243"/>
                  <a:pt x="2107474" y="862149"/>
                </a:cubicBezTo>
                <a:cubicBezTo>
                  <a:pt x="2103884" y="876509"/>
                  <a:pt x="2102356" y="891332"/>
                  <a:pt x="2098766" y="905692"/>
                </a:cubicBezTo>
                <a:cubicBezTo>
                  <a:pt x="2096540" y="914597"/>
                  <a:pt x="2092283" y="922912"/>
                  <a:pt x="2090057" y="931817"/>
                </a:cubicBezTo>
                <a:cubicBezTo>
                  <a:pt x="2077627" y="981533"/>
                  <a:pt x="2086048" y="965498"/>
                  <a:pt x="2072640" y="1010194"/>
                </a:cubicBezTo>
                <a:cubicBezTo>
                  <a:pt x="2040831" y="1116228"/>
                  <a:pt x="2066591" y="1016976"/>
                  <a:pt x="2046514" y="1097280"/>
                </a:cubicBezTo>
                <a:cubicBezTo>
                  <a:pt x="2043611" y="1120503"/>
                  <a:pt x="2041993" y="1143923"/>
                  <a:pt x="2037806" y="1166949"/>
                </a:cubicBezTo>
                <a:cubicBezTo>
                  <a:pt x="2032719" y="1194927"/>
                  <a:pt x="2022273" y="1199661"/>
                  <a:pt x="2011680" y="1227909"/>
                </a:cubicBezTo>
                <a:cubicBezTo>
                  <a:pt x="2007477" y="1239116"/>
                  <a:pt x="2006259" y="1251235"/>
                  <a:pt x="2002971" y="1262743"/>
                </a:cubicBezTo>
                <a:cubicBezTo>
                  <a:pt x="2000449" y="1271569"/>
                  <a:pt x="1998721" y="1280845"/>
                  <a:pt x="1994263" y="1288869"/>
                </a:cubicBezTo>
                <a:cubicBezTo>
                  <a:pt x="1984097" y="1307168"/>
                  <a:pt x="1959428" y="1341120"/>
                  <a:pt x="1959428" y="1341120"/>
                </a:cubicBezTo>
                <a:cubicBezTo>
                  <a:pt x="1956525" y="1349829"/>
                  <a:pt x="1955178" y="1359221"/>
                  <a:pt x="1950720" y="1367246"/>
                </a:cubicBezTo>
                <a:cubicBezTo>
                  <a:pt x="1940554" y="1385544"/>
                  <a:pt x="1927497" y="1402080"/>
                  <a:pt x="1915886" y="1419497"/>
                </a:cubicBezTo>
                <a:cubicBezTo>
                  <a:pt x="1874840" y="1481065"/>
                  <a:pt x="1926348" y="1404848"/>
                  <a:pt x="1872343" y="1480457"/>
                </a:cubicBezTo>
                <a:cubicBezTo>
                  <a:pt x="1783009" y="1605528"/>
                  <a:pt x="1915172" y="1426922"/>
                  <a:pt x="1837508" y="1524000"/>
                </a:cubicBezTo>
                <a:cubicBezTo>
                  <a:pt x="1830970" y="1532173"/>
                  <a:pt x="1827492" y="1542725"/>
                  <a:pt x="1820091" y="1550126"/>
                </a:cubicBezTo>
                <a:cubicBezTo>
                  <a:pt x="1812690" y="1557527"/>
                  <a:pt x="1802139" y="1561005"/>
                  <a:pt x="1793966" y="1567543"/>
                </a:cubicBezTo>
                <a:cubicBezTo>
                  <a:pt x="1727433" y="1620769"/>
                  <a:pt x="1847033" y="1539184"/>
                  <a:pt x="1741714" y="1602377"/>
                </a:cubicBezTo>
                <a:cubicBezTo>
                  <a:pt x="1723764" y="1613147"/>
                  <a:pt x="1706880" y="1625600"/>
                  <a:pt x="1689463" y="1637212"/>
                </a:cubicBezTo>
                <a:cubicBezTo>
                  <a:pt x="1680754" y="1643018"/>
                  <a:pt x="1673266" y="1651319"/>
                  <a:pt x="1663337" y="1654629"/>
                </a:cubicBezTo>
                <a:cubicBezTo>
                  <a:pt x="1654628" y="1657532"/>
                  <a:pt x="1645648" y="1659721"/>
                  <a:pt x="1637211" y="1663337"/>
                </a:cubicBezTo>
                <a:cubicBezTo>
                  <a:pt x="1625279" y="1668451"/>
                  <a:pt x="1614309" y="1675640"/>
                  <a:pt x="1602377" y="1680754"/>
                </a:cubicBezTo>
                <a:cubicBezTo>
                  <a:pt x="1581498" y="1689702"/>
                  <a:pt x="1563512" y="1691859"/>
                  <a:pt x="1541417" y="1698172"/>
                </a:cubicBezTo>
                <a:cubicBezTo>
                  <a:pt x="1532591" y="1700694"/>
                  <a:pt x="1524378" y="1705582"/>
                  <a:pt x="1515291" y="1706880"/>
                </a:cubicBezTo>
                <a:cubicBezTo>
                  <a:pt x="1403434" y="1722859"/>
                  <a:pt x="1146801" y="1722959"/>
                  <a:pt x="1097280" y="1724297"/>
                </a:cubicBezTo>
                <a:cubicBezTo>
                  <a:pt x="1056640" y="1727200"/>
                  <a:pt x="1015880" y="1728741"/>
                  <a:pt x="975360" y="1733006"/>
                </a:cubicBezTo>
                <a:cubicBezTo>
                  <a:pt x="962586" y="1734351"/>
                  <a:pt x="911807" y="1745976"/>
                  <a:pt x="896983" y="1750423"/>
                </a:cubicBezTo>
                <a:cubicBezTo>
                  <a:pt x="879398" y="1755699"/>
                  <a:pt x="862444" y="1763009"/>
                  <a:pt x="844731" y="1767840"/>
                </a:cubicBezTo>
                <a:cubicBezTo>
                  <a:pt x="807253" y="1778061"/>
                  <a:pt x="805887" y="1772047"/>
                  <a:pt x="775063" y="1785257"/>
                </a:cubicBezTo>
                <a:cubicBezTo>
                  <a:pt x="763130" y="1790371"/>
                  <a:pt x="752282" y="1797852"/>
                  <a:pt x="740228" y="1802674"/>
                </a:cubicBezTo>
                <a:cubicBezTo>
                  <a:pt x="723182" y="1809493"/>
                  <a:pt x="703253" y="1809908"/>
                  <a:pt x="687977" y="1820092"/>
                </a:cubicBezTo>
                <a:cubicBezTo>
                  <a:pt x="679268" y="1825898"/>
                  <a:pt x="671415" y="1833258"/>
                  <a:pt x="661851" y="1837509"/>
                </a:cubicBezTo>
                <a:cubicBezTo>
                  <a:pt x="552041" y="1886313"/>
                  <a:pt x="672258" y="1807345"/>
                  <a:pt x="522514" y="1907177"/>
                </a:cubicBezTo>
                <a:cubicBezTo>
                  <a:pt x="505097" y="1918789"/>
                  <a:pt x="485065" y="1927211"/>
                  <a:pt x="470263" y="1942012"/>
                </a:cubicBezTo>
                <a:cubicBezTo>
                  <a:pt x="443123" y="1969151"/>
                  <a:pt x="427533" y="1981324"/>
                  <a:pt x="409303" y="2020389"/>
                </a:cubicBezTo>
                <a:cubicBezTo>
                  <a:pt x="397657" y="2045344"/>
                  <a:pt x="391886" y="2072640"/>
                  <a:pt x="383177" y="2098766"/>
                </a:cubicBezTo>
                <a:lnTo>
                  <a:pt x="374468" y="2124892"/>
                </a:lnTo>
                <a:cubicBezTo>
                  <a:pt x="377371" y="2232298"/>
                  <a:pt x="378066" y="2339786"/>
                  <a:pt x="383177" y="2447109"/>
                </a:cubicBezTo>
                <a:cubicBezTo>
                  <a:pt x="383881" y="2461894"/>
                  <a:pt x="388558" y="2476229"/>
                  <a:pt x="391886" y="2490652"/>
                </a:cubicBezTo>
                <a:cubicBezTo>
                  <a:pt x="429132" y="2652050"/>
                  <a:pt x="394983" y="2505849"/>
                  <a:pt x="418011" y="2586446"/>
                </a:cubicBezTo>
                <a:cubicBezTo>
                  <a:pt x="426213" y="2615155"/>
                  <a:pt x="429439" y="2634878"/>
                  <a:pt x="435428" y="2664823"/>
                </a:cubicBezTo>
                <a:cubicBezTo>
                  <a:pt x="432525" y="2711269"/>
                  <a:pt x="436307" y="2758622"/>
                  <a:pt x="426720" y="2804160"/>
                </a:cubicBezTo>
                <a:cubicBezTo>
                  <a:pt x="424183" y="2816212"/>
                  <a:pt x="410316" y="2822725"/>
                  <a:pt x="400594" y="2830286"/>
                </a:cubicBezTo>
                <a:cubicBezTo>
                  <a:pt x="384071" y="2843137"/>
                  <a:pt x="368651" y="2860043"/>
                  <a:pt x="348343" y="2865120"/>
                </a:cubicBezTo>
                <a:cubicBezTo>
                  <a:pt x="336731" y="2868023"/>
                  <a:pt x="325017" y="2870541"/>
                  <a:pt x="313508" y="2873829"/>
                </a:cubicBezTo>
                <a:cubicBezTo>
                  <a:pt x="304682" y="2876351"/>
                  <a:pt x="296437" y="2881028"/>
                  <a:pt x="287383" y="2882537"/>
                </a:cubicBezTo>
                <a:cubicBezTo>
                  <a:pt x="261454" y="2886858"/>
                  <a:pt x="235280" y="2890450"/>
                  <a:pt x="209006" y="2891246"/>
                </a:cubicBezTo>
                <a:cubicBezTo>
                  <a:pt x="139369" y="2893356"/>
                  <a:pt x="69669" y="2891246"/>
                  <a:pt x="0" y="2891246"/>
                </a:cubicBezTo>
              </a:path>
            </a:pathLst>
          </a:custGeom>
          <a:noFill/>
          <a:ln w="38100">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3" name="Freeform 32"/>
          <p:cNvSpPr/>
          <p:nvPr/>
        </p:nvSpPr>
        <p:spPr bwMode="auto">
          <a:xfrm>
            <a:off x="2912866" y="5922009"/>
            <a:ext cx="3505351" cy="60780"/>
          </a:xfrm>
          <a:custGeom>
            <a:avLst/>
            <a:gdLst>
              <a:gd name="connsiteX0" fmla="*/ 0 w 609600"/>
              <a:gd name="connsiteY0" fmla="*/ 26126 h 26126"/>
              <a:gd name="connsiteX1" fmla="*/ 174172 w 609600"/>
              <a:gd name="connsiteY1" fmla="*/ 17417 h 26126"/>
              <a:gd name="connsiteX2" fmla="*/ 200297 w 609600"/>
              <a:gd name="connsiteY2" fmla="*/ 8708 h 26126"/>
              <a:gd name="connsiteX3" fmla="*/ 243840 w 609600"/>
              <a:gd name="connsiteY3" fmla="*/ 0 h 26126"/>
              <a:gd name="connsiteX4" fmla="*/ 609600 w 609600"/>
              <a:gd name="connsiteY4" fmla="*/ 8708 h 26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26126">
                <a:moveTo>
                  <a:pt x="0" y="26126"/>
                </a:moveTo>
                <a:cubicBezTo>
                  <a:pt x="58057" y="23223"/>
                  <a:pt x="116261" y="22453"/>
                  <a:pt x="174172" y="17417"/>
                </a:cubicBezTo>
                <a:cubicBezTo>
                  <a:pt x="183317" y="16622"/>
                  <a:pt x="191392" y="10934"/>
                  <a:pt x="200297" y="8708"/>
                </a:cubicBezTo>
                <a:cubicBezTo>
                  <a:pt x="214657" y="5118"/>
                  <a:pt x="229326" y="2903"/>
                  <a:pt x="243840" y="0"/>
                </a:cubicBezTo>
                <a:cubicBezTo>
                  <a:pt x="574759" y="9192"/>
                  <a:pt x="452806" y="8708"/>
                  <a:pt x="609600" y="8708"/>
                </a:cubicBezTo>
              </a:path>
            </a:pathLst>
          </a:custGeom>
          <a:noFill/>
          <a:ln w="38100">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4" name="Freeform 33"/>
          <p:cNvSpPr/>
          <p:nvPr/>
        </p:nvSpPr>
        <p:spPr bwMode="auto">
          <a:xfrm>
            <a:off x="2859053" y="2238103"/>
            <a:ext cx="7120970" cy="2490651"/>
          </a:xfrm>
          <a:custGeom>
            <a:avLst/>
            <a:gdLst>
              <a:gd name="connsiteX0" fmla="*/ 7315200 w 7315200"/>
              <a:gd name="connsiteY0" fmla="*/ 0 h 2490651"/>
              <a:gd name="connsiteX1" fmla="*/ 7271657 w 7315200"/>
              <a:gd name="connsiteY1" fmla="*/ 60960 h 2490651"/>
              <a:gd name="connsiteX2" fmla="*/ 7245531 w 7315200"/>
              <a:gd name="connsiteY2" fmla="*/ 78377 h 2490651"/>
              <a:gd name="connsiteX3" fmla="*/ 7210697 w 7315200"/>
              <a:gd name="connsiteY3" fmla="*/ 130628 h 2490651"/>
              <a:gd name="connsiteX4" fmla="*/ 7193280 w 7315200"/>
              <a:gd name="connsiteY4" fmla="*/ 148046 h 2490651"/>
              <a:gd name="connsiteX5" fmla="*/ 7167154 w 7315200"/>
              <a:gd name="connsiteY5" fmla="*/ 182880 h 2490651"/>
              <a:gd name="connsiteX6" fmla="*/ 7141028 w 7315200"/>
              <a:gd name="connsiteY6" fmla="*/ 200297 h 2490651"/>
              <a:gd name="connsiteX7" fmla="*/ 7088777 w 7315200"/>
              <a:gd name="connsiteY7" fmla="*/ 252548 h 2490651"/>
              <a:gd name="connsiteX8" fmla="*/ 7071360 w 7315200"/>
              <a:gd name="connsiteY8" fmla="*/ 269966 h 2490651"/>
              <a:gd name="connsiteX9" fmla="*/ 7053943 w 7315200"/>
              <a:gd name="connsiteY9" fmla="*/ 296091 h 2490651"/>
              <a:gd name="connsiteX10" fmla="*/ 7019108 w 7315200"/>
              <a:gd name="connsiteY10" fmla="*/ 322217 h 2490651"/>
              <a:gd name="connsiteX11" fmla="*/ 6984274 w 7315200"/>
              <a:gd name="connsiteY11" fmla="*/ 374468 h 2490651"/>
              <a:gd name="connsiteX12" fmla="*/ 6949440 w 7315200"/>
              <a:gd name="connsiteY12" fmla="*/ 435428 h 2490651"/>
              <a:gd name="connsiteX13" fmla="*/ 6932023 w 7315200"/>
              <a:gd name="connsiteY13" fmla="*/ 487680 h 2490651"/>
              <a:gd name="connsiteX14" fmla="*/ 6923314 w 7315200"/>
              <a:gd name="connsiteY14" fmla="*/ 809897 h 2490651"/>
              <a:gd name="connsiteX15" fmla="*/ 6914606 w 7315200"/>
              <a:gd name="connsiteY15" fmla="*/ 836023 h 2490651"/>
              <a:gd name="connsiteX16" fmla="*/ 6888480 w 7315200"/>
              <a:gd name="connsiteY16" fmla="*/ 966651 h 2490651"/>
              <a:gd name="connsiteX17" fmla="*/ 6879771 w 7315200"/>
              <a:gd name="connsiteY17" fmla="*/ 1001486 h 2490651"/>
              <a:gd name="connsiteX18" fmla="*/ 6853646 w 7315200"/>
              <a:gd name="connsiteY18" fmla="*/ 1079863 h 2490651"/>
              <a:gd name="connsiteX19" fmla="*/ 6810103 w 7315200"/>
              <a:gd name="connsiteY19" fmla="*/ 1175657 h 2490651"/>
              <a:gd name="connsiteX20" fmla="*/ 6775268 w 7315200"/>
              <a:gd name="connsiteY20" fmla="*/ 1219200 h 2490651"/>
              <a:gd name="connsiteX21" fmla="*/ 6740434 w 7315200"/>
              <a:gd name="connsiteY21" fmla="*/ 1271451 h 2490651"/>
              <a:gd name="connsiteX22" fmla="*/ 6714308 w 7315200"/>
              <a:gd name="connsiteY22" fmla="*/ 1288868 h 2490651"/>
              <a:gd name="connsiteX23" fmla="*/ 6618514 w 7315200"/>
              <a:gd name="connsiteY23" fmla="*/ 1358537 h 2490651"/>
              <a:gd name="connsiteX24" fmla="*/ 6583680 w 7315200"/>
              <a:gd name="connsiteY24" fmla="*/ 1375954 h 2490651"/>
              <a:gd name="connsiteX25" fmla="*/ 6540137 w 7315200"/>
              <a:gd name="connsiteY25" fmla="*/ 1393371 h 2490651"/>
              <a:gd name="connsiteX26" fmla="*/ 6453051 w 7315200"/>
              <a:gd name="connsiteY26" fmla="*/ 1445623 h 2490651"/>
              <a:gd name="connsiteX27" fmla="*/ 6322423 w 7315200"/>
              <a:gd name="connsiteY27" fmla="*/ 1471748 h 2490651"/>
              <a:gd name="connsiteX28" fmla="*/ 6270171 w 7315200"/>
              <a:gd name="connsiteY28" fmla="*/ 1480457 h 2490651"/>
              <a:gd name="connsiteX29" fmla="*/ 6226628 w 7315200"/>
              <a:gd name="connsiteY29" fmla="*/ 1489166 h 2490651"/>
              <a:gd name="connsiteX30" fmla="*/ 6130834 w 7315200"/>
              <a:gd name="connsiteY30" fmla="*/ 1497874 h 2490651"/>
              <a:gd name="connsiteX31" fmla="*/ 6069874 w 7315200"/>
              <a:gd name="connsiteY31" fmla="*/ 1506583 h 2490651"/>
              <a:gd name="connsiteX32" fmla="*/ 5756366 w 7315200"/>
              <a:gd name="connsiteY32" fmla="*/ 1497874 h 2490651"/>
              <a:gd name="connsiteX33" fmla="*/ 5686697 w 7315200"/>
              <a:gd name="connsiteY33" fmla="*/ 1489166 h 2490651"/>
              <a:gd name="connsiteX34" fmla="*/ 5556068 w 7315200"/>
              <a:gd name="connsiteY34" fmla="*/ 1471748 h 2490651"/>
              <a:gd name="connsiteX35" fmla="*/ 5529943 w 7315200"/>
              <a:gd name="connsiteY35" fmla="*/ 1463040 h 2490651"/>
              <a:gd name="connsiteX36" fmla="*/ 5495108 w 7315200"/>
              <a:gd name="connsiteY36" fmla="*/ 1454331 h 2490651"/>
              <a:gd name="connsiteX37" fmla="*/ 5434148 w 7315200"/>
              <a:gd name="connsiteY37" fmla="*/ 1428206 h 2490651"/>
              <a:gd name="connsiteX38" fmla="*/ 5399314 w 7315200"/>
              <a:gd name="connsiteY38" fmla="*/ 1402080 h 2490651"/>
              <a:gd name="connsiteX39" fmla="*/ 5373188 w 7315200"/>
              <a:gd name="connsiteY39" fmla="*/ 1393371 h 2490651"/>
              <a:gd name="connsiteX40" fmla="*/ 5303520 w 7315200"/>
              <a:gd name="connsiteY40" fmla="*/ 1358537 h 2490651"/>
              <a:gd name="connsiteX41" fmla="*/ 5225143 w 7315200"/>
              <a:gd name="connsiteY41" fmla="*/ 1306286 h 2490651"/>
              <a:gd name="connsiteX42" fmla="*/ 5199017 w 7315200"/>
              <a:gd name="connsiteY42" fmla="*/ 1288868 h 2490651"/>
              <a:gd name="connsiteX43" fmla="*/ 5172891 w 7315200"/>
              <a:gd name="connsiteY43" fmla="*/ 1271451 h 2490651"/>
              <a:gd name="connsiteX44" fmla="*/ 5111931 w 7315200"/>
              <a:gd name="connsiteY44" fmla="*/ 1227908 h 2490651"/>
              <a:gd name="connsiteX45" fmla="*/ 5050971 w 7315200"/>
              <a:gd name="connsiteY45" fmla="*/ 1201783 h 2490651"/>
              <a:gd name="connsiteX46" fmla="*/ 4998720 w 7315200"/>
              <a:gd name="connsiteY46" fmla="*/ 1175657 h 2490651"/>
              <a:gd name="connsiteX47" fmla="*/ 4972594 w 7315200"/>
              <a:gd name="connsiteY47" fmla="*/ 1158240 h 2490651"/>
              <a:gd name="connsiteX48" fmla="*/ 4876800 w 7315200"/>
              <a:gd name="connsiteY48" fmla="*/ 1140823 h 2490651"/>
              <a:gd name="connsiteX49" fmla="*/ 4789714 w 7315200"/>
              <a:gd name="connsiteY49" fmla="*/ 1123406 h 2490651"/>
              <a:gd name="connsiteX50" fmla="*/ 4711337 w 7315200"/>
              <a:gd name="connsiteY50" fmla="*/ 1114697 h 2490651"/>
              <a:gd name="connsiteX51" fmla="*/ 4624251 w 7315200"/>
              <a:gd name="connsiteY51" fmla="*/ 1097280 h 2490651"/>
              <a:gd name="connsiteX52" fmla="*/ 4563291 w 7315200"/>
              <a:gd name="connsiteY52" fmla="*/ 1088571 h 2490651"/>
              <a:gd name="connsiteX53" fmla="*/ 4476206 w 7315200"/>
              <a:gd name="connsiteY53" fmla="*/ 1053737 h 2490651"/>
              <a:gd name="connsiteX54" fmla="*/ 4397828 w 7315200"/>
              <a:gd name="connsiteY54" fmla="*/ 1027611 h 2490651"/>
              <a:gd name="connsiteX55" fmla="*/ 4336868 w 7315200"/>
              <a:gd name="connsiteY55" fmla="*/ 1010194 h 2490651"/>
              <a:gd name="connsiteX56" fmla="*/ 4180114 w 7315200"/>
              <a:gd name="connsiteY56" fmla="*/ 992777 h 2490651"/>
              <a:gd name="connsiteX57" fmla="*/ 3979817 w 7315200"/>
              <a:gd name="connsiteY57" fmla="*/ 975360 h 2490651"/>
              <a:gd name="connsiteX58" fmla="*/ 3892731 w 7315200"/>
              <a:gd name="connsiteY58" fmla="*/ 966651 h 2490651"/>
              <a:gd name="connsiteX59" fmla="*/ 3605348 w 7315200"/>
              <a:gd name="connsiteY59" fmla="*/ 957943 h 2490651"/>
              <a:gd name="connsiteX60" fmla="*/ 3091543 w 7315200"/>
              <a:gd name="connsiteY60" fmla="*/ 940526 h 2490651"/>
              <a:gd name="connsiteX61" fmla="*/ 3013166 w 7315200"/>
              <a:gd name="connsiteY61" fmla="*/ 931817 h 2490651"/>
              <a:gd name="connsiteX62" fmla="*/ 2978331 w 7315200"/>
              <a:gd name="connsiteY62" fmla="*/ 923108 h 2490651"/>
              <a:gd name="connsiteX63" fmla="*/ 2595154 w 7315200"/>
              <a:gd name="connsiteY63" fmla="*/ 931817 h 2490651"/>
              <a:gd name="connsiteX64" fmla="*/ 2438400 w 7315200"/>
              <a:gd name="connsiteY64" fmla="*/ 940526 h 2490651"/>
              <a:gd name="connsiteX65" fmla="*/ 2325188 w 7315200"/>
              <a:gd name="connsiteY65" fmla="*/ 957943 h 2490651"/>
              <a:gd name="connsiteX66" fmla="*/ 2211977 w 7315200"/>
              <a:gd name="connsiteY66" fmla="*/ 966651 h 2490651"/>
              <a:gd name="connsiteX67" fmla="*/ 2159726 w 7315200"/>
              <a:gd name="connsiteY67" fmla="*/ 975360 h 2490651"/>
              <a:gd name="connsiteX68" fmla="*/ 2081348 w 7315200"/>
              <a:gd name="connsiteY68" fmla="*/ 1001486 h 2490651"/>
              <a:gd name="connsiteX69" fmla="*/ 1994263 w 7315200"/>
              <a:gd name="connsiteY69" fmla="*/ 1071154 h 2490651"/>
              <a:gd name="connsiteX70" fmla="*/ 1854926 w 7315200"/>
              <a:gd name="connsiteY70" fmla="*/ 1219200 h 2490651"/>
              <a:gd name="connsiteX71" fmla="*/ 1846217 w 7315200"/>
              <a:gd name="connsiteY71" fmla="*/ 1245326 h 2490651"/>
              <a:gd name="connsiteX72" fmla="*/ 1811383 w 7315200"/>
              <a:gd name="connsiteY72" fmla="*/ 1314994 h 2490651"/>
              <a:gd name="connsiteX73" fmla="*/ 1802674 w 7315200"/>
              <a:gd name="connsiteY73" fmla="*/ 1349828 h 2490651"/>
              <a:gd name="connsiteX74" fmla="*/ 1785257 w 7315200"/>
              <a:gd name="connsiteY74" fmla="*/ 1471748 h 2490651"/>
              <a:gd name="connsiteX75" fmla="*/ 1776548 w 7315200"/>
              <a:gd name="connsiteY75" fmla="*/ 1541417 h 2490651"/>
              <a:gd name="connsiteX76" fmla="*/ 1759131 w 7315200"/>
              <a:gd name="connsiteY76" fmla="*/ 1672046 h 2490651"/>
              <a:gd name="connsiteX77" fmla="*/ 1767840 w 7315200"/>
              <a:gd name="connsiteY77" fmla="*/ 1741714 h 2490651"/>
              <a:gd name="connsiteX78" fmla="*/ 1776548 w 7315200"/>
              <a:gd name="connsiteY78" fmla="*/ 1785257 h 2490651"/>
              <a:gd name="connsiteX79" fmla="*/ 1767840 w 7315200"/>
              <a:gd name="connsiteY79" fmla="*/ 2002971 h 2490651"/>
              <a:gd name="connsiteX80" fmla="*/ 1759131 w 7315200"/>
              <a:gd name="connsiteY80" fmla="*/ 2098766 h 2490651"/>
              <a:gd name="connsiteX81" fmla="*/ 1750423 w 7315200"/>
              <a:gd name="connsiteY81" fmla="*/ 2124891 h 2490651"/>
              <a:gd name="connsiteX82" fmla="*/ 1733006 w 7315200"/>
              <a:gd name="connsiteY82" fmla="*/ 2203268 h 2490651"/>
              <a:gd name="connsiteX83" fmla="*/ 1706880 w 7315200"/>
              <a:gd name="connsiteY83" fmla="*/ 2290354 h 2490651"/>
              <a:gd name="connsiteX84" fmla="*/ 1680754 w 7315200"/>
              <a:gd name="connsiteY84" fmla="*/ 2307771 h 2490651"/>
              <a:gd name="connsiteX85" fmla="*/ 1672046 w 7315200"/>
              <a:gd name="connsiteY85" fmla="*/ 2333897 h 2490651"/>
              <a:gd name="connsiteX86" fmla="*/ 1637211 w 7315200"/>
              <a:gd name="connsiteY86" fmla="*/ 2360023 h 2490651"/>
              <a:gd name="connsiteX87" fmla="*/ 1584960 w 7315200"/>
              <a:gd name="connsiteY87" fmla="*/ 2386148 h 2490651"/>
              <a:gd name="connsiteX88" fmla="*/ 1567543 w 7315200"/>
              <a:gd name="connsiteY88" fmla="*/ 2403566 h 2490651"/>
              <a:gd name="connsiteX89" fmla="*/ 1532708 w 7315200"/>
              <a:gd name="connsiteY89" fmla="*/ 2412274 h 2490651"/>
              <a:gd name="connsiteX90" fmla="*/ 1428206 w 7315200"/>
              <a:gd name="connsiteY90" fmla="*/ 2429691 h 2490651"/>
              <a:gd name="connsiteX91" fmla="*/ 1375954 w 7315200"/>
              <a:gd name="connsiteY91" fmla="*/ 2438400 h 2490651"/>
              <a:gd name="connsiteX92" fmla="*/ 1314994 w 7315200"/>
              <a:gd name="connsiteY92" fmla="*/ 2447108 h 2490651"/>
              <a:gd name="connsiteX93" fmla="*/ 1166948 w 7315200"/>
              <a:gd name="connsiteY93" fmla="*/ 2464526 h 2490651"/>
              <a:gd name="connsiteX94" fmla="*/ 836023 w 7315200"/>
              <a:gd name="connsiteY94" fmla="*/ 2473234 h 2490651"/>
              <a:gd name="connsiteX95" fmla="*/ 722811 w 7315200"/>
              <a:gd name="connsiteY95" fmla="*/ 2481943 h 2490651"/>
              <a:gd name="connsiteX96" fmla="*/ 653143 w 7315200"/>
              <a:gd name="connsiteY96" fmla="*/ 2490651 h 2490651"/>
              <a:gd name="connsiteX97" fmla="*/ 243840 w 7315200"/>
              <a:gd name="connsiteY97" fmla="*/ 2481943 h 2490651"/>
              <a:gd name="connsiteX98" fmla="*/ 0 w 7315200"/>
              <a:gd name="connsiteY98" fmla="*/ 2473234 h 249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315200" h="2490651">
                <a:moveTo>
                  <a:pt x="7315200" y="0"/>
                </a:moveTo>
                <a:cubicBezTo>
                  <a:pt x="7300686" y="20320"/>
                  <a:pt x="7288247" y="42296"/>
                  <a:pt x="7271657" y="60960"/>
                </a:cubicBezTo>
                <a:cubicBezTo>
                  <a:pt x="7264703" y="68783"/>
                  <a:pt x="7252423" y="70500"/>
                  <a:pt x="7245531" y="78377"/>
                </a:cubicBezTo>
                <a:cubicBezTo>
                  <a:pt x="7231747" y="94130"/>
                  <a:pt x="7225498" y="115826"/>
                  <a:pt x="7210697" y="130628"/>
                </a:cubicBezTo>
                <a:cubicBezTo>
                  <a:pt x="7204891" y="136434"/>
                  <a:pt x="7198536" y="141738"/>
                  <a:pt x="7193280" y="148046"/>
                </a:cubicBezTo>
                <a:cubicBezTo>
                  <a:pt x="7183988" y="159196"/>
                  <a:pt x="7177417" y="172617"/>
                  <a:pt x="7167154" y="182880"/>
                </a:cubicBezTo>
                <a:cubicBezTo>
                  <a:pt x="7159753" y="190281"/>
                  <a:pt x="7148851" y="193343"/>
                  <a:pt x="7141028" y="200297"/>
                </a:cubicBezTo>
                <a:cubicBezTo>
                  <a:pt x="7122618" y="216661"/>
                  <a:pt x="7106194" y="235131"/>
                  <a:pt x="7088777" y="252548"/>
                </a:cubicBezTo>
                <a:cubicBezTo>
                  <a:pt x="7082971" y="258354"/>
                  <a:pt x="7075915" y="263134"/>
                  <a:pt x="7071360" y="269966"/>
                </a:cubicBezTo>
                <a:cubicBezTo>
                  <a:pt x="7065554" y="278674"/>
                  <a:pt x="7061344" y="288690"/>
                  <a:pt x="7053943" y="296091"/>
                </a:cubicBezTo>
                <a:cubicBezTo>
                  <a:pt x="7043680" y="306354"/>
                  <a:pt x="7030720" y="313508"/>
                  <a:pt x="7019108" y="322217"/>
                </a:cubicBezTo>
                <a:lnTo>
                  <a:pt x="6984274" y="374468"/>
                </a:lnTo>
                <a:cubicBezTo>
                  <a:pt x="6968565" y="398032"/>
                  <a:pt x="6960488" y="407808"/>
                  <a:pt x="6949440" y="435428"/>
                </a:cubicBezTo>
                <a:cubicBezTo>
                  <a:pt x="6942622" y="452474"/>
                  <a:pt x="6932023" y="487680"/>
                  <a:pt x="6932023" y="487680"/>
                </a:cubicBezTo>
                <a:cubicBezTo>
                  <a:pt x="6929120" y="595086"/>
                  <a:pt x="6928679" y="702586"/>
                  <a:pt x="6923314" y="809897"/>
                </a:cubicBezTo>
                <a:cubicBezTo>
                  <a:pt x="6922856" y="819065"/>
                  <a:pt x="6916406" y="827022"/>
                  <a:pt x="6914606" y="836023"/>
                </a:cubicBezTo>
                <a:cubicBezTo>
                  <a:pt x="6878331" y="1017402"/>
                  <a:pt x="6939075" y="764274"/>
                  <a:pt x="6888480" y="966651"/>
                </a:cubicBezTo>
                <a:cubicBezTo>
                  <a:pt x="6885577" y="978263"/>
                  <a:pt x="6883556" y="990131"/>
                  <a:pt x="6879771" y="1001486"/>
                </a:cubicBezTo>
                <a:lnTo>
                  <a:pt x="6853646" y="1079863"/>
                </a:lnTo>
                <a:cubicBezTo>
                  <a:pt x="6841317" y="1116849"/>
                  <a:pt x="6836055" y="1136728"/>
                  <a:pt x="6810103" y="1175657"/>
                </a:cubicBezTo>
                <a:cubicBezTo>
                  <a:pt x="6724871" y="1303508"/>
                  <a:pt x="6849714" y="1119941"/>
                  <a:pt x="6775268" y="1219200"/>
                </a:cubicBezTo>
                <a:cubicBezTo>
                  <a:pt x="6762708" y="1235946"/>
                  <a:pt x="6757851" y="1259840"/>
                  <a:pt x="6740434" y="1271451"/>
                </a:cubicBezTo>
                <a:cubicBezTo>
                  <a:pt x="6731725" y="1277257"/>
                  <a:pt x="6722773" y="1282712"/>
                  <a:pt x="6714308" y="1288868"/>
                </a:cubicBezTo>
                <a:cubicBezTo>
                  <a:pt x="6710088" y="1291937"/>
                  <a:pt x="6642177" y="1345016"/>
                  <a:pt x="6618514" y="1358537"/>
                </a:cubicBezTo>
                <a:cubicBezTo>
                  <a:pt x="6607243" y="1364978"/>
                  <a:pt x="6595543" y="1370682"/>
                  <a:pt x="6583680" y="1375954"/>
                </a:cubicBezTo>
                <a:cubicBezTo>
                  <a:pt x="6569395" y="1382303"/>
                  <a:pt x="6553861" y="1385885"/>
                  <a:pt x="6540137" y="1393371"/>
                </a:cubicBezTo>
                <a:cubicBezTo>
                  <a:pt x="6508898" y="1410411"/>
                  <a:pt x="6486879" y="1434347"/>
                  <a:pt x="6453051" y="1445623"/>
                </a:cubicBezTo>
                <a:cubicBezTo>
                  <a:pt x="6399011" y="1463636"/>
                  <a:pt x="6376603" y="1463413"/>
                  <a:pt x="6322423" y="1471748"/>
                </a:cubicBezTo>
                <a:cubicBezTo>
                  <a:pt x="6304971" y="1474433"/>
                  <a:pt x="6287544" y="1477298"/>
                  <a:pt x="6270171" y="1480457"/>
                </a:cubicBezTo>
                <a:cubicBezTo>
                  <a:pt x="6255608" y="1483105"/>
                  <a:pt x="6241316" y="1487330"/>
                  <a:pt x="6226628" y="1489166"/>
                </a:cubicBezTo>
                <a:cubicBezTo>
                  <a:pt x="6194813" y="1493143"/>
                  <a:pt x="6162701" y="1494333"/>
                  <a:pt x="6130834" y="1497874"/>
                </a:cubicBezTo>
                <a:cubicBezTo>
                  <a:pt x="6110433" y="1500141"/>
                  <a:pt x="6090194" y="1503680"/>
                  <a:pt x="6069874" y="1506583"/>
                </a:cubicBezTo>
                <a:lnTo>
                  <a:pt x="5756366" y="1497874"/>
                </a:lnTo>
                <a:cubicBezTo>
                  <a:pt x="5732986" y="1496811"/>
                  <a:pt x="5709895" y="1492259"/>
                  <a:pt x="5686697" y="1489166"/>
                </a:cubicBezTo>
                <a:cubicBezTo>
                  <a:pt x="5506255" y="1465107"/>
                  <a:pt x="5755919" y="1496730"/>
                  <a:pt x="5556068" y="1471748"/>
                </a:cubicBezTo>
                <a:cubicBezTo>
                  <a:pt x="5547360" y="1468845"/>
                  <a:pt x="5538769" y="1465562"/>
                  <a:pt x="5529943" y="1463040"/>
                </a:cubicBezTo>
                <a:cubicBezTo>
                  <a:pt x="5518434" y="1459752"/>
                  <a:pt x="5506109" y="1459046"/>
                  <a:pt x="5495108" y="1454331"/>
                </a:cubicBezTo>
                <a:cubicBezTo>
                  <a:pt x="5410918" y="1418249"/>
                  <a:pt x="5534150" y="1453204"/>
                  <a:pt x="5434148" y="1428206"/>
                </a:cubicBezTo>
                <a:cubicBezTo>
                  <a:pt x="5422537" y="1419497"/>
                  <a:pt x="5411916" y="1409281"/>
                  <a:pt x="5399314" y="1402080"/>
                </a:cubicBezTo>
                <a:cubicBezTo>
                  <a:pt x="5391344" y="1397525"/>
                  <a:pt x="5381545" y="1397170"/>
                  <a:pt x="5373188" y="1393371"/>
                </a:cubicBezTo>
                <a:cubicBezTo>
                  <a:pt x="5349552" y="1382627"/>
                  <a:pt x="5325123" y="1372939"/>
                  <a:pt x="5303520" y="1358537"/>
                </a:cubicBezTo>
                <a:lnTo>
                  <a:pt x="5225143" y="1306286"/>
                </a:lnTo>
                <a:lnTo>
                  <a:pt x="5199017" y="1288868"/>
                </a:lnTo>
                <a:cubicBezTo>
                  <a:pt x="5190308" y="1283062"/>
                  <a:pt x="5181264" y="1277731"/>
                  <a:pt x="5172891" y="1271451"/>
                </a:cubicBezTo>
                <a:cubicBezTo>
                  <a:pt x="5157945" y="1260242"/>
                  <a:pt x="5129753" y="1238092"/>
                  <a:pt x="5111931" y="1227908"/>
                </a:cubicBezTo>
                <a:cubicBezTo>
                  <a:pt x="5081800" y="1210690"/>
                  <a:pt x="5080281" y="1211552"/>
                  <a:pt x="5050971" y="1201783"/>
                </a:cubicBezTo>
                <a:cubicBezTo>
                  <a:pt x="4976107" y="1151873"/>
                  <a:pt x="5070825" y="1211709"/>
                  <a:pt x="4998720" y="1175657"/>
                </a:cubicBezTo>
                <a:cubicBezTo>
                  <a:pt x="4989359" y="1170976"/>
                  <a:pt x="4982394" y="1161915"/>
                  <a:pt x="4972594" y="1158240"/>
                </a:cubicBezTo>
                <a:cubicBezTo>
                  <a:pt x="4961913" y="1154235"/>
                  <a:pt x="4883795" y="1142222"/>
                  <a:pt x="4876800" y="1140823"/>
                </a:cubicBezTo>
                <a:cubicBezTo>
                  <a:pt x="4807554" y="1126974"/>
                  <a:pt x="4879267" y="1135346"/>
                  <a:pt x="4789714" y="1123406"/>
                </a:cubicBezTo>
                <a:cubicBezTo>
                  <a:pt x="4763658" y="1119932"/>
                  <a:pt x="4737393" y="1118171"/>
                  <a:pt x="4711337" y="1114697"/>
                </a:cubicBezTo>
                <a:cubicBezTo>
                  <a:pt x="4583533" y="1097656"/>
                  <a:pt x="4719427" y="1114584"/>
                  <a:pt x="4624251" y="1097280"/>
                </a:cubicBezTo>
                <a:cubicBezTo>
                  <a:pt x="4604056" y="1093608"/>
                  <a:pt x="4583611" y="1091474"/>
                  <a:pt x="4563291" y="1088571"/>
                </a:cubicBezTo>
                <a:cubicBezTo>
                  <a:pt x="4491774" y="1045662"/>
                  <a:pt x="4549709" y="1073784"/>
                  <a:pt x="4476206" y="1053737"/>
                </a:cubicBezTo>
                <a:cubicBezTo>
                  <a:pt x="4380248" y="1027566"/>
                  <a:pt x="4458870" y="1045051"/>
                  <a:pt x="4397828" y="1027611"/>
                </a:cubicBezTo>
                <a:cubicBezTo>
                  <a:pt x="4377508" y="1021805"/>
                  <a:pt x="4357736" y="1013533"/>
                  <a:pt x="4336868" y="1010194"/>
                </a:cubicBezTo>
                <a:cubicBezTo>
                  <a:pt x="4284955" y="1001888"/>
                  <a:pt x="4232489" y="997331"/>
                  <a:pt x="4180114" y="992777"/>
                </a:cubicBezTo>
                <a:lnTo>
                  <a:pt x="3979817" y="975360"/>
                </a:lnTo>
                <a:cubicBezTo>
                  <a:pt x="3950788" y="972457"/>
                  <a:pt x="3921873" y="968006"/>
                  <a:pt x="3892731" y="966651"/>
                </a:cubicBezTo>
                <a:cubicBezTo>
                  <a:pt x="3796996" y="962198"/>
                  <a:pt x="3701135" y="961066"/>
                  <a:pt x="3605348" y="957943"/>
                </a:cubicBezTo>
                <a:lnTo>
                  <a:pt x="3091543" y="940526"/>
                </a:lnTo>
                <a:cubicBezTo>
                  <a:pt x="3065417" y="937623"/>
                  <a:pt x="3039147" y="935814"/>
                  <a:pt x="3013166" y="931817"/>
                </a:cubicBezTo>
                <a:cubicBezTo>
                  <a:pt x="3001336" y="929997"/>
                  <a:pt x="2990300" y="923108"/>
                  <a:pt x="2978331" y="923108"/>
                </a:cubicBezTo>
                <a:cubicBezTo>
                  <a:pt x="2850572" y="923108"/>
                  <a:pt x="2722880" y="928914"/>
                  <a:pt x="2595154" y="931817"/>
                </a:cubicBezTo>
                <a:cubicBezTo>
                  <a:pt x="2542903" y="934720"/>
                  <a:pt x="2490489" y="935485"/>
                  <a:pt x="2438400" y="940526"/>
                </a:cubicBezTo>
                <a:cubicBezTo>
                  <a:pt x="2400396" y="944204"/>
                  <a:pt x="2363118" y="953567"/>
                  <a:pt x="2325188" y="957943"/>
                </a:cubicBezTo>
                <a:cubicBezTo>
                  <a:pt x="2287589" y="962281"/>
                  <a:pt x="2249714" y="963748"/>
                  <a:pt x="2211977" y="966651"/>
                </a:cubicBezTo>
                <a:cubicBezTo>
                  <a:pt x="2194560" y="969554"/>
                  <a:pt x="2177040" y="971897"/>
                  <a:pt x="2159726" y="975360"/>
                </a:cubicBezTo>
                <a:cubicBezTo>
                  <a:pt x="2132003" y="980905"/>
                  <a:pt x="2106908" y="988706"/>
                  <a:pt x="2081348" y="1001486"/>
                </a:cubicBezTo>
                <a:cubicBezTo>
                  <a:pt x="2056420" y="1013951"/>
                  <a:pt x="2003169" y="1062717"/>
                  <a:pt x="1994263" y="1071154"/>
                </a:cubicBezTo>
                <a:cubicBezTo>
                  <a:pt x="1897077" y="1163225"/>
                  <a:pt x="1912815" y="1146839"/>
                  <a:pt x="1854926" y="1219200"/>
                </a:cubicBezTo>
                <a:cubicBezTo>
                  <a:pt x="1852023" y="1227909"/>
                  <a:pt x="1850016" y="1236969"/>
                  <a:pt x="1846217" y="1245326"/>
                </a:cubicBezTo>
                <a:cubicBezTo>
                  <a:pt x="1835473" y="1268962"/>
                  <a:pt x="1817680" y="1289806"/>
                  <a:pt x="1811383" y="1314994"/>
                </a:cubicBezTo>
                <a:cubicBezTo>
                  <a:pt x="1808480" y="1326605"/>
                  <a:pt x="1804642" y="1338022"/>
                  <a:pt x="1802674" y="1349828"/>
                </a:cubicBezTo>
                <a:cubicBezTo>
                  <a:pt x="1795925" y="1390322"/>
                  <a:pt x="1790804" y="1431072"/>
                  <a:pt x="1785257" y="1471748"/>
                </a:cubicBezTo>
                <a:cubicBezTo>
                  <a:pt x="1782095" y="1494937"/>
                  <a:pt x="1780107" y="1518285"/>
                  <a:pt x="1776548" y="1541417"/>
                </a:cubicBezTo>
                <a:cubicBezTo>
                  <a:pt x="1755935" y="1675402"/>
                  <a:pt x="1781501" y="1448359"/>
                  <a:pt x="1759131" y="1672046"/>
                </a:cubicBezTo>
                <a:cubicBezTo>
                  <a:pt x="1762034" y="1695269"/>
                  <a:pt x="1764281" y="1718583"/>
                  <a:pt x="1767840" y="1741714"/>
                </a:cubicBezTo>
                <a:cubicBezTo>
                  <a:pt x="1770091" y="1756344"/>
                  <a:pt x="1776548" y="1770455"/>
                  <a:pt x="1776548" y="1785257"/>
                </a:cubicBezTo>
                <a:cubicBezTo>
                  <a:pt x="1776548" y="1857886"/>
                  <a:pt x="1771869" y="1930453"/>
                  <a:pt x="1767840" y="2002971"/>
                </a:cubicBezTo>
                <a:cubicBezTo>
                  <a:pt x="1766061" y="2034985"/>
                  <a:pt x="1763665" y="2067025"/>
                  <a:pt x="1759131" y="2098766"/>
                </a:cubicBezTo>
                <a:cubicBezTo>
                  <a:pt x="1757833" y="2107853"/>
                  <a:pt x="1752945" y="2116065"/>
                  <a:pt x="1750423" y="2124891"/>
                </a:cubicBezTo>
                <a:cubicBezTo>
                  <a:pt x="1739800" y="2162071"/>
                  <a:pt x="1741989" y="2162846"/>
                  <a:pt x="1733006" y="2203268"/>
                </a:cubicBezTo>
                <a:cubicBezTo>
                  <a:pt x="1729975" y="2216908"/>
                  <a:pt x="1712542" y="2286579"/>
                  <a:pt x="1706880" y="2290354"/>
                </a:cubicBezTo>
                <a:lnTo>
                  <a:pt x="1680754" y="2307771"/>
                </a:lnTo>
                <a:cubicBezTo>
                  <a:pt x="1677851" y="2316480"/>
                  <a:pt x="1677923" y="2326845"/>
                  <a:pt x="1672046" y="2333897"/>
                </a:cubicBezTo>
                <a:cubicBezTo>
                  <a:pt x="1662754" y="2345047"/>
                  <a:pt x="1649022" y="2351587"/>
                  <a:pt x="1637211" y="2360023"/>
                </a:cubicBezTo>
                <a:cubicBezTo>
                  <a:pt x="1607667" y="2381126"/>
                  <a:pt x="1617315" y="2375364"/>
                  <a:pt x="1584960" y="2386148"/>
                </a:cubicBezTo>
                <a:cubicBezTo>
                  <a:pt x="1579154" y="2391954"/>
                  <a:pt x="1574887" y="2399894"/>
                  <a:pt x="1567543" y="2403566"/>
                </a:cubicBezTo>
                <a:cubicBezTo>
                  <a:pt x="1556838" y="2408919"/>
                  <a:pt x="1544392" y="2409678"/>
                  <a:pt x="1532708" y="2412274"/>
                </a:cubicBezTo>
                <a:cubicBezTo>
                  <a:pt x="1480948" y="2423776"/>
                  <a:pt x="1487303" y="2420599"/>
                  <a:pt x="1428206" y="2429691"/>
                </a:cubicBezTo>
                <a:cubicBezTo>
                  <a:pt x="1410754" y="2432376"/>
                  <a:pt x="1393406" y="2435715"/>
                  <a:pt x="1375954" y="2438400"/>
                </a:cubicBezTo>
                <a:cubicBezTo>
                  <a:pt x="1355666" y="2441521"/>
                  <a:pt x="1335282" y="2443987"/>
                  <a:pt x="1314994" y="2447108"/>
                </a:cubicBezTo>
                <a:cubicBezTo>
                  <a:pt x="1249268" y="2457220"/>
                  <a:pt x="1247366" y="2461244"/>
                  <a:pt x="1166948" y="2464526"/>
                </a:cubicBezTo>
                <a:cubicBezTo>
                  <a:pt x="1056693" y="2469026"/>
                  <a:pt x="946331" y="2470331"/>
                  <a:pt x="836023" y="2473234"/>
                </a:cubicBezTo>
                <a:lnTo>
                  <a:pt x="722811" y="2481943"/>
                </a:lnTo>
                <a:cubicBezTo>
                  <a:pt x="699513" y="2484162"/>
                  <a:pt x="676546" y="2490651"/>
                  <a:pt x="653143" y="2490651"/>
                </a:cubicBezTo>
                <a:cubicBezTo>
                  <a:pt x="516678" y="2490651"/>
                  <a:pt x="380274" y="2484846"/>
                  <a:pt x="243840" y="2481943"/>
                </a:cubicBezTo>
                <a:cubicBezTo>
                  <a:pt x="69737" y="2471061"/>
                  <a:pt x="151039" y="2473234"/>
                  <a:pt x="0" y="2473234"/>
                </a:cubicBezTo>
              </a:path>
            </a:pathLst>
          </a:custGeom>
          <a:noFill/>
          <a:ln w="38100">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35" name="Freeform 34"/>
          <p:cNvSpPr/>
          <p:nvPr/>
        </p:nvSpPr>
        <p:spPr bwMode="auto">
          <a:xfrm>
            <a:off x="2406866" y="2499360"/>
            <a:ext cx="7642825" cy="2481943"/>
          </a:xfrm>
          <a:custGeom>
            <a:avLst/>
            <a:gdLst>
              <a:gd name="connsiteX0" fmla="*/ 7642825 w 7642825"/>
              <a:gd name="connsiteY0" fmla="*/ 0 h 2481943"/>
              <a:gd name="connsiteX1" fmla="*/ 7538323 w 7642825"/>
              <a:gd name="connsiteY1" fmla="*/ 52251 h 2481943"/>
              <a:gd name="connsiteX2" fmla="*/ 7486071 w 7642825"/>
              <a:gd name="connsiteY2" fmla="*/ 121920 h 2481943"/>
              <a:gd name="connsiteX3" fmla="*/ 7451237 w 7642825"/>
              <a:gd name="connsiteY3" fmla="*/ 174171 h 2481943"/>
              <a:gd name="connsiteX4" fmla="*/ 7398985 w 7642825"/>
              <a:gd name="connsiteY4" fmla="*/ 252549 h 2481943"/>
              <a:gd name="connsiteX5" fmla="*/ 7381568 w 7642825"/>
              <a:gd name="connsiteY5" fmla="*/ 278674 h 2481943"/>
              <a:gd name="connsiteX6" fmla="*/ 7372860 w 7642825"/>
              <a:gd name="connsiteY6" fmla="*/ 304800 h 2481943"/>
              <a:gd name="connsiteX7" fmla="*/ 7355443 w 7642825"/>
              <a:gd name="connsiteY7" fmla="*/ 330926 h 2481943"/>
              <a:gd name="connsiteX8" fmla="*/ 7338025 w 7642825"/>
              <a:gd name="connsiteY8" fmla="*/ 522514 h 2481943"/>
              <a:gd name="connsiteX9" fmla="*/ 7320608 w 7642825"/>
              <a:gd name="connsiteY9" fmla="*/ 574766 h 2481943"/>
              <a:gd name="connsiteX10" fmla="*/ 7285774 w 7642825"/>
              <a:gd name="connsiteY10" fmla="*/ 627017 h 2481943"/>
              <a:gd name="connsiteX11" fmla="*/ 7268357 w 7642825"/>
              <a:gd name="connsiteY11" fmla="*/ 653143 h 2481943"/>
              <a:gd name="connsiteX12" fmla="*/ 7207397 w 7642825"/>
              <a:gd name="connsiteY12" fmla="*/ 836023 h 2481943"/>
              <a:gd name="connsiteX13" fmla="*/ 7189980 w 7642825"/>
              <a:gd name="connsiteY13" fmla="*/ 888274 h 2481943"/>
              <a:gd name="connsiteX14" fmla="*/ 7181271 w 7642825"/>
              <a:gd name="connsiteY14" fmla="*/ 914400 h 2481943"/>
              <a:gd name="connsiteX15" fmla="*/ 7163854 w 7642825"/>
              <a:gd name="connsiteY15" fmla="*/ 940526 h 2481943"/>
              <a:gd name="connsiteX16" fmla="*/ 7146437 w 7642825"/>
              <a:gd name="connsiteY16" fmla="*/ 992777 h 2481943"/>
              <a:gd name="connsiteX17" fmla="*/ 7137728 w 7642825"/>
              <a:gd name="connsiteY17" fmla="*/ 1018903 h 2481943"/>
              <a:gd name="connsiteX18" fmla="*/ 7102894 w 7642825"/>
              <a:gd name="connsiteY18" fmla="*/ 1071154 h 2481943"/>
              <a:gd name="connsiteX19" fmla="*/ 7094185 w 7642825"/>
              <a:gd name="connsiteY19" fmla="*/ 1097280 h 2481943"/>
              <a:gd name="connsiteX20" fmla="*/ 7068060 w 7642825"/>
              <a:gd name="connsiteY20" fmla="*/ 1123406 h 2481943"/>
              <a:gd name="connsiteX21" fmla="*/ 7015808 w 7642825"/>
              <a:gd name="connsiteY21" fmla="*/ 1193074 h 2481943"/>
              <a:gd name="connsiteX22" fmla="*/ 6989683 w 7642825"/>
              <a:gd name="connsiteY22" fmla="*/ 1227909 h 2481943"/>
              <a:gd name="connsiteX23" fmla="*/ 6972265 w 7642825"/>
              <a:gd name="connsiteY23" fmla="*/ 1245326 h 2481943"/>
              <a:gd name="connsiteX24" fmla="*/ 6937431 w 7642825"/>
              <a:gd name="connsiteY24" fmla="*/ 1288869 h 2481943"/>
              <a:gd name="connsiteX25" fmla="*/ 6911305 w 7642825"/>
              <a:gd name="connsiteY25" fmla="*/ 1306286 h 2481943"/>
              <a:gd name="connsiteX26" fmla="*/ 6885180 w 7642825"/>
              <a:gd name="connsiteY26" fmla="*/ 1332411 h 2481943"/>
              <a:gd name="connsiteX27" fmla="*/ 6780677 w 7642825"/>
              <a:gd name="connsiteY27" fmla="*/ 1384663 h 2481943"/>
              <a:gd name="connsiteX28" fmla="*/ 6754551 w 7642825"/>
              <a:gd name="connsiteY28" fmla="*/ 1393371 h 2481943"/>
              <a:gd name="connsiteX29" fmla="*/ 6693591 w 7642825"/>
              <a:gd name="connsiteY29" fmla="*/ 1419497 h 2481943"/>
              <a:gd name="connsiteX30" fmla="*/ 6606505 w 7642825"/>
              <a:gd name="connsiteY30" fmla="*/ 1445623 h 2481943"/>
              <a:gd name="connsiteX31" fmla="*/ 6493294 w 7642825"/>
              <a:gd name="connsiteY31" fmla="*/ 1463040 h 2481943"/>
              <a:gd name="connsiteX32" fmla="*/ 6092700 w 7642825"/>
              <a:gd name="connsiteY32" fmla="*/ 1454331 h 2481943"/>
              <a:gd name="connsiteX33" fmla="*/ 6040448 w 7642825"/>
              <a:gd name="connsiteY33" fmla="*/ 1445623 h 2481943"/>
              <a:gd name="connsiteX34" fmla="*/ 5901111 w 7642825"/>
              <a:gd name="connsiteY34" fmla="*/ 1428206 h 2481943"/>
              <a:gd name="connsiteX35" fmla="*/ 5639854 w 7642825"/>
              <a:gd name="connsiteY35" fmla="*/ 1410789 h 2481943"/>
              <a:gd name="connsiteX36" fmla="*/ 5517934 w 7642825"/>
              <a:gd name="connsiteY36" fmla="*/ 1402080 h 2481943"/>
              <a:gd name="connsiteX37" fmla="*/ 5361180 w 7642825"/>
              <a:gd name="connsiteY37" fmla="*/ 1393371 h 2481943"/>
              <a:gd name="connsiteX38" fmla="*/ 5082505 w 7642825"/>
              <a:gd name="connsiteY38" fmla="*/ 1375954 h 2481943"/>
              <a:gd name="connsiteX39" fmla="*/ 4429363 w 7642825"/>
              <a:gd name="connsiteY39" fmla="*/ 1358537 h 2481943"/>
              <a:gd name="connsiteX40" fmla="*/ 4185523 w 7642825"/>
              <a:gd name="connsiteY40" fmla="*/ 1375954 h 2481943"/>
              <a:gd name="connsiteX41" fmla="*/ 4124563 w 7642825"/>
              <a:gd name="connsiteY41" fmla="*/ 1384663 h 2481943"/>
              <a:gd name="connsiteX42" fmla="*/ 4081020 w 7642825"/>
              <a:gd name="connsiteY42" fmla="*/ 1393371 h 2481943"/>
              <a:gd name="connsiteX43" fmla="*/ 3854597 w 7642825"/>
              <a:gd name="connsiteY43" fmla="*/ 1410789 h 2481943"/>
              <a:gd name="connsiteX44" fmla="*/ 3793637 w 7642825"/>
              <a:gd name="connsiteY44" fmla="*/ 1419497 h 2481943"/>
              <a:gd name="connsiteX45" fmla="*/ 3697843 w 7642825"/>
              <a:gd name="connsiteY45" fmla="*/ 1436914 h 2481943"/>
              <a:gd name="connsiteX46" fmla="*/ 3584631 w 7642825"/>
              <a:gd name="connsiteY46" fmla="*/ 1445623 h 2481943"/>
              <a:gd name="connsiteX47" fmla="*/ 3488837 w 7642825"/>
              <a:gd name="connsiteY47" fmla="*/ 1463040 h 2481943"/>
              <a:gd name="connsiteX48" fmla="*/ 3393043 w 7642825"/>
              <a:gd name="connsiteY48" fmla="*/ 1471749 h 2481943"/>
              <a:gd name="connsiteX49" fmla="*/ 3358208 w 7642825"/>
              <a:gd name="connsiteY49" fmla="*/ 1480457 h 2481943"/>
              <a:gd name="connsiteX50" fmla="*/ 3262414 w 7642825"/>
              <a:gd name="connsiteY50" fmla="*/ 1497874 h 2481943"/>
              <a:gd name="connsiteX51" fmla="*/ 3210163 w 7642825"/>
              <a:gd name="connsiteY51" fmla="*/ 1515291 h 2481943"/>
              <a:gd name="connsiteX52" fmla="*/ 3184037 w 7642825"/>
              <a:gd name="connsiteY52" fmla="*/ 1524000 h 2481943"/>
              <a:gd name="connsiteX53" fmla="*/ 3114368 w 7642825"/>
              <a:gd name="connsiteY53" fmla="*/ 1541417 h 2481943"/>
              <a:gd name="connsiteX54" fmla="*/ 3062117 w 7642825"/>
              <a:gd name="connsiteY54" fmla="*/ 1558834 h 2481943"/>
              <a:gd name="connsiteX55" fmla="*/ 3035991 w 7642825"/>
              <a:gd name="connsiteY55" fmla="*/ 1567543 h 2481943"/>
              <a:gd name="connsiteX56" fmla="*/ 2966323 w 7642825"/>
              <a:gd name="connsiteY56" fmla="*/ 1602377 h 2481943"/>
              <a:gd name="connsiteX57" fmla="*/ 2914071 w 7642825"/>
              <a:gd name="connsiteY57" fmla="*/ 1637211 h 2481943"/>
              <a:gd name="connsiteX58" fmla="*/ 2887945 w 7642825"/>
              <a:gd name="connsiteY58" fmla="*/ 1645920 h 2481943"/>
              <a:gd name="connsiteX59" fmla="*/ 2835694 w 7642825"/>
              <a:gd name="connsiteY59" fmla="*/ 1680754 h 2481943"/>
              <a:gd name="connsiteX60" fmla="*/ 2809568 w 7642825"/>
              <a:gd name="connsiteY60" fmla="*/ 1698171 h 2481943"/>
              <a:gd name="connsiteX61" fmla="*/ 2783443 w 7642825"/>
              <a:gd name="connsiteY61" fmla="*/ 1706880 h 2481943"/>
              <a:gd name="connsiteX62" fmla="*/ 2731191 w 7642825"/>
              <a:gd name="connsiteY62" fmla="*/ 1741714 h 2481943"/>
              <a:gd name="connsiteX63" fmla="*/ 2661523 w 7642825"/>
              <a:gd name="connsiteY63" fmla="*/ 1767840 h 2481943"/>
              <a:gd name="connsiteX64" fmla="*/ 2644105 w 7642825"/>
              <a:gd name="connsiteY64" fmla="*/ 1785257 h 2481943"/>
              <a:gd name="connsiteX65" fmla="*/ 2574437 w 7642825"/>
              <a:gd name="connsiteY65" fmla="*/ 1837509 h 2481943"/>
              <a:gd name="connsiteX66" fmla="*/ 2557020 w 7642825"/>
              <a:gd name="connsiteY66" fmla="*/ 1863634 h 2481943"/>
              <a:gd name="connsiteX67" fmla="*/ 2504768 w 7642825"/>
              <a:gd name="connsiteY67" fmla="*/ 1915886 h 2481943"/>
              <a:gd name="connsiteX68" fmla="*/ 2478643 w 7642825"/>
              <a:gd name="connsiteY68" fmla="*/ 1942011 h 2481943"/>
              <a:gd name="connsiteX69" fmla="*/ 2461225 w 7642825"/>
              <a:gd name="connsiteY69" fmla="*/ 1968137 h 2481943"/>
              <a:gd name="connsiteX70" fmla="*/ 2365431 w 7642825"/>
              <a:gd name="connsiteY70" fmla="*/ 2055223 h 2481943"/>
              <a:gd name="connsiteX71" fmla="*/ 2321888 w 7642825"/>
              <a:gd name="connsiteY71" fmla="*/ 2107474 h 2481943"/>
              <a:gd name="connsiteX72" fmla="*/ 2278345 w 7642825"/>
              <a:gd name="connsiteY72" fmla="*/ 2151017 h 2481943"/>
              <a:gd name="connsiteX73" fmla="*/ 2252220 w 7642825"/>
              <a:gd name="connsiteY73" fmla="*/ 2177143 h 2481943"/>
              <a:gd name="connsiteX74" fmla="*/ 2226094 w 7642825"/>
              <a:gd name="connsiteY74" fmla="*/ 2194560 h 2481943"/>
              <a:gd name="connsiteX75" fmla="*/ 2199968 w 7642825"/>
              <a:gd name="connsiteY75" fmla="*/ 2246811 h 2481943"/>
              <a:gd name="connsiteX76" fmla="*/ 2165134 w 7642825"/>
              <a:gd name="connsiteY76" fmla="*/ 2264229 h 2481943"/>
              <a:gd name="connsiteX77" fmla="*/ 2139008 w 7642825"/>
              <a:gd name="connsiteY77" fmla="*/ 2290354 h 2481943"/>
              <a:gd name="connsiteX78" fmla="*/ 2112883 w 7642825"/>
              <a:gd name="connsiteY78" fmla="*/ 2307771 h 2481943"/>
              <a:gd name="connsiteX79" fmla="*/ 2043214 w 7642825"/>
              <a:gd name="connsiteY79" fmla="*/ 2368731 h 2481943"/>
              <a:gd name="connsiteX80" fmla="*/ 1973545 w 7642825"/>
              <a:gd name="connsiteY80" fmla="*/ 2394857 h 2481943"/>
              <a:gd name="connsiteX81" fmla="*/ 1947420 w 7642825"/>
              <a:gd name="connsiteY81" fmla="*/ 2403566 h 2481943"/>
              <a:gd name="connsiteX82" fmla="*/ 1790665 w 7642825"/>
              <a:gd name="connsiteY82" fmla="*/ 2438400 h 2481943"/>
              <a:gd name="connsiteX83" fmla="*/ 1686163 w 7642825"/>
              <a:gd name="connsiteY83" fmla="*/ 2455817 h 2481943"/>
              <a:gd name="connsiteX84" fmla="*/ 1616494 w 7642825"/>
              <a:gd name="connsiteY84" fmla="*/ 2473234 h 2481943"/>
              <a:gd name="connsiteX85" fmla="*/ 1511991 w 7642825"/>
              <a:gd name="connsiteY85" fmla="*/ 2481943 h 2481943"/>
              <a:gd name="connsiteX86" fmla="*/ 1102688 w 7642825"/>
              <a:gd name="connsiteY86" fmla="*/ 2473234 h 2481943"/>
              <a:gd name="connsiteX87" fmla="*/ 998185 w 7642825"/>
              <a:gd name="connsiteY87" fmla="*/ 2464526 h 2481943"/>
              <a:gd name="connsiteX88" fmla="*/ 876265 w 7642825"/>
              <a:gd name="connsiteY88" fmla="*/ 2455817 h 2481943"/>
              <a:gd name="connsiteX89" fmla="*/ 771763 w 7642825"/>
              <a:gd name="connsiteY89" fmla="*/ 2447109 h 2481943"/>
              <a:gd name="connsiteX90" fmla="*/ 519214 w 7642825"/>
              <a:gd name="connsiteY90" fmla="*/ 2438400 h 2481943"/>
              <a:gd name="connsiteX91" fmla="*/ 327625 w 7642825"/>
              <a:gd name="connsiteY91" fmla="*/ 2429691 h 2481943"/>
              <a:gd name="connsiteX92" fmla="*/ 205705 w 7642825"/>
              <a:gd name="connsiteY92" fmla="*/ 2403566 h 2481943"/>
              <a:gd name="connsiteX93" fmla="*/ 179580 w 7642825"/>
              <a:gd name="connsiteY93" fmla="*/ 2394857 h 2481943"/>
              <a:gd name="connsiteX94" fmla="*/ 153454 w 7642825"/>
              <a:gd name="connsiteY94" fmla="*/ 2386149 h 2481943"/>
              <a:gd name="connsiteX95" fmla="*/ 136037 w 7642825"/>
              <a:gd name="connsiteY95" fmla="*/ 2368731 h 2481943"/>
              <a:gd name="connsiteX96" fmla="*/ 109911 w 7642825"/>
              <a:gd name="connsiteY96" fmla="*/ 2351314 h 2481943"/>
              <a:gd name="connsiteX97" fmla="*/ 92494 w 7642825"/>
              <a:gd name="connsiteY97" fmla="*/ 2299063 h 2481943"/>
              <a:gd name="connsiteX98" fmla="*/ 83785 w 7642825"/>
              <a:gd name="connsiteY98" fmla="*/ 2272937 h 2481943"/>
              <a:gd name="connsiteX99" fmla="*/ 66368 w 7642825"/>
              <a:gd name="connsiteY99" fmla="*/ 2211977 h 2481943"/>
              <a:gd name="connsiteX100" fmla="*/ 40243 w 7642825"/>
              <a:gd name="connsiteY100" fmla="*/ 2072640 h 2481943"/>
              <a:gd name="connsiteX101" fmla="*/ 22825 w 7642825"/>
              <a:gd name="connsiteY101" fmla="*/ 1915886 h 2481943"/>
              <a:gd name="connsiteX102" fmla="*/ 40243 w 7642825"/>
              <a:gd name="connsiteY102" fmla="*/ 1550126 h 2481943"/>
              <a:gd name="connsiteX103" fmla="*/ 57660 w 7642825"/>
              <a:gd name="connsiteY103" fmla="*/ 1201783 h 2481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642825" h="2481943">
                <a:moveTo>
                  <a:pt x="7642825" y="0"/>
                </a:moveTo>
                <a:cubicBezTo>
                  <a:pt x="7607991" y="17417"/>
                  <a:pt x="7572137" y="32928"/>
                  <a:pt x="7538323" y="52251"/>
                </a:cubicBezTo>
                <a:cubicBezTo>
                  <a:pt x="7520974" y="62165"/>
                  <a:pt x="7487549" y="119703"/>
                  <a:pt x="7486071" y="121920"/>
                </a:cubicBezTo>
                <a:lnTo>
                  <a:pt x="7451237" y="174171"/>
                </a:lnTo>
                <a:lnTo>
                  <a:pt x="7398985" y="252549"/>
                </a:lnTo>
                <a:lnTo>
                  <a:pt x="7381568" y="278674"/>
                </a:lnTo>
                <a:cubicBezTo>
                  <a:pt x="7378665" y="287383"/>
                  <a:pt x="7376965" y="296589"/>
                  <a:pt x="7372860" y="304800"/>
                </a:cubicBezTo>
                <a:cubicBezTo>
                  <a:pt x="7368179" y="314162"/>
                  <a:pt x="7356996" y="320575"/>
                  <a:pt x="7355443" y="330926"/>
                </a:cubicBezTo>
                <a:cubicBezTo>
                  <a:pt x="7340189" y="432620"/>
                  <a:pt x="7358129" y="448801"/>
                  <a:pt x="7338025" y="522514"/>
                </a:cubicBezTo>
                <a:cubicBezTo>
                  <a:pt x="7333194" y="540227"/>
                  <a:pt x="7330792" y="559490"/>
                  <a:pt x="7320608" y="574766"/>
                </a:cubicBezTo>
                <a:lnTo>
                  <a:pt x="7285774" y="627017"/>
                </a:lnTo>
                <a:cubicBezTo>
                  <a:pt x="7279968" y="635726"/>
                  <a:pt x="7271667" y="643214"/>
                  <a:pt x="7268357" y="653143"/>
                </a:cubicBezTo>
                <a:lnTo>
                  <a:pt x="7207397" y="836023"/>
                </a:lnTo>
                <a:lnTo>
                  <a:pt x="7189980" y="888274"/>
                </a:lnTo>
                <a:cubicBezTo>
                  <a:pt x="7187077" y="896983"/>
                  <a:pt x="7186363" y="906762"/>
                  <a:pt x="7181271" y="914400"/>
                </a:cubicBezTo>
                <a:cubicBezTo>
                  <a:pt x="7175465" y="923109"/>
                  <a:pt x="7168105" y="930962"/>
                  <a:pt x="7163854" y="940526"/>
                </a:cubicBezTo>
                <a:cubicBezTo>
                  <a:pt x="7156398" y="957303"/>
                  <a:pt x="7152243" y="975360"/>
                  <a:pt x="7146437" y="992777"/>
                </a:cubicBezTo>
                <a:cubicBezTo>
                  <a:pt x="7143534" y="1001486"/>
                  <a:pt x="7142820" y="1011265"/>
                  <a:pt x="7137728" y="1018903"/>
                </a:cubicBezTo>
                <a:cubicBezTo>
                  <a:pt x="7126117" y="1036320"/>
                  <a:pt x="7109514" y="1051296"/>
                  <a:pt x="7102894" y="1071154"/>
                </a:cubicBezTo>
                <a:cubicBezTo>
                  <a:pt x="7099991" y="1079863"/>
                  <a:pt x="7099277" y="1089642"/>
                  <a:pt x="7094185" y="1097280"/>
                </a:cubicBezTo>
                <a:cubicBezTo>
                  <a:pt x="7087354" y="1107527"/>
                  <a:pt x="7076768" y="1114697"/>
                  <a:pt x="7068060" y="1123406"/>
                </a:cubicBezTo>
                <a:cubicBezTo>
                  <a:pt x="7048383" y="1182433"/>
                  <a:pt x="7075852" y="1113011"/>
                  <a:pt x="7015808" y="1193074"/>
                </a:cubicBezTo>
                <a:cubicBezTo>
                  <a:pt x="7007100" y="1204686"/>
                  <a:pt x="6998975" y="1216759"/>
                  <a:pt x="6989683" y="1227909"/>
                </a:cubicBezTo>
                <a:cubicBezTo>
                  <a:pt x="6984427" y="1234217"/>
                  <a:pt x="6977394" y="1238915"/>
                  <a:pt x="6972265" y="1245326"/>
                </a:cubicBezTo>
                <a:cubicBezTo>
                  <a:pt x="6952149" y="1270470"/>
                  <a:pt x="6960793" y="1270179"/>
                  <a:pt x="6937431" y="1288869"/>
                </a:cubicBezTo>
                <a:cubicBezTo>
                  <a:pt x="6929258" y="1295407"/>
                  <a:pt x="6919346" y="1299586"/>
                  <a:pt x="6911305" y="1306286"/>
                </a:cubicBezTo>
                <a:cubicBezTo>
                  <a:pt x="6901844" y="1314170"/>
                  <a:pt x="6894901" y="1324850"/>
                  <a:pt x="6885180" y="1332411"/>
                </a:cubicBezTo>
                <a:cubicBezTo>
                  <a:pt x="6834535" y="1371802"/>
                  <a:pt x="6837980" y="1365562"/>
                  <a:pt x="6780677" y="1384663"/>
                </a:cubicBezTo>
                <a:lnTo>
                  <a:pt x="6754551" y="1393371"/>
                </a:lnTo>
                <a:cubicBezTo>
                  <a:pt x="6713101" y="1421005"/>
                  <a:pt x="6744714" y="1404160"/>
                  <a:pt x="6693591" y="1419497"/>
                </a:cubicBezTo>
                <a:cubicBezTo>
                  <a:pt x="6649164" y="1432825"/>
                  <a:pt x="6646647" y="1437595"/>
                  <a:pt x="6606505" y="1445623"/>
                </a:cubicBezTo>
                <a:cubicBezTo>
                  <a:pt x="6576314" y="1451661"/>
                  <a:pt x="6522553" y="1458860"/>
                  <a:pt x="6493294" y="1463040"/>
                </a:cubicBezTo>
                <a:lnTo>
                  <a:pt x="6092700" y="1454331"/>
                </a:lnTo>
                <a:cubicBezTo>
                  <a:pt x="6075055" y="1453652"/>
                  <a:pt x="6057944" y="1448009"/>
                  <a:pt x="6040448" y="1445623"/>
                </a:cubicBezTo>
                <a:cubicBezTo>
                  <a:pt x="5994070" y="1439299"/>
                  <a:pt x="5947814" y="1431320"/>
                  <a:pt x="5901111" y="1428206"/>
                </a:cubicBezTo>
                <a:lnTo>
                  <a:pt x="5639854" y="1410789"/>
                </a:lnTo>
                <a:lnTo>
                  <a:pt x="5517934" y="1402080"/>
                </a:lnTo>
                <a:lnTo>
                  <a:pt x="5361180" y="1393371"/>
                </a:lnTo>
                <a:cubicBezTo>
                  <a:pt x="5268274" y="1387797"/>
                  <a:pt x="5175513" y="1379431"/>
                  <a:pt x="5082505" y="1375954"/>
                </a:cubicBezTo>
                <a:cubicBezTo>
                  <a:pt x="4864866" y="1367818"/>
                  <a:pt x="4429363" y="1358537"/>
                  <a:pt x="4429363" y="1358537"/>
                </a:cubicBezTo>
                <a:cubicBezTo>
                  <a:pt x="4291417" y="1365798"/>
                  <a:pt x="4293203" y="1362494"/>
                  <a:pt x="4185523" y="1375954"/>
                </a:cubicBezTo>
                <a:cubicBezTo>
                  <a:pt x="4165155" y="1378500"/>
                  <a:pt x="4144810" y="1381289"/>
                  <a:pt x="4124563" y="1384663"/>
                </a:cubicBezTo>
                <a:cubicBezTo>
                  <a:pt x="4109963" y="1387096"/>
                  <a:pt x="4095753" y="1391945"/>
                  <a:pt x="4081020" y="1393371"/>
                </a:cubicBezTo>
                <a:cubicBezTo>
                  <a:pt x="4005675" y="1400663"/>
                  <a:pt x="3929534" y="1400084"/>
                  <a:pt x="3854597" y="1410789"/>
                </a:cubicBezTo>
                <a:cubicBezTo>
                  <a:pt x="3834277" y="1413692"/>
                  <a:pt x="3813884" y="1416123"/>
                  <a:pt x="3793637" y="1419497"/>
                </a:cubicBezTo>
                <a:cubicBezTo>
                  <a:pt x="3761624" y="1424832"/>
                  <a:pt x="3730047" y="1432888"/>
                  <a:pt x="3697843" y="1436914"/>
                </a:cubicBezTo>
                <a:cubicBezTo>
                  <a:pt x="3660286" y="1441609"/>
                  <a:pt x="3622368" y="1442720"/>
                  <a:pt x="3584631" y="1445623"/>
                </a:cubicBezTo>
                <a:cubicBezTo>
                  <a:pt x="3557141" y="1451121"/>
                  <a:pt x="3515884" y="1459858"/>
                  <a:pt x="3488837" y="1463040"/>
                </a:cubicBezTo>
                <a:cubicBezTo>
                  <a:pt x="3456994" y="1466786"/>
                  <a:pt x="3424974" y="1468846"/>
                  <a:pt x="3393043" y="1471749"/>
                </a:cubicBezTo>
                <a:cubicBezTo>
                  <a:pt x="3381431" y="1474652"/>
                  <a:pt x="3369892" y="1477861"/>
                  <a:pt x="3358208" y="1480457"/>
                </a:cubicBezTo>
                <a:cubicBezTo>
                  <a:pt x="3321677" y="1488575"/>
                  <a:pt x="3300247" y="1491569"/>
                  <a:pt x="3262414" y="1497874"/>
                </a:cubicBezTo>
                <a:lnTo>
                  <a:pt x="3210163" y="1515291"/>
                </a:lnTo>
                <a:cubicBezTo>
                  <a:pt x="3201454" y="1518194"/>
                  <a:pt x="3192943" y="1521774"/>
                  <a:pt x="3184037" y="1524000"/>
                </a:cubicBezTo>
                <a:cubicBezTo>
                  <a:pt x="3160814" y="1529806"/>
                  <a:pt x="3137077" y="1533847"/>
                  <a:pt x="3114368" y="1541417"/>
                </a:cubicBezTo>
                <a:lnTo>
                  <a:pt x="3062117" y="1558834"/>
                </a:lnTo>
                <a:cubicBezTo>
                  <a:pt x="3053408" y="1561737"/>
                  <a:pt x="3043629" y="1562451"/>
                  <a:pt x="3035991" y="1567543"/>
                </a:cubicBezTo>
                <a:cubicBezTo>
                  <a:pt x="2954065" y="1622159"/>
                  <a:pt x="3083497" y="1538464"/>
                  <a:pt x="2966323" y="1602377"/>
                </a:cubicBezTo>
                <a:cubicBezTo>
                  <a:pt x="2947946" y="1612401"/>
                  <a:pt x="2933930" y="1630591"/>
                  <a:pt x="2914071" y="1637211"/>
                </a:cubicBezTo>
                <a:cubicBezTo>
                  <a:pt x="2905362" y="1640114"/>
                  <a:pt x="2895970" y="1641462"/>
                  <a:pt x="2887945" y="1645920"/>
                </a:cubicBezTo>
                <a:cubicBezTo>
                  <a:pt x="2869647" y="1656086"/>
                  <a:pt x="2853111" y="1669143"/>
                  <a:pt x="2835694" y="1680754"/>
                </a:cubicBezTo>
                <a:cubicBezTo>
                  <a:pt x="2826985" y="1686560"/>
                  <a:pt x="2819497" y="1694861"/>
                  <a:pt x="2809568" y="1698171"/>
                </a:cubicBezTo>
                <a:cubicBezTo>
                  <a:pt x="2800860" y="1701074"/>
                  <a:pt x="2791467" y="1702422"/>
                  <a:pt x="2783443" y="1706880"/>
                </a:cubicBezTo>
                <a:cubicBezTo>
                  <a:pt x="2765144" y="1717046"/>
                  <a:pt x="2751050" y="1735094"/>
                  <a:pt x="2731191" y="1741714"/>
                </a:cubicBezTo>
                <a:cubicBezTo>
                  <a:pt x="2690235" y="1755366"/>
                  <a:pt x="2713588" y="1747014"/>
                  <a:pt x="2661523" y="1767840"/>
                </a:cubicBezTo>
                <a:cubicBezTo>
                  <a:pt x="2655717" y="1773646"/>
                  <a:pt x="2650674" y="1780331"/>
                  <a:pt x="2644105" y="1785257"/>
                </a:cubicBezTo>
                <a:cubicBezTo>
                  <a:pt x="2616237" y="1806158"/>
                  <a:pt x="2594411" y="1812541"/>
                  <a:pt x="2574437" y="1837509"/>
                </a:cubicBezTo>
                <a:cubicBezTo>
                  <a:pt x="2567899" y="1845682"/>
                  <a:pt x="2563973" y="1855812"/>
                  <a:pt x="2557020" y="1863634"/>
                </a:cubicBezTo>
                <a:cubicBezTo>
                  <a:pt x="2540655" y="1882044"/>
                  <a:pt x="2522185" y="1898469"/>
                  <a:pt x="2504768" y="1915886"/>
                </a:cubicBezTo>
                <a:cubicBezTo>
                  <a:pt x="2496060" y="1924594"/>
                  <a:pt x="2485475" y="1931764"/>
                  <a:pt x="2478643" y="1942011"/>
                </a:cubicBezTo>
                <a:cubicBezTo>
                  <a:pt x="2472837" y="1950720"/>
                  <a:pt x="2468227" y="1960357"/>
                  <a:pt x="2461225" y="1968137"/>
                </a:cubicBezTo>
                <a:cubicBezTo>
                  <a:pt x="2411916" y="2022924"/>
                  <a:pt x="2412186" y="2020156"/>
                  <a:pt x="2365431" y="2055223"/>
                </a:cubicBezTo>
                <a:cubicBezTo>
                  <a:pt x="2334851" y="2116383"/>
                  <a:pt x="2365654" y="2069179"/>
                  <a:pt x="2321888" y="2107474"/>
                </a:cubicBezTo>
                <a:cubicBezTo>
                  <a:pt x="2306440" y="2120991"/>
                  <a:pt x="2292859" y="2136503"/>
                  <a:pt x="2278345" y="2151017"/>
                </a:cubicBezTo>
                <a:cubicBezTo>
                  <a:pt x="2269637" y="2159726"/>
                  <a:pt x="2262467" y="2170312"/>
                  <a:pt x="2252220" y="2177143"/>
                </a:cubicBezTo>
                <a:lnTo>
                  <a:pt x="2226094" y="2194560"/>
                </a:lnTo>
                <a:cubicBezTo>
                  <a:pt x="2220150" y="2212392"/>
                  <a:pt x="2215551" y="2233825"/>
                  <a:pt x="2199968" y="2246811"/>
                </a:cubicBezTo>
                <a:cubicBezTo>
                  <a:pt x="2189995" y="2255122"/>
                  <a:pt x="2175698" y="2256683"/>
                  <a:pt x="2165134" y="2264229"/>
                </a:cubicBezTo>
                <a:cubicBezTo>
                  <a:pt x="2155112" y="2271387"/>
                  <a:pt x="2148469" y="2282470"/>
                  <a:pt x="2139008" y="2290354"/>
                </a:cubicBezTo>
                <a:cubicBezTo>
                  <a:pt x="2130968" y="2297054"/>
                  <a:pt x="2120760" y="2300879"/>
                  <a:pt x="2112883" y="2307771"/>
                </a:cubicBezTo>
                <a:cubicBezTo>
                  <a:pt x="2067539" y="2347447"/>
                  <a:pt x="2083564" y="2345674"/>
                  <a:pt x="2043214" y="2368731"/>
                </a:cubicBezTo>
                <a:cubicBezTo>
                  <a:pt x="2002623" y="2391927"/>
                  <a:pt x="2016413" y="2382609"/>
                  <a:pt x="1973545" y="2394857"/>
                </a:cubicBezTo>
                <a:cubicBezTo>
                  <a:pt x="1964719" y="2397379"/>
                  <a:pt x="1956276" y="2401151"/>
                  <a:pt x="1947420" y="2403566"/>
                </a:cubicBezTo>
                <a:cubicBezTo>
                  <a:pt x="1891513" y="2418814"/>
                  <a:pt x="1848687" y="2427851"/>
                  <a:pt x="1790665" y="2438400"/>
                </a:cubicBezTo>
                <a:cubicBezTo>
                  <a:pt x="1755920" y="2444717"/>
                  <a:pt x="1720423" y="2447252"/>
                  <a:pt x="1686163" y="2455817"/>
                </a:cubicBezTo>
                <a:cubicBezTo>
                  <a:pt x="1662940" y="2461623"/>
                  <a:pt x="1640349" y="2471246"/>
                  <a:pt x="1616494" y="2473234"/>
                </a:cubicBezTo>
                <a:lnTo>
                  <a:pt x="1511991" y="2481943"/>
                </a:lnTo>
                <a:lnTo>
                  <a:pt x="1102688" y="2473234"/>
                </a:lnTo>
                <a:cubicBezTo>
                  <a:pt x="1067753" y="2472050"/>
                  <a:pt x="1033037" y="2467207"/>
                  <a:pt x="998185" y="2464526"/>
                </a:cubicBezTo>
                <a:lnTo>
                  <a:pt x="876265" y="2455817"/>
                </a:lnTo>
                <a:cubicBezTo>
                  <a:pt x="841413" y="2453136"/>
                  <a:pt x="806676" y="2448812"/>
                  <a:pt x="771763" y="2447109"/>
                </a:cubicBezTo>
                <a:cubicBezTo>
                  <a:pt x="687630" y="2443005"/>
                  <a:pt x="603382" y="2441701"/>
                  <a:pt x="519214" y="2438400"/>
                </a:cubicBezTo>
                <a:lnTo>
                  <a:pt x="327625" y="2429691"/>
                </a:lnTo>
                <a:cubicBezTo>
                  <a:pt x="239744" y="2418707"/>
                  <a:pt x="280156" y="2428383"/>
                  <a:pt x="205705" y="2403566"/>
                </a:cubicBezTo>
                <a:lnTo>
                  <a:pt x="179580" y="2394857"/>
                </a:lnTo>
                <a:lnTo>
                  <a:pt x="153454" y="2386149"/>
                </a:lnTo>
                <a:cubicBezTo>
                  <a:pt x="147648" y="2380343"/>
                  <a:pt x="142448" y="2373860"/>
                  <a:pt x="136037" y="2368731"/>
                </a:cubicBezTo>
                <a:cubicBezTo>
                  <a:pt x="127864" y="2362193"/>
                  <a:pt x="115458" y="2360190"/>
                  <a:pt x="109911" y="2351314"/>
                </a:cubicBezTo>
                <a:cubicBezTo>
                  <a:pt x="100181" y="2335746"/>
                  <a:pt x="98300" y="2316480"/>
                  <a:pt x="92494" y="2299063"/>
                </a:cubicBezTo>
                <a:lnTo>
                  <a:pt x="83785" y="2272937"/>
                </a:lnTo>
                <a:cubicBezTo>
                  <a:pt x="76087" y="2249842"/>
                  <a:pt x="71052" y="2236960"/>
                  <a:pt x="66368" y="2211977"/>
                </a:cubicBezTo>
                <a:cubicBezTo>
                  <a:pt x="37287" y="2056881"/>
                  <a:pt x="60802" y="2154880"/>
                  <a:pt x="40243" y="2072640"/>
                </a:cubicBezTo>
                <a:cubicBezTo>
                  <a:pt x="34437" y="2020389"/>
                  <a:pt x="20062" y="1968386"/>
                  <a:pt x="22825" y="1915886"/>
                </a:cubicBezTo>
                <a:cubicBezTo>
                  <a:pt x="28804" y="1802300"/>
                  <a:pt x="36689" y="1662080"/>
                  <a:pt x="40243" y="1550126"/>
                </a:cubicBezTo>
                <a:cubicBezTo>
                  <a:pt x="51394" y="1198881"/>
                  <a:pt x="-67259" y="1201783"/>
                  <a:pt x="57660" y="1201783"/>
                </a:cubicBezTo>
              </a:path>
            </a:pathLst>
          </a:custGeom>
          <a:noFill/>
          <a:ln w="38100">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5" name="Freeform 84"/>
          <p:cNvSpPr/>
          <p:nvPr/>
        </p:nvSpPr>
        <p:spPr bwMode="auto">
          <a:xfrm rot="21372369">
            <a:off x="2914709" y="2363944"/>
            <a:ext cx="7214148" cy="831691"/>
          </a:xfrm>
          <a:custGeom>
            <a:avLst/>
            <a:gdLst>
              <a:gd name="connsiteX0" fmla="*/ 0 w 6865258"/>
              <a:gd name="connsiteY0" fmla="*/ 9701 h 1838501"/>
              <a:gd name="connsiteX1" fmla="*/ 1386115 w 6865258"/>
              <a:gd name="connsiteY1" fmla="*/ 9701 h 1838501"/>
              <a:gd name="connsiteX2" fmla="*/ 1792515 w 6865258"/>
              <a:gd name="connsiteY2" fmla="*/ 24215 h 1838501"/>
              <a:gd name="connsiteX3" fmla="*/ 3302000 w 6865258"/>
              <a:gd name="connsiteY3" fmla="*/ 31472 h 1838501"/>
              <a:gd name="connsiteX4" fmla="*/ 3410858 w 6865258"/>
              <a:gd name="connsiteY4" fmla="*/ 38730 h 1838501"/>
              <a:gd name="connsiteX5" fmla="*/ 3468915 w 6865258"/>
              <a:gd name="connsiteY5" fmla="*/ 45987 h 1838501"/>
              <a:gd name="connsiteX6" fmla="*/ 3556000 w 6865258"/>
              <a:gd name="connsiteY6" fmla="*/ 60501 h 1838501"/>
              <a:gd name="connsiteX7" fmla="*/ 3650343 w 6865258"/>
              <a:gd name="connsiteY7" fmla="*/ 67758 h 1838501"/>
              <a:gd name="connsiteX8" fmla="*/ 3824515 w 6865258"/>
              <a:gd name="connsiteY8" fmla="*/ 89530 h 1838501"/>
              <a:gd name="connsiteX9" fmla="*/ 3853543 w 6865258"/>
              <a:gd name="connsiteY9" fmla="*/ 96787 h 1838501"/>
              <a:gd name="connsiteX10" fmla="*/ 3998686 w 6865258"/>
              <a:gd name="connsiteY10" fmla="*/ 118558 h 1838501"/>
              <a:gd name="connsiteX11" fmla="*/ 4071258 w 6865258"/>
              <a:gd name="connsiteY11" fmla="*/ 133072 h 1838501"/>
              <a:gd name="connsiteX12" fmla="*/ 4122058 w 6865258"/>
              <a:gd name="connsiteY12" fmla="*/ 154844 h 1838501"/>
              <a:gd name="connsiteX13" fmla="*/ 4165600 w 6865258"/>
              <a:gd name="connsiteY13" fmla="*/ 169358 h 1838501"/>
              <a:gd name="connsiteX14" fmla="*/ 4209143 w 6865258"/>
              <a:gd name="connsiteY14" fmla="*/ 183872 h 1838501"/>
              <a:gd name="connsiteX15" fmla="*/ 4230915 w 6865258"/>
              <a:gd name="connsiteY15" fmla="*/ 191130 h 1838501"/>
              <a:gd name="connsiteX16" fmla="*/ 4252686 w 6865258"/>
              <a:gd name="connsiteY16" fmla="*/ 205644 h 1838501"/>
              <a:gd name="connsiteX17" fmla="*/ 4310743 w 6865258"/>
              <a:gd name="connsiteY17" fmla="*/ 234672 h 1838501"/>
              <a:gd name="connsiteX18" fmla="*/ 4325258 w 6865258"/>
              <a:gd name="connsiteY18" fmla="*/ 249187 h 1838501"/>
              <a:gd name="connsiteX19" fmla="*/ 4347029 w 6865258"/>
              <a:gd name="connsiteY19" fmla="*/ 263701 h 1838501"/>
              <a:gd name="connsiteX20" fmla="*/ 4383315 w 6865258"/>
              <a:gd name="connsiteY20" fmla="*/ 299987 h 1838501"/>
              <a:gd name="connsiteX21" fmla="*/ 4405086 w 6865258"/>
              <a:gd name="connsiteY21" fmla="*/ 321758 h 1838501"/>
              <a:gd name="connsiteX22" fmla="*/ 4426858 w 6865258"/>
              <a:gd name="connsiteY22" fmla="*/ 336272 h 1838501"/>
              <a:gd name="connsiteX23" fmla="*/ 4455886 w 6865258"/>
              <a:gd name="connsiteY23" fmla="*/ 379815 h 1838501"/>
              <a:gd name="connsiteX24" fmla="*/ 4470400 w 6865258"/>
              <a:gd name="connsiteY24" fmla="*/ 394330 h 1838501"/>
              <a:gd name="connsiteX25" fmla="*/ 4499429 w 6865258"/>
              <a:gd name="connsiteY25" fmla="*/ 437872 h 1838501"/>
              <a:gd name="connsiteX26" fmla="*/ 4521200 w 6865258"/>
              <a:gd name="connsiteY26" fmla="*/ 481415 h 1838501"/>
              <a:gd name="connsiteX27" fmla="*/ 4528458 w 6865258"/>
              <a:gd name="connsiteY27" fmla="*/ 503187 h 1838501"/>
              <a:gd name="connsiteX28" fmla="*/ 4557486 w 6865258"/>
              <a:gd name="connsiteY28" fmla="*/ 546730 h 1838501"/>
              <a:gd name="connsiteX29" fmla="*/ 4586515 w 6865258"/>
              <a:gd name="connsiteY29" fmla="*/ 604787 h 1838501"/>
              <a:gd name="connsiteX30" fmla="*/ 4601029 w 6865258"/>
              <a:gd name="connsiteY30" fmla="*/ 648330 h 1838501"/>
              <a:gd name="connsiteX31" fmla="*/ 4615543 w 6865258"/>
              <a:gd name="connsiteY31" fmla="*/ 670101 h 1838501"/>
              <a:gd name="connsiteX32" fmla="*/ 4644572 w 6865258"/>
              <a:gd name="connsiteY32" fmla="*/ 735415 h 1838501"/>
              <a:gd name="connsiteX33" fmla="*/ 4659086 w 6865258"/>
              <a:gd name="connsiteY33" fmla="*/ 749930 h 1838501"/>
              <a:gd name="connsiteX34" fmla="*/ 4680858 w 6865258"/>
              <a:gd name="connsiteY34" fmla="*/ 793472 h 1838501"/>
              <a:gd name="connsiteX35" fmla="*/ 4709886 w 6865258"/>
              <a:gd name="connsiteY35" fmla="*/ 895072 h 1838501"/>
              <a:gd name="connsiteX36" fmla="*/ 4717143 w 6865258"/>
              <a:gd name="connsiteY36" fmla="*/ 924101 h 1838501"/>
              <a:gd name="connsiteX37" fmla="*/ 4731658 w 6865258"/>
              <a:gd name="connsiteY37" fmla="*/ 967644 h 1838501"/>
              <a:gd name="connsiteX38" fmla="*/ 4746172 w 6865258"/>
              <a:gd name="connsiteY38" fmla="*/ 1032958 h 1838501"/>
              <a:gd name="connsiteX39" fmla="*/ 4753429 w 6865258"/>
              <a:gd name="connsiteY39" fmla="*/ 1061987 h 1838501"/>
              <a:gd name="connsiteX40" fmla="*/ 4760686 w 6865258"/>
              <a:gd name="connsiteY40" fmla="*/ 1083758 h 1838501"/>
              <a:gd name="connsiteX41" fmla="*/ 4767943 w 6865258"/>
              <a:gd name="connsiteY41" fmla="*/ 1120044 h 1838501"/>
              <a:gd name="connsiteX42" fmla="*/ 4789715 w 6865258"/>
              <a:gd name="connsiteY42" fmla="*/ 1199872 h 1838501"/>
              <a:gd name="connsiteX43" fmla="*/ 4796972 w 6865258"/>
              <a:gd name="connsiteY43" fmla="*/ 1243415 h 1838501"/>
              <a:gd name="connsiteX44" fmla="*/ 4811486 w 6865258"/>
              <a:gd name="connsiteY44" fmla="*/ 1352272 h 1838501"/>
              <a:gd name="connsiteX45" fmla="*/ 4826000 w 6865258"/>
              <a:gd name="connsiteY45" fmla="*/ 1395815 h 1838501"/>
              <a:gd name="connsiteX46" fmla="*/ 4840515 w 6865258"/>
              <a:gd name="connsiteY46" fmla="*/ 1446615 h 1838501"/>
              <a:gd name="connsiteX47" fmla="*/ 4847772 w 6865258"/>
              <a:gd name="connsiteY47" fmla="*/ 1468387 h 1838501"/>
              <a:gd name="connsiteX48" fmla="*/ 4869543 w 6865258"/>
              <a:gd name="connsiteY48" fmla="*/ 1540958 h 1838501"/>
              <a:gd name="connsiteX49" fmla="*/ 4876800 w 6865258"/>
              <a:gd name="connsiteY49" fmla="*/ 1562730 h 1838501"/>
              <a:gd name="connsiteX50" fmla="*/ 4891315 w 6865258"/>
              <a:gd name="connsiteY50" fmla="*/ 1577244 h 1838501"/>
              <a:gd name="connsiteX51" fmla="*/ 4920343 w 6865258"/>
              <a:gd name="connsiteY51" fmla="*/ 1613530 h 1838501"/>
              <a:gd name="connsiteX52" fmla="*/ 4963886 w 6865258"/>
              <a:gd name="connsiteY52" fmla="*/ 1642558 h 1838501"/>
              <a:gd name="connsiteX53" fmla="*/ 4985658 w 6865258"/>
              <a:gd name="connsiteY53" fmla="*/ 1657072 h 1838501"/>
              <a:gd name="connsiteX54" fmla="*/ 5021943 w 6865258"/>
              <a:gd name="connsiteY54" fmla="*/ 1686101 h 1838501"/>
              <a:gd name="connsiteX55" fmla="*/ 5043715 w 6865258"/>
              <a:gd name="connsiteY55" fmla="*/ 1693358 h 1838501"/>
              <a:gd name="connsiteX56" fmla="*/ 5087258 w 6865258"/>
              <a:gd name="connsiteY56" fmla="*/ 1715130 h 1838501"/>
              <a:gd name="connsiteX57" fmla="*/ 5138058 w 6865258"/>
              <a:gd name="connsiteY57" fmla="*/ 1736901 h 1838501"/>
              <a:gd name="connsiteX58" fmla="*/ 5159829 w 6865258"/>
              <a:gd name="connsiteY58" fmla="*/ 1751415 h 1838501"/>
              <a:gd name="connsiteX59" fmla="*/ 5203372 w 6865258"/>
              <a:gd name="connsiteY59" fmla="*/ 1765930 h 1838501"/>
              <a:gd name="connsiteX60" fmla="*/ 5297715 w 6865258"/>
              <a:gd name="connsiteY60" fmla="*/ 1787701 h 1838501"/>
              <a:gd name="connsiteX61" fmla="*/ 5326743 w 6865258"/>
              <a:gd name="connsiteY61" fmla="*/ 1802215 h 1838501"/>
              <a:gd name="connsiteX62" fmla="*/ 5370286 w 6865258"/>
              <a:gd name="connsiteY62" fmla="*/ 1816730 h 1838501"/>
              <a:gd name="connsiteX63" fmla="*/ 5442858 w 6865258"/>
              <a:gd name="connsiteY63" fmla="*/ 1831244 h 1838501"/>
              <a:gd name="connsiteX64" fmla="*/ 5537200 w 6865258"/>
              <a:gd name="connsiteY64" fmla="*/ 1838501 h 1838501"/>
              <a:gd name="connsiteX65" fmla="*/ 5631543 w 6865258"/>
              <a:gd name="connsiteY65" fmla="*/ 1831244 h 1838501"/>
              <a:gd name="connsiteX66" fmla="*/ 5653315 w 6865258"/>
              <a:gd name="connsiteY66" fmla="*/ 1823987 h 1838501"/>
              <a:gd name="connsiteX67" fmla="*/ 5682343 w 6865258"/>
              <a:gd name="connsiteY67" fmla="*/ 1816730 h 1838501"/>
              <a:gd name="connsiteX68" fmla="*/ 5754915 w 6865258"/>
              <a:gd name="connsiteY68" fmla="*/ 1809472 h 1838501"/>
              <a:gd name="connsiteX69" fmla="*/ 5812972 w 6865258"/>
              <a:gd name="connsiteY69" fmla="*/ 1802215 h 1838501"/>
              <a:gd name="connsiteX70" fmla="*/ 5856515 w 6865258"/>
              <a:gd name="connsiteY70" fmla="*/ 1787701 h 1838501"/>
              <a:gd name="connsiteX71" fmla="*/ 5878286 w 6865258"/>
              <a:gd name="connsiteY71" fmla="*/ 1780444 h 1838501"/>
              <a:gd name="connsiteX72" fmla="*/ 5900058 w 6865258"/>
              <a:gd name="connsiteY72" fmla="*/ 1765930 h 1838501"/>
              <a:gd name="connsiteX73" fmla="*/ 5958115 w 6865258"/>
              <a:gd name="connsiteY73" fmla="*/ 1744158 h 1838501"/>
              <a:gd name="connsiteX74" fmla="*/ 5987143 w 6865258"/>
              <a:gd name="connsiteY74" fmla="*/ 1729644 h 1838501"/>
              <a:gd name="connsiteX75" fmla="*/ 6023429 w 6865258"/>
              <a:gd name="connsiteY75" fmla="*/ 1700615 h 1838501"/>
              <a:gd name="connsiteX76" fmla="*/ 6045200 w 6865258"/>
              <a:gd name="connsiteY76" fmla="*/ 1686101 h 1838501"/>
              <a:gd name="connsiteX77" fmla="*/ 6074229 w 6865258"/>
              <a:gd name="connsiteY77" fmla="*/ 1642558 h 1838501"/>
              <a:gd name="connsiteX78" fmla="*/ 6125029 w 6865258"/>
              <a:gd name="connsiteY78" fmla="*/ 1584501 h 1838501"/>
              <a:gd name="connsiteX79" fmla="*/ 6132286 w 6865258"/>
              <a:gd name="connsiteY79" fmla="*/ 1562730 h 1838501"/>
              <a:gd name="connsiteX80" fmla="*/ 6146800 w 6865258"/>
              <a:gd name="connsiteY80" fmla="*/ 1540958 h 1838501"/>
              <a:gd name="connsiteX81" fmla="*/ 6168572 w 6865258"/>
              <a:gd name="connsiteY81" fmla="*/ 1497415 h 1838501"/>
              <a:gd name="connsiteX82" fmla="*/ 6190343 w 6865258"/>
              <a:gd name="connsiteY82" fmla="*/ 1439358 h 1838501"/>
              <a:gd name="connsiteX83" fmla="*/ 6204858 w 6865258"/>
              <a:gd name="connsiteY83" fmla="*/ 1395815 h 1838501"/>
              <a:gd name="connsiteX84" fmla="*/ 6212115 w 6865258"/>
              <a:gd name="connsiteY84" fmla="*/ 1374044 h 1838501"/>
              <a:gd name="connsiteX85" fmla="*/ 6219372 w 6865258"/>
              <a:gd name="connsiteY85" fmla="*/ 1352272 h 1838501"/>
              <a:gd name="connsiteX86" fmla="*/ 6241143 w 6865258"/>
              <a:gd name="connsiteY86" fmla="*/ 1294215 h 1838501"/>
              <a:gd name="connsiteX87" fmla="*/ 6255658 w 6865258"/>
              <a:gd name="connsiteY87" fmla="*/ 1214387 h 1838501"/>
              <a:gd name="connsiteX88" fmla="*/ 6262915 w 6865258"/>
              <a:gd name="connsiteY88" fmla="*/ 1192615 h 1838501"/>
              <a:gd name="connsiteX89" fmla="*/ 6270172 w 6865258"/>
              <a:gd name="connsiteY89" fmla="*/ 1156330 h 1838501"/>
              <a:gd name="connsiteX90" fmla="*/ 6284686 w 6865258"/>
              <a:gd name="connsiteY90" fmla="*/ 1098272 h 1838501"/>
              <a:gd name="connsiteX91" fmla="*/ 6299200 w 6865258"/>
              <a:gd name="connsiteY91" fmla="*/ 1025701 h 1838501"/>
              <a:gd name="connsiteX92" fmla="*/ 6313715 w 6865258"/>
              <a:gd name="connsiteY92" fmla="*/ 953130 h 1838501"/>
              <a:gd name="connsiteX93" fmla="*/ 6320972 w 6865258"/>
              <a:gd name="connsiteY93" fmla="*/ 895072 h 1838501"/>
              <a:gd name="connsiteX94" fmla="*/ 6328229 w 6865258"/>
              <a:gd name="connsiteY94" fmla="*/ 873301 h 1838501"/>
              <a:gd name="connsiteX95" fmla="*/ 6335486 w 6865258"/>
              <a:gd name="connsiteY95" fmla="*/ 844272 h 1838501"/>
              <a:gd name="connsiteX96" fmla="*/ 6350000 w 6865258"/>
              <a:gd name="connsiteY96" fmla="*/ 757187 h 1838501"/>
              <a:gd name="connsiteX97" fmla="*/ 6364515 w 6865258"/>
              <a:gd name="connsiteY97" fmla="*/ 553987 h 1838501"/>
              <a:gd name="connsiteX98" fmla="*/ 6379029 w 6865258"/>
              <a:gd name="connsiteY98" fmla="*/ 474158 h 1838501"/>
              <a:gd name="connsiteX99" fmla="*/ 6400800 w 6865258"/>
              <a:gd name="connsiteY99" fmla="*/ 387072 h 1838501"/>
              <a:gd name="connsiteX100" fmla="*/ 6408058 w 6865258"/>
              <a:gd name="connsiteY100" fmla="*/ 365301 h 1838501"/>
              <a:gd name="connsiteX101" fmla="*/ 6415315 w 6865258"/>
              <a:gd name="connsiteY101" fmla="*/ 343530 h 1838501"/>
              <a:gd name="connsiteX102" fmla="*/ 6429829 w 6865258"/>
              <a:gd name="connsiteY102" fmla="*/ 321758 h 1838501"/>
              <a:gd name="connsiteX103" fmla="*/ 6451600 w 6865258"/>
              <a:gd name="connsiteY103" fmla="*/ 270958 h 1838501"/>
              <a:gd name="connsiteX104" fmla="*/ 6466115 w 6865258"/>
              <a:gd name="connsiteY104" fmla="*/ 241930 h 1838501"/>
              <a:gd name="connsiteX105" fmla="*/ 6480629 w 6865258"/>
              <a:gd name="connsiteY105" fmla="*/ 227415 h 1838501"/>
              <a:gd name="connsiteX106" fmla="*/ 6495143 w 6865258"/>
              <a:gd name="connsiteY106" fmla="*/ 205644 h 1838501"/>
              <a:gd name="connsiteX107" fmla="*/ 6567715 w 6865258"/>
              <a:gd name="connsiteY107" fmla="*/ 147587 h 1838501"/>
              <a:gd name="connsiteX108" fmla="*/ 6611258 w 6865258"/>
              <a:gd name="connsiteY108" fmla="*/ 133072 h 1838501"/>
              <a:gd name="connsiteX109" fmla="*/ 6633029 w 6865258"/>
              <a:gd name="connsiteY109" fmla="*/ 125815 h 1838501"/>
              <a:gd name="connsiteX110" fmla="*/ 6662058 w 6865258"/>
              <a:gd name="connsiteY110" fmla="*/ 118558 h 1838501"/>
              <a:gd name="connsiteX111" fmla="*/ 6763658 w 6865258"/>
              <a:gd name="connsiteY111" fmla="*/ 104044 h 1838501"/>
              <a:gd name="connsiteX112" fmla="*/ 6828972 w 6865258"/>
              <a:gd name="connsiteY112" fmla="*/ 111301 h 1838501"/>
              <a:gd name="connsiteX113" fmla="*/ 6865258 w 6865258"/>
              <a:gd name="connsiteY113" fmla="*/ 118558 h 1838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865258" h="1838501">
                <a:moveTo>
                  <a:pt x="0" y="9701"/>
                </a:moveTo>
                <a:cubicBezTo>
                  <a:pt x="608603" y="-2719"/>
                  <a:pt x="499086" y="-3739"/>
                  <a:pt x="1386115" y="9701"/>
                </a:cubicBezTo>
                <a:cubicBezTo>
                  <a:pt x="1521652" y="11755"/>
                  <a:pt x="1656971" y="22675"/>
                  <a:pt x="1792515" y="24215"/>
                </a:cubicBezTo>
                <a:lnTo>
                  <a:pt x="3302000" y="31472"/>
                </a:lnTo>
                <a:cubicBezTo>
                  <a:pt x="3338286" y="33891"/>
                  <a:pt x="3374628" y="35579"/>
                  <a:pt x="3410858" y="38730"/>
                </a:cubicBezTo>
                <a:cubicBezTo>
                  <a:pt x="3430288" y="40420"/>
                  <a:pt x="3449628" y="43094"/>
                  <a:pt x="3468915" y="45987"/>
                </a:cubicBezTo>
                <a:cubicBezTo>
                  <a:pt x="3498018" y="50352"/>
                  <a:pt x="3526658" y="58244"/>
                  <a:pt x="3556000" y="60501"/>
                </a:cubicBezTo>
                <a:lnTo>
                  <a:pt x="3650343" y="67758"/>
                </a:lnTo>
                <a:cubicBezTo>
                  <a:pt x="3827224" y="99917"/>
                  <a:pt x="3626213" y="66199"/>
                  <a:pt x="3824515" y="89530"/>
                </a:cubicBezTo>
                <a:cubicBezTo>
                  <a:pt x="3834420" y="90695"/>
                  <a:pt x="3843705" y="95147"/>
                  <a:pt x="3853543" y="96787"/>
                </a:cubicBezTo>
                <a:cubicBezTo>
                  <a:pt x="3913972" y="106858"/>
                  <a:pt x="3932848" y="102099"/>
                  <a:pt x="3998686" y="118558"/>
                </a:cubicBezTo>
                <a:cubicBezTo>
                  <a:pt x="4041990" y="129384"/>
                  <a:pt x="4017877" y="124175"/>
                  <a:pt x="4071258" y="133072"/>
                </a:cubicBezTo>
                <a:cubicBezTo>
                  <a:pt x="4096879" y="158694"/>
                  <a:pt x="4074763" y="141946"/>
                  <a:pt x="4122058" y="154844"/>
                </a:cubicBezTo>
                <a:cubicBezTo>
                  <a:pt x="4136818" y="158869"/>
                  <a:pt x="4151086" y="164520"/>
                  <a:pt x="4165600" y="169358"/>
                </a:cubicBezTo>
                <a:lnTo>
                  <a:pt x="4209143" y="183872"/>
                </a:lnTo>
                <a:cubicBezTo>
                  <a:pt x="4216400" y="186291"/>
                  <a:pt x="4224550" y="186887"/>
                  <a:pt x="4230915" y="191130"/>
                </a:cubicBezTo>
                <a:cubicBezTo>
                  <a:pt x="4238172" y="195968"/>
                  <a:pt x="4244885" y="201744"/>
                  <a:pt x="4252686" y="205644"/>
                </a:cubicBezTo>
                <a:cubicBezTo>
                  <a:pt x="4290217" y="224409"/>
                  <a:pt x="4282721" y="212254"/>
                  <a:pt x="4310743" y="234672"/>
                </a:cubicBezTo>
                <a:cubicBezTo>
                  <a:pt x="4316086" y="238946"/>
                  <a:pt x="4319915" y="244913"/>
                  <a:pt x="4325258" y="249187"/>
                </a:cubicBezTo>
                <a:cubicBezTo>
                  <a:pt x="4332069" y="254636"/>
                  <a:pt x="4340465" y="257958"/>
                  <a:pt x="4347029" y="263701"/>
                </a:cubicBezTo>
                <a:cubicBezTo>
                  <a:pt x="4359902" y="274965"/>
                  <a:pt x="4371220" y="287892"/>
                  <a:pt x="4383315" y="299987"/>
                </a:cubicBezTo>
                <a:cubicBezTo>
                  <a:pt x="4390572" y="307244"/>
                  <a:pt x="4396547" y="316065"/>
                  <a:pt x="4405086" y="321758"/>
                </a:cubicBezTo>
                <a:lnTo>
                  <a:pt x="4426858" y="336272"/>
                </a:lnTo>
                <a:cubicBezTo>
                  <a:pt x="4436534" y="350786"/>
                  <a:pt x="4443552" y="367480"/>
                  <a:pt x="4455886" y="379815"/>
                </a:cubicBezTo>
                <a:cubicBezTo>
                  <a:pt x="4460724" y="384653"/>
                  <a:pt x="4466295" y="388856"/>
                  <a:pt x="4470400" y="394330"/>
                </a:cubicBezTo>
                <a:cubicBezTo>
                  <a:pt x="4480866" y="408285"/>
                  <a:pt x="4499429" y="437872"/>
                  <a:pt x="4499429" y="437872"/>
                </a:cubicBezTo>
                <a:cubicBezTo>
                  <a:pt x="4517668" y="492591"/>
                  <a:pt x="4493067" y="425149"/>
                  <a:pt x="4521200" y="481415"/>
                </a:cubicBezTo>
                <a:cubicBezTo>
                  <a:pt x="4524621" y="488257"/>
                  <a:pt x="4524743" y="496500"/>
                  <a:pt x="4528458" y="503187"/>
                </a:cubicBezTo>
                <a:cubicBezTo>
                  <a:pt x="4536930" y="518436"/>
                  <a:pt x="4551970" y="530181"/>
                  <a:pt x="4557486" y="546730"/>
                </a:cubicBezTo>
                <a:cubicBezTo>
                  <a:pt x="4574164" y="596763"/>
                  <a:pt x="4561182" y="579454"/>
                  <a:pt x="4586515" y="604787"/>
                </a:cubicBezTo>
                <a:cubicBezTo>
                  <a:pt x="4591353" y="619301"/>
                  <a:pt x="4592542" y="635600"/>
                  <a:pt x="4601029" y="648330"/>
                </a:cubicBezTo>
                <a:cubicBezTo>
                  <a:pt x="4605867" y="655587"/>
                  <a:pt x="4611642" y="662300"/>
                  <a:pt x="4615543" y="670101"/>
                </a:cubicBezTo>
                <a:cubicBezTo>
                  <a:pt x="4628114" y="695242"/>
                  <a:pt x="4629183" y="712331"/>
                  <a:pt x="4644572" y="735415"/>
                </a:cubicBezTo>
                <a:cubicBezTo>
                  <a:pt x="4648367" y="741108"/>
                  <a:pt x="4654248" y="745092"/>
                  <a:pt x="4659086" y="749930"/>
                </a:cubicBezTo>
                <a:cubicBezTo>
                  <a:pt x="4685553" y="829332"/>
                  <a:pt x="4643341" y="709060"/>
                  <a:pt x="4680858" y="793472"/>
                </a:cubicBezTo>
                <a:cubicBezTo>
                  <a:pt x="4692755" y="820241"/>
                  <a:pt x="4703298" y="868717"/>
                  <a:pt x="4709886" y="895072"/>
                </a:cubicBezTo>
                <a:cubicBezTo>
                  <a:pt x="4712305" y="904748"/>
                  <a:pt x="4713989" y="914639"/>
                  <a:pt x="4717143" y="924101"/>
                </a:cubicBezTo>
                <a:cubicBezTo>
                  <a:pt x="4721981" y="938615"/>
                  <a:pt x="4727947" y="952801"/>
                  <a:pt x="4731658" y="967644"/>
                </a:cubicBezTo>
                <a:cubicBezTo>
                  <a:pt x="4749354" y="1038428"/>
                  <a:pt x="4727749" y="950050"/>
                  <a:pt x="4746172" y="1032958"/>
                </a:cubicBezTo>
                <a:cubicBezTo>
                  <a:pt x="4748336" y="1042695"/>
                  <a:pt x="4750689" y="1052397"/>
                  <a:pt x="4753429" y="1061987"/>
                </a:cubicBezTo>
                <a:cubicBezTo>
                  <a:pt x="4755530" y="1069342"/>
                  <a:pt x="4758831" y="1076337"/>
                  <a:pt x="4760686" y="1083758"/>
                </a:cubicBezTo>
                <a:cubicBezTo>
                  <a:pt x="4763678" y="1095725"/>
                  <a:pt x="4764697" y="1108144"/>
                  <a:pt x="4767943" y="1120044"/>
                </a:cubicBezTo>
                <a:cubicBezTo>
                  <a:pt x="4789585" y="1199397"/>
                  <a:pt x="4776856" y="1129148"/>
                  <a:pt x="4789715" y="1199872"/>
                </a:cubicBezTo>
                <a:cubicBezTo>
                  <a:pt x="4792347" y="1214349"/>
                  <a:pt x="4795027" y="1228830"/>
                  <a:pt x="4796972" y="1243415"/>
                </a:cubicBezTo>
                <a:cubicBezTo>
                  <a:pt x="4800424" y="1269304"/>
                  <a:pt x="4804275" y="1323428"/>
                  <a:pt x="4811486" y="1352272"/>
                </a:cubicBezTo>
                <a:cubicBezTo>
                  <a:pt x="4815197" y="1367115"/>
                  <a:pt x="4821162" y="1381301"/>
                  <a:pt x="4826000" y="1395815"/>
                </a:cubicBezTo>
                <a:cubicBezTo>
                  <a:pt x="4843404" y="1448025"/>
                  <a:pt x="4822287" y="1382817"/>
                  <a:pt x="4840515" y="1446615"/>
                </a:cubicBezTo>
                <a:cubicBezTo>
                  <a:pt x="4842617" y="1453971"/>
                  <a:pt x="4845670" y="1461031"/>
                  <a:pt x="4847772" y="1468387"/>
                </a:cubicBezTo>
                <a:cubicBezTo>
                  <a:pt x="4869707" y="1545160"/>
                  <a:pt x="4835052" y="1437481"/>
                  <a:pt x="4869543" y="1540958"/>
                </a:cubicBezTo>
                <a:cubicBezTo>
                  <a:pt x="4871962" y="1548215"/>
                  <a:pt x="4871391" y="1557321"/>
                  <a:pt x="4876800" y="1562730"/>
                </a:cubicBezTo>
                <a:cubicBezTo>
                  <a:pt x="4881638" y="1567568"/>
                  <a:pt x="4887041" y="1571901"/>
                  <a:pt x="4891315" y="1577244"/>
                </a:cubicBezTo>
                <a:cubicBezTo>
                  <a:pt x="4905596" y="1595094"/>
                  <a:pt x="4902822" y="1600390"/>
                  <a:pt x="4920343" y="1613530"/>
                </a:cubicBezTo>
                <a:cubicBezTo>
                  <a:pt x="4934298" y="1623996"/>
                  <a:pt x="4949372" y="1632882"/>
                  <a:pt x="4963886" y="1642558"/>
                </a:cubicBezTo>
                <a:cubicBezTo>
                  <a:pt x="4971143" y="1647396"/>
                  <a:pt x="4979491" y="1650904"/>
                  <a:pt x="4985658" y="1657072"/>
                </a:cubicBezTo>
                <a:cubicBezTo>
                  <a:pt x="4999158" y="1670573"/>
                  <a:pt x="5003633" y="1676946"/>
                  <a:pt x="5021943" y="1686101"/>
                </a:cubicBezTo>
                <a:cubicBezTo>
                  <a:pt x="5028785" y="1689522"/>
                  <a:pt x="5036458" y="1690939"/>
                  <a:pt x="5043715" y="1693358"/>
                </a:cubicBezTo>
                <a:cubicBezTo>
                  <a:pt x="5085551" y="1721249"/>
                  <a:pt x="5045195" y="1697103"/>
                  <a:pt x="5087258" y="1715130"/>
                </a:cubicBezTo>
                <a:cubicBezTo>
                  <a:pt x="5150019" y="1742028"/>
                  <a:pt x="5087007" y="1719885"/>
                  <a:pt x="5138058" y="1736901"/>
                </a:cubicBezTo>
                <a:cubicBezTo>
                  <a:pt x="5145315" y="1741739"/>
                  <a:pt x="5151859" y="1747873"/>
                  <a:pt x="5159829" y="1751415"/>
                </a:cubicBezTo>
                <a:cubicBezTo>
                  <a:pt x="5173810" y="1757629"/>
                  <a:pt x="5188529" y="1762219"/>
                  <a:pt x="5203372" y="1765930"/>
                </a:cubicBezTo>
                <a:cubicBezTo>
                  <a:pt x="5273396" y="1783436"/>
                  <a:pt x="5241868" y="1776532"/>
                  <a:pt x="5297715" y="1787701"/>
                </a:cubicBezTo>
                <a:cubicBezTo>
                  <a:pt x="5307391" y="1792539"/>
                  <a:pt x="5316699" y="1798197"/>
                  <a:pt x="5326743" y="1802215"/>
                </a:cubicBezTo>
                <a:cubicBezTo>
                  <a:pt x="5340948" y="1807897"/>
                  <a:pt x="5355632" y="1812334"/>
                  <a:pt x="5370286" y="1816730"/>
                </a:cubicBezTo>
                <a:cubicBezTo>
                  <a:pt x="5391060" y="1822962"/>
                  <a:pt x="5422714" y="1829124"/>
                  <a:pt x="5442858" y="1831244"/>
                </a:cubicBezTo>
                <a:cubicBezTo>
                  <a:pt x="5474225" y="1834546"/>
                  <a:pt x="5505753" y="1836082"/>
                  <a:pt x="5537200" y="1838501"/>
                </a:cubicBezTo>
                <a:cubicBezTo>
                  <a:pt x="5568648" y="1836082"/>
                  <a:pt x="5600246" y="1835156"/>
                  <a:pt x="5631543" y="1831244"/>
                </a:cubicBezTo>
                <a:cubicBezTo>
                  <a:pt x="5639134" y="1830295"/>
                  <a:pt x="5645959" y="1826089"/>
                  <a:pt x="5653315" y="1823987"/>
                </a:cubicBezTo>
                <a:cubicBezTo>
                  <a:pt x="5662905" y="1821247"/>
                  <a:pt x="5672469" y="1818141"/>
                  <a:pt x="5682343" y="1816730"/>
                </a:cubicBezTo>
                <a:cubicBezTo>
                  <a:pt x="5706410" y="1813292"/>
                  <a:pt x="5730752" y="1812157"/>
                  <a:pt x="5754915" y="1809472"/>
                </a:cubicBezTo>
                <a:cubicBezTo>
                  <a:pt x="5774299" y="1807318"/>
                  <a:pt x="5793620" y="1804634"/>
                  <a:pt x="5812972" y="1802215"/>
                </a:cubicBezTo>
                <a:lnTo>
                  <a:pt x="5856515" y="1787701"/>
                </a:lnTo>
                <a:cubicBezTo>
                  <a:pt x="5863772" y="1785282"/>
                  <a:pt x="5871921" y="1784687"/>
                  <a:pt x="5878286" y="1780444"/>
                </a:cubicBezTo>
                <a:cubicBezTo>
                  <a:pt x="5885543" y="1775606"/>
                  <a:pt x="5892257" y="1769831"/>
                  <a:pt x="5900058" y="1765930"/>
                </a:cubicBezTo>
                <a:cubicBezTo>
                  <a:pt x="5960210" y="1735854"/>
                  <a:pt x="5914140" y="1763004"/>
                  <a:pt x="5958115" y="1744158"/>
                </a:cubicBezTo>
                <a:cubicBezTo>
                  <a:pt x="5968058" y="1739897"/>
                  <a:pt x="5977750" y="1735011"/>
                  <a:pt x="5987143" y="1729644"/>
                </a:cubicBezTo>
                <a:cubicBezTo>
                  <a:pt x="6026237" y="1707305"/>
                  <a:pt x="5993625" y="1724459"/>
                  <a:pt x="6023429" y="1700615"/>
                </a:cubicBezTo>
                <a:cubicBezTo>
                  <a:pt x="6030240" y="1695166"/>
                  <a:pt x="6037943" y="1690939"/>
                  <a:pt x="6045200" y="1686101"/>
                </a:cubicBezTo>
                <a:cubicBezTo>
                  <a:pt x="6054876" y="1671587"/>
                  <a:pt x="6061894" y="1654893"/>
                  <a:pt x="6074229" y="1642558"/>
                </a:cubicBezTo>
                <a:cubicBezTo>
                  <a:pt x="6093145" y="1623642"/>
                  <a:pt x="6113028" y="1608503"/>
                  <a:pt x="6125029" y="1584501"/>
                </a:cubicBezTo>
                <a:cubicBezTo>
                  <a:pt x="6128450" y="1577659"/>
                  <a:pt x="6128865" y="1569572"/>
                  <a:pt x="6132286" y="1562730"/>
                </a:cubicBezTo>
                <a:cubicBezTo>
                  <a:pt x="6136187" y="1554929"/>
                  <a:pt x="6142899" y="1548759"/>
                  <a:pt x="6146800" y="1540958"/>
                </a:cubicBezTo>
                <a:cubicBezTo>
                  <a:pt x="6176847" y="1480866"/>
                  <a:pt x="6126976" y="1559811"/>
                  <a:pt x="6168572" y="1497415"/>
                </a:cubicBezTo>
                <a:cubicBezTo>
                  <a:pt x="6185775" y="1411399"/>
                  <a:pt x="6163164" y="1500511"/>
                  <a:pt x="6190343" y="1439358"/>
                </a:cubicBezTo>
                <a:cubicBezTo>
                  <a:pt x="6196557" y="1425377"/>
                  <a:pt x="6200020" y="1410329"/>
                  <a:pt x="6204858" y="1395815"/>
                </a:cubicBezTo>
                <a:lnTo>
                  <a:pt x="6212115" y="1374044"/>
                </a:lnTo>
                <a:cubicBezTo>
                  <a:pt x="6214534" y="1366787"/>
                  <a:pt x="6216531" y="1359375"/>
                  <a:pt x="6219372" y="1352272"/>
                </a:cubicBezTo>
                <a:cubicBezTo>
                  <a:pt x="6222199" y="1345205"/>
                  <a:pt x="6238298" y="1307016"/>
                  <a:pt x="6241143" y="1294215"/>
                </a:cubicBezTo>
                <a:cubicBezTo>
                  <a:pt x="6254088" y="1235959"/>
                  <a:pt x="6242445" y="1267235"/>
                  <a:pt x="6255658" y="1214387"/>
                </a:cubicBezTo>
                <a:cubicBezTo>
                  <a:pt x="6257513" y="1206966"/>
                  <a:pt x="6261060" y="1200036"/>
                  <a:pt x="6262915" y="1192615"/>
                </a:cubicBezTo>
                <a:cubicBezTo>
                  <a:pt x="6265907" y="1180649"/>
                  <a:pt x="6267399" y="1168349"/>
                  <a:pt x="6270172" y="1156330"/>
                </a:cubicBezTo>
                <a:cubicBezTo>
                  <a:pt x="6274657" y="1136893"/>
                  <a:pt x="6280774" y="1117833"/>
                  <a:pt x="6284686" y="1098272"/>
                </a:cubicBezTo>
                <a:cubicBezTo>
                  <a:pt x="6289524" y="1074082"/>
                  <a:pt x="6295144" y="1050035"/>
                  <a:pt x="6299200" y="1025701"/>
                </a:cubicBezTo>
                <a:cubicBezTo>
                  <a:pt x="6308098" y="972320"/>
                  <a:pt x="6302889" y="996433"/>
                  <a:pt x="6313715" y="953130"/>
                </a:cubicBezTo>
                <a:cubicBezTo>
                  <a:pt x="6316134" y="933777"/>
                  <a:pt x="6317483" y="914261"/>
                  <a:pt x="6320972" y="895072"/>
                </a:cubicBezTo>
                <a:cubicBezTo>
                  <a:pt x="6322340" y="887546"/>
                  <a:pt x="6326128" y="880656"/>
                  <a:pt x="6328229" y="873301"/>
                </a:cubicBezTo>
                <a:cubicBezTo>
                  <a:pt x="6330969" y="863711"/>
                  <a:pt x="6333648" y="854075"/>
                  <a:pt x="6335486" y="844272"/>
                </a:cubicBezTo>
                <a:cubicBezTo>
                  <a:pt x="6340909" y="815347"/>
                  <a:pt x="6350000" y="757187"/>
                  <a:pt x="6350000" y="757187"/>
                </a:cubicBezTo>
                <a:cubicBezTo>
                  <a:pt x="6353095" y="707667"/>
                  <a:pt x="6358529" y="607861"/>
                  <a:pt x="6364515" y="553987"/>
                </a:cubicBezTo>
                <a:cubicBezTo>
                  <a:pt x="6367570" y="526493"/>
                  <a:pt x="6374109" y="501220"/>
                  <a:pt x="6379029" y="474158"/>
                </a:cubicBezTo>
                <a:cubicBezTo>
                  <a:pt x="6390754" y="409668"/>
                  <a:pt x="6379602" y="450663"/>
                  <a:pt x="6400800" y="387072"/>
                </a:cubicBezTo>
                <a:lnTo>
                  <a:pt x="6408058" y="365301"/>
                </a:lnTo>
                <a:cubicBezTo>
                  <a:pt x="6410477" y="358044"/>
                  <a:pt x="6411072" y="349895"/>
                  <a:pt x="6415315" y="343530"/>
                </a:cubicBezTo>
                <a:lnTo>
                  <a:pt x="6429829" y="321758"/>
                </a:lnTo>
                <a:cubicBezTo>
                  <a:pt x="6441747" y="274084"/>
                  <a:pt x="6429327" y="309935"/>
                  <a:pt x="6451600" y="270958"/>
                </a:cubicBezTo>
                <a:cubicBezTo>
                  <a:pt x="6456967" y="261565"/>
                  <a:pt x="6460114" y="250931"/>
                  <a:pt x="6466115" y="241930"/>
                </a:cubicBezTo>
                <a:cubicBezTo>
                  <a:pt x="6469910" y="236237"/>
                  <a:pt x="6476355" y="232758"/>
                  <a:pt x="6480629" y="227415"/>
                </a:cubicBezTo>
                <a:cubicBezTo>
                  <a:pt x="6486077" y="220604"/>
                  <a:pt x="6489467" y="212266"/>
                  <a:pt x="6495143" y="205644"/>
                </a:cubicBezTo>
                <a:cubicBezTo>
                  <a:pt x="6510999" y="187146"/>
                  <a:pt x="6545301" y="155059"/>
                  <a:pt x="6567715" y="147587"/>
                </a:cubicBezTo>
                <a:lnTo>
                  <a:pt x="6611258" y="133072"/>
                </a:lnTo>
                <a:cubicBezTo>
                  <a:pt x="6618515" y="130653"/>
                  <a:pt x="6625608" y="127670"/>
                  <a:pt x="6633029" y="125815"/>
                </a:cubicBezTo>
                <a:cubicBezTo>
                  <a:pt x="6642705" y="123396"/>
                  <a:pt x="6652220" y="120198"/>
                  <a:pt x="6662058" y="118558"/>
                </a:cubicBezTo>
                <a:cubicBezTo>
                  <a:pt x="6695803" y="112934"/>
                  <a:pt x="6763658" y="104044"/>
                  <a:pt x="6763658" y="104044"/>
                </a:cubicBezTo>
                <a:cubicBezTo>
                  <a:pt x="6785429" y="106463"/>
                  <a:pt x="6807321" y="107970"/>
                  <a:pt x="6828972" y="111301"/>
                </a:cubicBezTo>
                <a:cubicBezTo>
                  <a:pt x="6879957" y="119145"/>
                  <a:pt x="6843269" y="118558"/>
                  <a:pt x="6865258" y="118558"/>
                </a:cubicBezTo>
              </a:path>
            </a:pathLst>
          </a:custGeom>
          <a:noFill/>
          <a:ln w="38100" cmpd="sng">
            <a:solidFill>
              <a:srgbClr val="FF0000"/>
            </a:solidFill>
            <a:headEnd type="none" w="med" len="med"/>
            <a:tailEnd type="triangle" w="lg" len="lg"/>
          </a:ln>
          <a:effectLst>
            <a:outerShdw blurRad="50800" dist="38100" dir="5400000" algn="t" rotWithShape="0">
              <a:schemeClr val="bg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5D53227B-BA9B-4273-BCD8-613D8D62AE3E}"/>
              </a:ext>
            </a:extLst>
          </p:cNvPr>
          <p:cNvSpPr/>
          <p:nvPr/>
        </p:nvSpPr>
        <p:spPr>
          <a:xfrm>
            <a:off x="3703000" y="1412949"/>
            <a:ext cx="3080453"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create new shape actor</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53227B-BA9B-4273-BCD8-613D8D62AE3E}"/>
              </a:ext>
            </a:extLst>
          </p:cNvPr>
          <p:cNvSpPr/>
          <p:nvPr/>
        </p:nvSpPr>
        <p:spPr>
          <a:xfrm>
            <a:off x="7534182" y="5834841"/>
            <a:ext cx="171416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(x, y) + angle</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5D53227B-BA9B-4273-BCD8-613D8D62AE3E}"/>
              </a:ext>
            </a:extLst>
          </p:cNvPr>
          <p:cNvSpPr/>
          <p:nvPr/>
        </p:nvSpPr>
        <p:spPr>
          <a:xfrm>
            <a:off x="4059436" y="6097432"/>
            <a:ext cx="171416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shape ID</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D53227B-BA9B-4273-BCD8-613D8D62AE3E}"/>
              </a:ext>
            </a:extLst>
          </p:cNvPr>
          <p:cNvSpPr/>
          <p:nvPr/>
        </p:nvSpPr>
        <p:spPr>
          <a:xfrm>
            <a:off x="4252686" y="2815373"/>
            <a:ext cx="2475176"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add shape ID to list</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5D53227B-BA9B-4273-BCD8-613D8D62AE3E}"/>
              </a:ext>
            </a:extLst>
          </p:cNvPr>
          <p:cNvSpPr/>
          <p:nvPr/>
        </p:nvSpPr>
        <p:spPr>
          <a:xfrm>
            <a:off x="2066592" y="3709709"/>
            <a:ext cx="2475176"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shape location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changed</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5D53227B-BA9B-4273-BCD8-613D8D62AE3E}"/>
              </a:ext>
            </a:extLst>
          </p:cNvPr>
          <p:cNvSpPr/>
          <p:nvPr/>
        </p:nvSpPr>
        <p:spPr>
          <a:xfrm>
            <a:off x="3982017" y="2060758"/>
            <a:ext cx="2475176"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FF0000"/>
                </a:solidFill>
                <a:effectLst/>
                <a:uLnTx/>
                <a:uFillTx/>
                <a:latin typeface="Segoe UI"/>
                <a:ea typeface="Segoe UI" pitchFamily="34" charset="0"/>
                <a:cs typeface="Segoe UI" pitchFamily="34" charset="0"/>
              </a:rPr>
              <a:t>get shape location</a:t>
            </a:r>
            <a:endParaRPr kumimoji="0" lang="en-US" sz="1600" b="0" i="0" u="none" strike="noStrike" kern="1200" cap="none" spc="0" normalizeH="0" baseline="0" noProof="0" dirty="0">
              <a:ln>
                <a:noFill/>
              </a:ln>
              <a:solidFill>
                <a:srgbClr val="FF0000"/>
              </a:solidFill>
              <a:effectLst/>
              <a:uLnTx/>
              <a:uFillTx/>
              <a:latin typeface="Segoe UI"/>
              <a:ea typeface="Segoe UI" pitchFamily="34" charset="0"/>
              <a:cs typeface="Segoe UI" pitchFamily="34" charset="0"/>
            </a:endParaRPr>
          </a:p>
        </p:txBody>
      </p:sp>
      <p:pic>
        <p:nvPicPr>
          <p:cNvPr id="36" name="Picture 35"/>
          <p:cNvPicPr>
            <a:picLocks noChangeAspect="1"/>
          </p:cNvPicPr>
          <p:nvPr/>
        </p:nvPicPr>
        <p:blipFill>
          <a:blip r:embed="rId15">
            <a:duotone>
              <a:schemeClr val="accent1">
                <a:shade val="45000"/>
                <a:satMod val="135000"/>
              </a:schemeClr>
              <a:prstClr val="white"/>
            </a:duotone>
          </a:blip>
          <a:stretch>
            <a:fillRect/>
          </a:stretch>
        </p:blipFill>
        <p:spPr>
          <a:xfrm>
            <a:off x="10956085" y="1347213"/>
            <a:ext cx="579120" cy="579120"/>
          </a:xfrm>
          <a:prstGeom prst="rect">
            <a:avLst/>
          </a:prstGeom>
        </p:spPr>
      </p:pic>
    </p:spTree>
    <p:extLst>
      <p:ext uri="{BB962C8B-B14F-4D97-AF65-F5344CB8AC3E}">
        <p14:creationId xmlns:p14="http://schemas.microsoft.com/office/powerpoint/2010/main" val="1774655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par>
                                <p:cTn id="12" presetID="22" presetClass="entr" presetSubtype="8" fill="hold" grpId="1" nodeType="with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left)">
                                      <p:cBhvr>
                                        <p:cTn id="14" dur="500"/>
                                        <p:tgtEl>
                                          <p:spTgt spid="88"/>
                                        </p:tgtEl>
                                      </p:cBhvr>
                                    </p:animEffect>
                                  </p:childTnLst>
                                </p:cTn>
                              </p:par>
                            </p:childTnLst>
                          </p:cTn>
                        </p:par>
                      </p:childTnLst>
                    </p:cTn>
                  </p:par>
                  <p:par>
                    <p:cTn id="15" fill="hold">
                      <p:stCondLst>
                        <p:cond delay="indefinite"/>
                      </p:stCondLst>
                      <p:childTnLst>
                        <p:par>
                          <p:cTn id="16" fill="hold">
                            <p:stCondLst>
                              <p:cond delay="0"/>
                            </p:stCondLst>
                            <p:childTnLst>
                              <p:par>
                                <p:cTn id="17" presetID="7" presetClass="emph" presetSubtype="1" nodeType="clickEffect">
                                  <p:stCondLst>
                                    <p:cond delay="0"/>
                                  </p:stCondLst>
                                  <p:childTnLst>
                                    <p:set>
                                      <p:cBhvr>
                                        <p:cTn id="18" dur="indefinite"/>
                                        <p:tgtEl>
                                          <p:spTgt spid="23"/>
                                        </p:tgtEl>
                                        <p:attrNameLst>
                                          <p:attrName>stroke.color</p:attrName>
                                        </p:attrNameLst>
                                      </p:cBhvr>
                                      <p:to>
                                        <p:clrVal>
                                          <a:srgbClr val="DDDDDD"/>
                                        </p:clrVal>
                                      </p:to>
                                    </p:set>
                                    <p:set>
                                      <p:cBhvr>
                                        <p:cTn id="19" dur="indefinite"/>
                                        <p:tgtEl>
                                          <p:spTgt spid="23"/>
                                        </p:tgtEl>
                                        <p:attrNameLst>
                                          <p:attrName>stroke.on</p:attrName>
                                        </p:attrNameLst>
                                      </p:cBhvr>
                                      <p:to>
                                        <p:strVal val="true"/>
                                      </p:to>
                                    </p:set>
                                  </p:childTnLst>
                                </p:cTn>
                              </p:par>
                              <p:par>
                                <p:cTn id="20" presetID="10" presetClass="exit" presetSubtype="0" fill="hold" grpId="0" nodeType="withEffect">
                                  <p:stCondLst>
                                    <p:cond delay="0"/>
                                  </p:stCondLst>
                                  <p:childTnLst>
                                    <p:animEffect transition="out" filter="fade">
                                      <p:cBhvr>
                                        <p:cTn id="21" dur="500"/>
                                        <p:tgtEl>
                                          <p:spTgt spid="88"/>
                                        </p:tgtEl>
                                      </p:cBhvr>
                                    </p:animEffect>
                                    <p:set>
                                      <p:cBhvr>
                                        <p:cTn id="22" dur="1" fill="hold">
                                          <p:stCondLst>
                                            <p:cond delay="499"/>
                                          </p:stCondLst>
                                        </p:cTn>
                                        <p:tgtEl>
                                          <p:spTgt spid="88"/>
                                        </p:tgtEl>
                                        <p:attrNameLst>
                                          <p:attrName>style.visibility</p:attrName>
                                        </p:attrNameLst>
                                      </p:cBhvr>
                                      <p:to>
                                        <p:strVal val="hidden"/>
                                      </p:to>
                                    </p:set>
                                  </p:childTnLst>
                                </p:cTn>
                              </p:par>
                              <p:par>
                                <p:cTn id="23" presetID="22" presetClass="entr" presetSubtype="1"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right)">
                                      <p:cBhvr>
                                        <p:cTn id="28" dur="500"/>
                                        <p:tgtEl>
                                          <p:spTgt spid="101"/>
                                        </p:tgtEl>
                                      </p:cBhvr>
                                    </p:animEffect>
                                  </p:childTnLst>
                                </p:cTn>
                              </p:par>
                            </p:childTnLst>
                          </p:cTn>
                        </p:par>
                      </p:childTnLst>
                    </p:cTn>
                  </p:par>
                  <p:par>
                    <p:cTn id="29" fill="hold">
                      <p:stCondLst>
                        <p:cond delay="indefinite"/>
                      </p:stCondLst>
                      <p:childTnLst>
                        <p:par>
                          <p:cTn id="30" fill="hold">
                            <p:stCondLst>
                              <p:cond delay="0"/>
                            </p:stCondLst>
                            <p:childTnLst>
                              <p:par>
                                <p:cTn id="31" presetID="7" presetClass="emph" presetSubtype="1" nodeType="clickEffect">
                                  <p:stCondLst>
                                    <p:cond delay="0"/>
                                  </p:stCondLst>
                                  <p:endCondLst>
                                    <p:cond evt="onNext" delay="0">
                                      <p:tgtEl>
                                        <p:sldTgt/>
                                      </p:tgtEl>
                                    </p:cond>
                                  </p:endCondLst>
                                  <p:childTnLst>
                                    <p:set>
                                      <p:cBhvr>
                                        <p:cTn id="32" dur="indefinite"/>
                                        <p:tgtEl>
                                          <p:spTgt spid="32"/>
                                        </p:tgtEl>
                                        <p:attrNameLst>
                                          <p:attrName>stroke.color</p:attrName>
                                        </p:attrNameLst>
                                      </p:cBhvr>
                                      <p:to>
                                        <p:clrVal>
                                          <a:srgbClr val="DDDDDD"/>
                                        </p:clrVal>
                                      </p:to>
                                    </p:set>
                                    <p:set>
                                      <p:cBhvr>
                                        <p:cTn id="33" dur="indefinite"/>
                                        <p:tgtEl>
                                          <p:spTgt spid="32"/>
                                        </p:tgtEl>
                                        <p:attrNameLst>
                                          <p:attrName>stroke.on</p:attrName>
                                        </p:attrNameLst>
                                      </p:cBhvr>
                                      <p:to>
                                        <p:strVal val="true"/>
                                      </p:to>
                                    </p:set>
                                  </p:childTnLst>
                                </p:cTn>
                              </p:par>
                              <p:par>
                                <p:cTn id="34" presetID="10" presetClass="exit" presetSubtype="0" fill="hold" grpId="1" nodeType="withEffect">
                                  <p:stCondLst>
                                    <p:cond delay="0"/>
                                  </p:stCondLst>
                                  <p:childTnLst>
                                    <p:animEffect transition="out" filter="fade">
                                      <p:cBhvr>
                                        <p:cTn id="35" dur="500"/>
                                        <p:tgtEl>
                                          <p:spTgt spid="101"/>
                                        </p:tgtEl>
                                      </p:cBhvr>
                                    </p:animEffect>
                                    <p:set>
                                      <p:cBhvr>
                                        <p:cTn id="36" dur="1" fill="hold">
                                          <p:stCondLst>
                                            <p:cond delay="499"/>
                                          </p:stCondLst>
                                        </p:cTn>
                                        <p:tgtEl>
                                          <p:spTgt spid="101"/>
                                        </p:tgtEl>
                                        <p:attrNameLst>
                                          <p:attrName>style.visibility</p:attrName>
                                        </p:attrNameLst>
                                      </p:cBhvr>
                                      <p:to>
                                        <p:strVal val="hidden"/>
                                      </p:to>
                                    </p:set>
                                  </p:childTnLst>
                                </p:cTn>
                              </p:par>
                              <p:par>
                                <p:cTn id="37" presetID="22" presetClass="entr" presetSubtype="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right)">
                                      <p:cBhvr>
                                        <p:cTn id="39" dur="500"/>
                                        <p:tgtEl>
                                          <p:spTgt spid="3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animEffect transition="in" filter="wipe(right)">
                                      <p:cBhvr>
                                        <p:cTn id="42" dur="500"/>
                                        <p:tgtEl>
                                          <p:spTgt spid="103"/>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wipe(left)">
                                      <p:cBhvr>
                                        <p:cTn id="49" dur="500"/>
                                        <p:tgtEl>
                                          <p:spTgt spid="102"/>
                                        </p:tgtEl>
                                      </p:cBhvr>
                                    </p:animEffect>
                                  </p:childTnLst>
                                </p:cTn>
                              </p:par>
                            </p:childTnLst>
                          </p:cTn>
                        </p:par>
                      </p:childTnLst>
                    </p:cTn>
                  </p:par>
                  <p:par>
                    <p:cTn id="50" fill="hold">
                      <p:stCondLst>
                        <p:cond delay="indefinite"/>
                      </p:stCondLst>
                      <p:childTnLst>
                        <p:par>
                          <p:cTn id="51" fill="hold">
                            <p:stCondLst>
                              <p:cond delay="0"/>
                            </p:stCondLst>
                            <p:childTnLst>
                              <p:par>
                                <p:cTn id="52" presetID="7" presetClass="emph" presetSubtype="1" nodeType="clickEffect">
                                  <p:stCondLst>
                                    <p:cond delay="0"/>
                                  </p:stCondLst>
                                  <p:childTnLst>
                                    <p:set>
                                      <p:cBhvr>
                                        <p:cTn id="53" dur="indefinite"/>
                                        <p:tgtEl>
                                          <p:spTgt spid="34"/>
                                        </p:tgtEl>
                                        <p:attrNameLst>
                                          <p:attrName>stroke.color</p:attrName>
                                        </p:attrNameLst>
                                      </p:cBhvr>
                                      <p:to>
                                        <p:clrVal>
                                          <a:srgbClr val="DDDDDD"/>
                                        </p:clrVal>
                                      </p:to>
                                    </p:set>
                                    <p:set>
                                      <p:cBhvr>
                                        <p:cTn id="54" dur="indefinite"/>
                                        <p:tgtEl>
                                          <p:spTgt spid="34"/>
                                        </p:tgtEl>
                                        <p:attrNameLst>
                                          <p:attrName>stroke.on</p:attrName>
                                        </p:attrNameLst>
                                      </p:cBhvr>
                                      <p:to>
                                        <p:strVal val="true"/>
                                      </p:to>
                                    </p:set>
                                  </p:childTnLst>
                                </p:cTn>
                              </p:par>
                              <p:par>
                                <p:cTn id="55" presetID="7" presetClass="emph" presetSubtype="1" nodeType="withEffect">
                                  <p:stCondLst>
                                    <p:cond delay="0"/>
                                  </p:stCondLst>
                                  <p:childTnLst>
                                    <p:set>
                                      <p:cBhvr>
                                        <p:cTn id="56" dur="indefinite"/>
                                        <p:tgtEl>
                                          <p:spTgt spid="33"/>
                                        </p:tgtEl>
                                        <p:attrNameLst>
                                          <p:attrName>stroke.color</p:attrName>
                                        </p:attrNameLst>
                                      </p:cBhvr>
                                      <p:to>
                                        <p:clrVal>
                                          <a:srgbClr val="DDDDDD"/>
                                        </p:clrVal>
                                      </p:to>
                                    </p:set>
                                    <p:set>
                                      <p:cBhvr>
                                        <p:cTn id="57" dur="indefinite"/>
                                        <p:tgtEl>
                                          <p:spTgt spid="33"/>
                                        </p:tgtEl>
                                        <p:attrNameLst>
                                          <p:attrName>stroke.on</p:attrName>
                                        </p:attrNameLst>
                                      </p:cBhvr>
                                      <p:to>
                                        <p:strVal val="true"/>
                                      </p:to>
                                    </p:set>
                                  </p:childTnLst>
                                </p:cTn>
                              </p:par>
                              <p:par>
                                <p:cTn id="58" presetID="10" presetClass="exit" presetSubtype="0" fill="hold" grpId="1" nodeType="withEffect">
                                  <p:stCondLst>
                                    <p:cond delay="0"/>
                                  </p:stCondLst>
                                  <p:childTnLst>
                                    <p:animEffect transition="out" filter="fade">
                                      <p:cBhvr>
                                        <p:cTn id="59" dur="500"/>
                                        <p:tgtEl>
                                          <p:spTgt spid="103"/>
                                        </p:tgtEl>
                                      </p:cBhvr>
                                    </p:animEffect>
                                    <p:set>
                                      <p:cBhvr>
                                        <p:cTn id="60" dur="1" fill="hold">
                                          <p:stCondLst>
                                            <p:cond delay="499"/>
                                          </p:stCondLst>
                                        </p:cTn>
                                        <p:tgtEl>
                                          <p:spTgt spid="10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02"/>
                                        </p:tgtEl>
                                      </p:cBhvr>
                                    </p:animEffect>
                                    <p:set>
                                      <p:cBhvr>
                                        <p:cTn id="63" dur="1" fill="hold">
                                          <p:stCondLst>
                                            <p:cond delay="499"/>
                                          </p:stCondLst>
                                        </p:cTn>
                                        <p:tgtEl>
                                          <p:spTgt spid="102"/>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par>
                                <p:cTn id="67" presetID="22" presetClass="entr" presetSubtype="1" fill="hold" grpId="1"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par>
                                <p:cTn id="70" presetID="22" presetClass="entr" presetSubtype="2"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right)">
                                      <p:cBhvr>
                                        <p:cTn id="72" dur="500"/>
                                        <p:tgtEl>
                                          <p:spTgt spid="35"/>
                                        </p:tgtEl>
                                      </p:cBhvr>
                                    </p:animEffect>
                                  </p:childTnLst>
                                </p:cTn>
                              </p:par>
                              <p:par>
                                <p:cTn id="73" presetID="22" presetClass="entr" presetSubtype="2" fill="hold" grpId="2" nodeType="withEffect">
                                  <p:stCondLst>
                                    <p:cond delay="0"/>
                                  </p:stCondLst>
                                  <p:childTnLst>
                                    <p:set>
                                      <p:cBhvr>
                                        <p:cTn id="74" dur="1" fill="hold">
                                          <p:stCondLst>
                                            <p:cond delay="0"/>
                                          </p:stCondLst>
                                        </p:cTn>
                                        <p:tgtEl>
                                          <p:spTgt spid="101"/>
                                        </p:tgtEl>
                                        <p:attrNameLst>
                                          <p:attrName>style.visibility</p:attrName>
                                        </p:attrNameLst>
                                      </p:cBhvr>
                                      <p:to>
                                        <p:strVal val="visible"/>
                                      </p:to>
                                    </p:set>
                                    <p:animEffect transition="in" filter="wipe(right)">
                                      <p:cBhvr>
                                        <p:cTn id="75" dur="500"/>
                                        <p:tgtEl>
                                          <p:spTgt spid="10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wipe(down)">
                                      <p:cBhvr>
                                        <p:cTn id="78" dur="500"/>
                                        <p:tgtEl>
                                          <p:spTgt spid="104"/>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wipe(left)">
                                      <p:cBhvr>
                                        <p:cTn id="82" dur="500"/>
                                        <p:tgtEl>
                                          <p:spTgt spid="85"/>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06"/>
                                        </p:tgtEl>
                                        <p:attrNameLst>
                                          <p:attrName>style.visibility</p:attrName>
                                        </p:attrNameLst>
                                      </p:cBhvr>
                                      <p:to>
                                        <p:strVal val="visible"/>
                                      </p:to>
                                    </p:set>
                                    <p:animEffect transition="in" filter="wipe(left)">
                                      <p:cBhvr>
                                        <p:cTn id="85" dur="500"/>
                                        <p:tgtEl>
                                          <p:spTgt spid="10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04"/>
                                        </p:tgtEl>
                                      </p:cBhvr>
                                    </p:animEffect>
                                    <p:set>
                                      <p:cBhvr>
                                        <p:cTn id="90" dur="1" fill="hold">
                                          <p:stCondLst>
                                            <p:cond delay="499"/>
                                          </p:stCondLst>
                                        </p:cTn>
                                        <p:tgtEl>
                                          <p:spTgt spid="10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06"/>
                                        </p:tgtEl>
                                      </p:cBhvr>
                                    </p:animEffect>
                                    <p:set>
                                      <p:cBhvr>
                                        <p:cTn id="93" dur="1" fill="hold">
                                          <p:stCondLst>
                                            <p:cond delay="499"/>
                                          </p:stCondLst>
                                        </p:cTn>
                                        <p:tgtEl>
                                          <p:spTgt spid="106"/>
                                        </p:tgtEl>
                                        <p:attrNameLst>
                                          <p:attrName>style.visibility</p:attrName>
                                        </p:attrNameLst>
                                      </p:cBhvr>
                                      <p:to>
                                        <p:strVal val="hidden"/>
                                      </p:to>
                                    </p:set>
                                  </p:childTnLst>
                                </p:cTn>
                              </p:par>
                              <p:par>
                                <p:cTn id="94" presetID="10" presetClass="exit" presetSubtype="0" fill="hold" grpId="3" nodeType="withEffect">
                                  <p:stCondLst>
                                    <p:cond delay="0"/>
                                  </p:stCondLst>
                                  <p:childTnLst>
                                    <p:animEffect transition="out" filter="fade">
                                      <p:cBhvr>
                                        <p:cTn id="95" dur="500"/>
                                        <p:tgtEl>
                                          <p:spTgt spid="101"/>
                                        </p:tgtEl>
                                      </p:cBhvr>
                                    </p:animEffect>
                                    <p:set>
                                      <p:cBhvr>
                                        <p:cTn id="96" dur="1" fill="hold">
                                          <p:stCondLst>
                                            <p:cond delay="499"/>
                                          </p:stCondLst>
                                        </p:cTn>
                                        <p:tgtEl>
                                          <p:spTgt spid="101"/>
                                        </p:tgtEl>
                                        <p:attrNameLst>
                                          <p:attrName>style.visibility</p:attrName>
                                        </p:attrNameLst>
                                      </p:cBhvr>
                                      <p:to>
                                        <p:strVal val="hidden"/>
                                      </p:to>
                                    </p:set>
                                  </p:childTnLst>
                                </p:cTn>
                              </p:par>
                              <p:par>
                                <p:cTn id="97" presetID="8" presetClass="emph" presetSubtype="0" repeatCount="indefinite" fill="hold" nodeType="withEffect">
                                  <p:stCondLst>
                                    <p:cond delay="0"/>
                                  </p:stCondLst>
                                  <p:endCondLst>
                                    <p:cond evt="onNext" delay="0">
                                      <p:tgtEl>
                                        <p:sldTgt/>
                                      </p:tgtEl>
                                    </p:cond>
                                  </p:endCondLst>
                                  <p:childTnLst>
                                    <p:animRot by="21600000">
                                      <p:cBhvr>
                                        <p:cTn id="98" dur="2000" fill="hold"/>
                                        <p:tgtEl>
                                          <p:spTgt spid="36"/>
                                        </p:tgtEl>
                                        <p:attrNameLst>
                                          <p:attrName>r</p:attrName>
                                        </p:attrNameLst>
                                      </p:cBhvr>
                                    </p:animRot>
                                  </p:childTnLst>
                                </p:cTn>
                              </p:par>
                              <p:par>
                                <p:cTn id="99" presetID="22" presetClass="entr" presetSubtype="1" repeatCount="indefinite" fill="hold" grpId="2" nodeType="withEffect">
                                  <p:stCondLst>
                                    <p:cond delay="0"/>
                                  </p:stCondLst>
                                  <p:endCondLst>
                                    <p:cond evt="onNext" delay="0">
                                      <p:tgtEl>
                                        <p:sldTgt/>
                                      </p:tgtEl>
                                    </p:cond>
                                  </p:endCondLst>
                                  <p:childTnLst>
                                    <p:set>
                                      <p:cBhvr>
                                        <p:cTn id="100" dur="1" fill="hold">
                                          <p:stCondLst>
                                            <p:cond delay="0"/>
                                          </p:stCondLst>
                                        </p:cTn>
                                        <p:tgtEl>
                                          <p:spTgt spid="32"/>
                                        </p:tgtEl>
                                        <p:attrNameLst>
                                          <p:attrName>style.visibility</p:attrName>
                                        </p:attrNameLst>
                                      </p:cBhvr>
                                      <p:to>
                                        <p:strVal val="visible"/>
                                      </p:to>
                                    </p:set>
                                    <p:animEffect transition="in" filter="wipe(up)">
                                      <p:cBhvr>
                                        <p:cTn id="101" dur="1000"/>
                                        <p:tgtEl>
                                          <p:spTgt spid="32"/>
                                        </p:tgtEl>
                                      </p:cBhvr>
                                    </p:animEffect>
                                  </p:childTnLst>
                                </p:cTn>
                              </p:par>
                              <p:par>
                                <p:cTn id="102" presetID="22" presetClass="entr" presetSubtype="2" repeatCount="indefinite" fill="hold" grpId="1" nodeType="withEffect">
                                  <p:stCondLst>
                                    <p:cond delay="0"/>
                                  </p:stCondLst>
                                  <p:endCondLst>
                                    <p:cond evt="onNext" delay="0">
                                      <p:tgtEl>
                                        <p:sldTgt/>
                                      </p:tgtEl>
                                    </p:cond>
                                  </p:endCondLst>
                                  <p:childTnLst>
                                    <p:set>
                                      <p:cBhvr>
                                        <p:cTn id="103" dur="1" fill="hold">
                                          <p:stCondLst>
                                            <p:cond delay="0"/>
                                          </p:stCondLst>
                                        </p:cTn>
                                        <p:tgtEl>
                                          <p:spTgt spid="35"/>
                                        </p:tgtEl>
                                        <p:attrNameLst>
                                          <p:attrName>style.visibility</p:attrName>
                                        </p:attrNameLst>
                                      </p:cBhvr>
                                      <p:to>
                                        <p:strVal val="visible"/>
                                      </p:to>
                                    </p:set>
                                    <p:animEffect transition="in" filter="wipe(right)">
                                      <p:cBhvr>
                                        <p:cTn id="104" dur="1000"/>
                                        <p:tgtEl>
                                          <p:spTgt spid="35"/>
                                        </p:tgtEl>
                                      </p:cBhvr>
                                    </p:animEffect>
                                  </p:childTnLst>
                                </p:cTn>
                              </p:par>
                              <p:par>
                                <p:cTn id="105" presetID="22" presetClass="entr" presetSubtype="8" repeatCount="indefinite" fill="hold" grpId="1" nodeType="withEffect">
                                  <p:stCondLst>
                                    <p:cond delay="0"/>
                                  </p:stCondLst>
                                  <p:endCondLst>
                                    <p:cond evt="onNext" delay="0">
                                      <p:tgtEl>
                                        <p:sldTgt/>
                                      </p:tgtEl>
                                    </p:cond>
                                  </p:endCondLst>
                                  <p:childTnLst>
                                    <p:set>
                                      <p:cBhvr>
                                        <p:cTn id="106" dur="1" fill="hold">
                                          <p:stCondLst>
                                            <p:cond delay="0"/>
                                          </p:stCondLst>
                                        </p:cTn>
                                        <p:tgtEl>
                                          <p:spTgt spid="85"/>
                                        </p:tgtEl>
                                        <p:attrNameLst>
                                          <p:attrName>style.visibility</p:attrName>
                                        </p:attrNameLst>
                                      </p:cBhvr>
                                      <p:to>
                                        <p:strVal val="visible"/>
                                      </p:to>
                                    </p:set>
                                    <p:animEffect transition="in" filter="wipe(left)">
                                      <p:cBhvr>
                                        <p:cTn id="10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32" grpId="1" animBg="1"/>
      <p:bldP spid="32" grpId="2" animBg="1"/>
      <p:bldP spid="33" grpId="0" animBg="1"/>
      <p:bldP spid="34" grpId="0" animBg="1"/>
      <p:bldP spid="35" grpId="0" animBg="1"/>
      <p:bldP spid="35" grpId="1" animBg="1"/>
      <p:bldP spid="85" grpId="0" animBg="1"/>
      <p:bldP spid="85" grpId="1" animBg="1"/>
      <p:bldP spid="88" grpId="0"/>
      <p:bldP spid="88" grpId="1"/>
      <p:bldP spid="101" grpId="0"/>
      <p:bldP spid="101" grpId="1"/>
      <p:bldP spid="101" grpId="2"/>
      <p:bldP spid="101" grpId="3"/>
      <p:bldP spid="102" grpId="0"/>
      <p:bldP spid="102" grpId="1"/>
      <p:bldP spid="103" grpId="0"/>
      <p:bldP spid="103" grpId="1"/>
      <p:bldP spid="104" grpId="0"/>
      <p:bldP spid="104" grpId="1"/>
      <p:bldP spid="106" grpId="0"/>
      <p:bldP spid="10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5">
            <a:extLst>
              <a:ext uri="{FF2B5EF4-FFF2-40B4-BE49-F238E27FC236}">
                <a16:creationId xmlns:a16="http://schemas.microsoft.com/office/drawing/2014/main" id="{C424B38C-2959-46DB-95D1-B7DD2B3AFA22}"/>
              </a:ext>
            </a:extLst>
          </p:cNvPr>
          <p:cNvSpPr/>
          <p:nvPr/>
        </p:nvSpPr>
        <p:spPr bwMode="auto">
          <a:xfrm>
            <a:off x="432486" y="1369060"/>
            <a:ext cx="11288264" cy="5501640"/>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00">
                <a:solidFill>
                  <a:schemeClr val="bg2"/>
                </a:solidFill>
                <a:latin typeface="+mj-lt"/>
              </a:rPr>
              <a:t>1</a:t>
            </a:r>
          </a:p>
        </p:txBody>
      </p:sp>
      <p:grpSp>
        <p:nvGrpSpPr>
          <p:cNvPr id="2" name="Group 1">
            <a:extLst>
              <a:ext uri="{FF2B5EF4-FFF2-40B4-BE49-F238E27FC236}">
                <a16:creationId xmlns:a16="http://schemas.microsoft.com/office/drawing/2014/main" id="{E2BABCA7-E4AC-426E-A984-5B69E8524F80}"/>
              </a:ext>
            </a:extLst>
          </p:cNvPr>
          <p:cNvGrpSpPr/>
          <p:nvPr/>
        </p:nvGrpSpPr>
        <p:grpSpPr>
          <a:xfrm>
            <a:off x="5423647" y="1003654"/>
            <a:ext cx="1551338" cy="1488533"/>
            <a:chOff x="2587067" y="910273"/>
            <a:chExt cx="863600" cy="863600"/>
          </a:xfrm>
        </p:grpSpPr>
        <p:sp>
          <p:nvSpPr>
            <p:cNvPr id="16" name="Rounded Rectangle 5">
              <a:extLst>
                <a:ext uri="{FF2B5EF4-FFF2-40B4-BE49-F238E27FC236}">
                  <a16:creationId xmlns:a16="http://schemas.microsoft.com/office/drawing/2014/main" id="{9FE42EFA-26DB-4ECD-B3B9-00F4FE608139}"/>
                </a:ext>
              </a:extLst>
            </p:cNvPr>
            <p:cNvSpPr/>
            <p:nvPr/>
          </p:nvSpPr>
          <p:spPr bwMode="auto">
            <a:xfrm>
              <a:off x="2587067" y="910273"/>
              <a:ext cx="863600" cy="863600"/>
            </a:xfrm>
            <a:prstGeom prst="rect">
              <a:avLst/>
            </a:prstGeom>
            <a:solidFill>
              <a:schemeClr val="bg1"/>
            </a:solidFill>
            <a:ln>
              <a:noFill/>
            </a:ln>
            <a:effectLst>
              <a:outerShdw blurRad="152400" sx="102000" sy="102000" algn="ctr" rotWithShape="0">
                <a:schemeClr val="accent6">
                  <a:alpha val="50000"/>
                </a:scheme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400">
                <a:solidFill>
                  <a:schemeClr val="bg1"/>
                </a:solidFill>
                <a:latin typeface="+mj-lt"/>
              </a:endParaRPr>
            </a:p>
          </p:txBody>
        </p:sp>
        <p:pic>
          <p:nvPicPr>
            <p:cNvPr id="17" name="Graphic 16">
              <a:extLst>
                <a:ext uri="{FF2B5EF4-FFF2-40B4-BE49-F238E27FC236}">
                  <a16:creationId xmlns:a16="http://schemas.microsoft.com/office/drawing/2014/main" id="{065ADB6E-50C8-4B92-B5C1-90FCE0B6A705}"/>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2719911" y="1109253"/>
              <a:ext cx="597910" cy="465640"/>
            </a:xfrm>
            <a:prstGeom prst="rect">
              <a:avLst/>
            </a:prstGeom>
          </p:spPr>
        </p:pic>
      </p:grpSp>
      <p:sp>
        <p:nvSpPr>
          <p:cNvPr id="4" name="Title 3">
            <a:extLst>
              <a:ext uri="{FF2B5EF4-FFF2-40B4-BE49-F238E27FC236}">
                <a16:creationId xmlns:a16="http://schemas.microsoft.com/office/drawing/2014/main" id="{24FC6D31-55BA-4627-BA3D-AA66B64B3CBF}"/>
              </a:ext>
            </a:extLst>
          </p:cNvPr>
          <p:cNvSpPr>
            <a:spLocks noGrp="1"/>
          </p:cNvSpPr>
          <p:nvPr>
            <p:ph type="title"/>
          </p:nvPr>
        </p:nvSpPr>
        <p:spPr>
          <a:xfrm>
            <a:off x="702230" y="184132"/>
            <a:ext cx="11018520" cy="553998"/>
          </a:xfrm>
        </p:spPr>
        <p:txBody>
          <a:bodyPr/>
          <a:lstStyle/>
          <a:p>
            <a:pPr algn="ctr"/>
            <a:r>
              <a:rPr lang="en-US"/>
              <a:t>Get involved</a:t>
            </a:r>
          </a:p>
        </p:txBody>
      </p:sp>
      <p:grpSp>
        <p:nvGrpSpPr>
          <p:cNvPr id="3" name="Group 2">
            <a:extLst>
              <a:ext uri="{FF2B5EF4-FFF2-40B4-BE49-F238E27FC236}">
                <a16:creationId xmlns:a16="http://schemas.microsoft.com/office/drawing/2014/main" id="{2DC65BF2-F43B-4D98-8166-86BC4E3618D9}"/>
              </a:ext>
            </a:extLst>
          </p:cNvPr>
          <p:cNvGrpSpPr/>
          <p:nvPr/>
        </p:nvGrpSpPr>
        <p:grpSpPr>
          <a:xfrm>
            <a:off x="-15396" y="4538980"/>
            <a:ext cx="12224380" cy="2331720"/>
            <a:chOff x="-15396" y="4538980"/>
            <a:chExt cx="12224380" cy="2331720"/>
          </a:xfrm>
        </p:grpSpPr>
        <p:pic>
          <p:nvPicPr>
            <p:cNvPr id="2050" name="Picture 2" descr="?片">
              <a:extLst>
                <a:ext uri="{FF2B5EF4-FFF2-40B4-BE49-F238E27FC236}">
                  <a16:creationId xmlns:a16="http://schemas.microsoft.com/office/drawing/2014/main" id="{E83F8B4D-C8CB-474B-B2D1-F363B357FD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9876" y="4538980"/>
              <a:ext cx="6101871" cy="23317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6" descr="A group of people standing in front of a crowd&#10;&#10;Description automatically generated">
              <a:extLst>
                <a:ext uri="{FF2B5EF4-FFF2-40B4-BE49-F238E27FC236}">
                  <a16:creationId xmlns:a16="http://schemas.microsoft.com/office/drawing/2014/main" id="{634024D3-B7F1-4EA5-87D5-9AFA580B10BD}"/>
                </a:ext>
              </a:extLst>
            </p:cNvPr>
            <p:cNvPicPr>
              <a:picLocks noChangeAspect="1"/>
            </p:cNvPicPr>
            <p:nvPr/>
          </p:nvPicPr>
          <p:blipFill>
            <a:blip r:embed="rId6"/>
            <a:stretch>
              <a:fillRect/>
            </a:stretch>
          </p:blipFill>
          <p:spPr>
            <a:xfrm>
              <a:off x="9388999" y="4538980"/>
              <a:ext cx="2819985" cy="2331720"/>
            </a:xfrm>
            <a:prstGeom prst="rect">
              <a:avLst/>
            </a:prstGeom>
            <a:noFill/>
            <a:effectLst>
              <a:outerShdw blurRad="63500" sx="102000" sy="102000" algn="ctr" rotWithShape="0">
                <a:prstClr val="black">
                  <a:alpha val="40000"/>
                </a:prstClr>
              </a:outerShdw>
            </a:effectLst>
          </p:spPr>
        </p:pic>
        <p:pic>
          <p:nvPicPr>
            <p:cNvPr id="12" name="Picture 11" descr="A group of people posing for the camera&#10;&#10;Description automatically generated">
              <a:extLst>
                <a:ext uri="{FF2B5EF4-FFF2-40B4-BE49-F238E27FC236}">
                  <a16:creationId xmlns:a16="http://schemas.microsoft.com/office/drawing/2014/main" id="{3E3FDE06-4C60-43FC-B568-8729A4189EC2}"/>
                </a:ext>
              </a:extLst>
            </p:cNvPr>
            <p:cNvPicPr>
              <a:picLocks noChangeAspect="1"/>
            </p:cNvPicPr>
            <p:nvPr/>
          </p:nvPicPr>
          <p:blipFill rotWithShape="1">
            <a:blip r:embed="rId7"/>
            <a:srcRect l="10933" t="2548" r="16000"/>
            <a:stretch/>
          </p:blipFill>
          <p:spPr>
            <a:xfrm>
              <a:off x="-15396" y="4538980"/>
              <a:ext cx="3208020" cy="2331720"/>
            </a:xfrm>
            <a:prstGeom prst="rect">
              <a:avLst/>
            </a:prstGeom>
            <a:noFill/>
            <a:effectLst>
              <a:outerShdw blurRad="63500" sx="102000" sy="102000" algn="ctr" rotWithShape="0">
                <a:prstClr val="black">
                  <a:alpha val="40000"/>
                </a:prstClr>
              </a:outerShdw>
            </a:effectLst>
          </p:spPr>
        </p:pic>
      </p:grpSp>
      <p:grpSp>
        <p:nvGrpSpPr>
          <p:cNvPr id="32" name="Group 31">
            <a:extLst>
              <a:ext uri="{FF2B5EF4-FFF2-40B4-BE49-F238E27FC236}">
                <a16:creationId xmlns:a16="http://schemas.microsoft.com/office/drawing/2014/main" id="{9FF77FFA-2B96-4411-9E85-EB37B3215A7F}"/>
              </a:ext>
            </a:extLst>
          </p:cNvPr>
          <p:cNvGrpSpPr/>
          <p:nvPr/>
        </p:nvGrpSpPr>
        <p:grpSpPr>
          <a:xfrm>
            <a:off x="2901703" y="2763862"/>
            <a:ext cx="6619574" cy="580679"/>
            <a:chOff x="6318250" y="1242536"/>
            <a:chExt cx="6619574" cy="580679"/>
          </a:xfrm>
        </p:grpSpPr>
        <p:sp>
          <p:nvSpPr>
            <p:cNvPr id="33" name="TextBox 32">
              <a:extLst>
                <a:ext uri="{FF2B5EF4-FFF2-40B4-BE49-F238E27FC236}">
                  <a16:creationId xmlns:a16="http://schemas.microsoft.com/office/drawing/2014/main" id="{E2753BD1-8766-4E3B-91A7-491E264548C5}"/>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8"/>
                </a:rPr>
                <a:t>https://github.com/dapr/dapr#community</a:t>
              </a:r>
              <a:endParaRPr lang="en-US" sz="2000">
                <a:solidFill>
                  <a:schemeClr val="accent1"/>
                </a:solidFill>
              </a:endParaRPr>
            </a:p>
          </p:txBody>
        </p:sp>
        <p:pic>
          <p:nvPicPr>
            <p:cNvPr id="34" name="Picture 2" descr="See the source image">
              <a:extLst>
                <a:ext uri="{FF2B5EF4-FFF2-40B4-BE49-F238E27FC236}">
                  <a16:creationId xmlns:a16="http://schemas.microsoft.com/office/drawing/2014/main" id="{7AB28687-7021-4116-8943-3EA2FC8B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473268B-7A1E-4A1C-AF6F-EAC1E8EE808B}"/>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34F2D08-2C5E-45D6-8198-15402A8C0845}"/>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99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200"/>
                                  </p:stCondLst>
                                  <p:childTnLst>
                                    <p:animMotion origin="layout" path="M -2.08333E-7 -4.44444E-6 L -2.08333E-7 0.03774 " pathEditMode="relative" rAng="0" ptsTypes="AA">
                                      <p:cBhvr>
                                        <p:cTn id="9" dur="750" spd="-100000" fill="hold"/>
                                        <p:tgtEl>
                                          <p:spTgt spid="3"/>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4.44444E-6 L -2.08333E-7 0.03774 " pathEditMode="relative" rAng="0" ptsTypes="AA">
                                      <p:cBhvr>
                                        <p:cTn id="14" dur="750" spd="-100000" fill="hold"/>
                                        <p:tgtEl>
                                          <p:spTgt spid="4"/>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100"/>
                                  </p:stCondLst>
                                  <p:childTnLst>
                                    <p:animMotion origin="layout" path="M -3.54167E-6 -1.11111E-6 L -3.54167E-6 0.03773 " pathEditMode="relative" rAng="0" ptsTypes="AA">
                                      <p:cBhvr>
                                        <p:cTn id="19" dur="750" spd="-100000" fill="hold"/>
                                        <p:tgtEl>
                                          <p:spTgt spid="2"/>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70833E-6 -4.44444E-6 L 2.70833E-6 0.03774 " pathEditMode="relative" rAng="0" ptsTypes="AA">
                                      <p:cBhvr>
                                        <p:cTn id="24" dur="750" spd="-100000" fill="hold"/>
                                        <p:tgtEl>
                                          <p:spTgt spid="25"/>
                                        </p:tgtEl>
                                        <p:attrNameLst>
                                          <p:attrName>ppt_x</p:attrName>
                                          <p:attrName>ppt_y</p:attrName>
                                        </p:attrNameLst>
                                      </p:cBhvr>
                                      <p:rCtr x="0" y="1875"/>
                                    </p:animMotion>
                                  </p:childTnLst>
                                </p:cTn>
                              </p:par>
                              <p:par>
                                <p:cTn id="25" presetID="10" presetClass="entr" presetSubtype="0" fill="hold" nodeType="withEffect">
                                  <p:stCondLst>
                                    <p:cond delay="1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42" presetClass="path" presetSubtype="0" decel="100000" fill="hold" nodeType="withEffect">
                                  <p:stCondLst>
                                    <p:cond delay="100"/>
                                  </p:stCondLst>
                                  <p:childTnLst>
                                    <p:animMotion origin="layout" path="M 4.79167E-6 -3.7037E-7 L 4.79167E-6 0.03773 " pathEditMode="relative" rAng="0" ptsTypes="AA">
                                      <p:cBhvr>
                                        <p:cTn id="29" dur="750" spd="-100000" fill="hold"/>
                                        <p:tgtEl>
                                          <p:spTgt spid="3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2A269-F952-4A03-831E-0C4A6E9D5794}"/>
              </a:ext>
            </a:extLst>
          </p:cNvPr>
          <p:cNvSpPr/>
          <p:nvPr/>
        </p:nvSpPr>
        <p:spPr>
          <a:xfrm>
            <a:off x="4356101" y="0"/>
            <a:ext cx="7835900" cy="6858000"/>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4" name="Text Placeholder 2">
            <a:extLst>
              <a:ext uri="{FF2B5EF4-FFF2-40B4-BE49-F238E27FC236}">
                <a16:creationId xmlns:a16="http://schemas.microsoft.com/office/drawing/2014/main" id="{0B4142CF-031C-4A88-AAE8-8E0846C21AEE}"/>
              </a:ext>
            </a:extLst>
          </p:cNvPr>
          <p:cNvSpPr txBox="1">
            <a:spLocks/>
          </p:cNvSpPr>
          <p:nvPr/>
        </p:nvSpPr>
        <p:spPr>
          <a:xfrm>
            <a:off x="593725" y="5059363"/>
            <a:ext cx="2244725"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https://dapr.io</a:t>
            </a:r>
          </a:p>
        </p:txBody>
      </p:sp>
      <p:sp>
        <p:nvSpPr>
          <p:cNvPr id="5" name="Text Placeholder 2">
            <a:extLst>
              <a:ext uri="{FF2B5EF4-FFF2-40B4-BE49-F238E27FC236}">
                <a16:creationId xmlns:a16="http://schemas.microsoft.com/office/drawing/2014/main" id="{3608D6CE-55B7-4AE7-872E-81AF43DD76C0}"/>
              </a:ext>
            </a:extLst>
          </p:cNvPr>
          <p:cNvSpPr txBox="1">
            <a:spLocks/>
          </p:cNvSpPr>
          <p:nvPr/>
        </p:nvSpPr>
        <p:spPr>
          <a:xfrm>
            <a:off x="593725" y="3221038"/>
            <a:ext cx="307340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latin typeface="+mj-lt"/>
              </a:rPr>
              <a:t>Distributed Application Runtime</a:t>
            </a:r>
          </a:p>
        </p:txBody>
      </p:sp>
      <p:pic>
        <p:nvPicPr>
          <p:cNvPr id="6" name="Graphic 5">
            <a:extLst>
              <a:ext uri="{FF2B5EF4-FFF2-40B4-BE49-F238E27FC236}">
                <a16:creationId xmlns:a16="http://schemas.microsoft.com/office/drawing/2014/main" id="{63EEF73B-30C0-4702-8393-EAD0199A917F}"/>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9333" t="18330" r="9333" b="18330"/>
          <a:stretch/>
        </p:blipFill>
        <p:spPr>
          <a:xfrm>
            <a:off x="509016" y="1506855"/>
            <a:ext cx="1967706" cy="1532404"/>
          </a:xfrm>
          <a:prstGeom prst="rect">
            <a:avLst/>
          </a:prstGeom>
        </p:spPr>
      </p:pic>
      <p:sp>
        <p:nvSpPr>
          <p:cNvPr id="7" name="Text Placeholder 2">
            <a:extLst>
              <a:ext uri="{FF2B5EF4-FFF2-40B4-BE49-F238E27FC236}">
                <a16:creationId xmlns:a16="http://schemas.microsoft.com/office/drawing/2014/main" id="{BA1CE093-A244-47A5-859E-FB321A748F76}"/>
              </a:ext>
            </a:extLst>
          </p:cNvPr>
          <p:cNvSpPr txBox="1">
            <a:spLocks/>
          </p:cNvSpPr>
          <p:nvPr/>
        </p:nvSpPr>
        <p:spPr>
          <a:xfrm>
            <a:off x="593725" y="3925888"/>
            <a:ext cx="365170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Portable, event-driven, runtime for building distributed applications across cloud and edge</a:t>
            </a:r>
          </a:p>
        </p:txBody>
      </p:sp>
      <p:pic>
        <p:nvPicPr>
          <p:cNvPr id="8" name="Picture 7">
            <a:extLst>
              <a:ext uri="{FF2B5EF4-FFF2-40B4-BE49-F238E27FC236}">
                <a16:creationId xmlns:a16="http://schemas.microsoft.com/office/drawing/2014/main" id="{2A69F5FC-6A25-4E4D-88E1-4E632D6859DA}"/>
              </a:ext>
            </a:extLst>
          </p:cNvPr>
          <p:cNvPicPr>
            <a:picLocks noChangeAspect="1"/>
          </p:cNvPicPr>
          <p:nvPr/>
        </p:nvPicPr>
        <p:blipFill rotWithShape="1">
          <a:blip r:embed="rId4"/>
          <a:srcRect t="1" r="11659" b="373"/>
          <a:stretch/>
        </p:blipFill>
        <p:spPr>
          <a:xfrm>
            <a:off x="4791474" y="882220"/>
            <a:ext cx="6965155" cy="50935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019859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0D0F-206E-4986-82DD-CCB42FDA5FF4}"/>
              </a:ext>
            </a:extLst>
          </p:cNvPr>
          <p:cNvSpPr>
            <a:spLocks noGrp="1"/>
          </p:cNvSpPr>
          <p:nvPr>
            <p:ph type="title"/>
          </p:nvPr>
        </p:nvSpPr>
        <p:spPr>
          <a:xfrm>
            <a:off x="281260" y="415455"/>
            <a:ext cx="11018520" cy="553998"/>
          </a:xfrm>
        </p:spPr>
        <p:txBody>
          <a:bodyPr/>
          <a:lstStyle/>
          <a:p>
            <a:r>
              <a:rPr lang="en-US"/>
              <a:t>Where to Learn Dapr?</a:t>
            </a:r>
          </a:p>
        </p:txBody>
      </p:sp>
      <p:pic>
        <p:nvPicPr>
          <p:cNvPr id="50" name="Picture 49">
            <a:extLst>
              <a:ext uri="{FF2B5EF4-FFF2-40B4-BE49-F238E27FC236}">
                <a16:creationId xmlns:a16="http://schemas.microsoft.com/office/drawing/2014/main" id="{CA1A637C-C1FB-4738-901F-88028667090A}"/>
              </a:ext>
            </a:extLst>
          </p:cNvPr>
          <p:cNvPicPr>
            <a:picLocks noChangeAspect="1"/>
          </p:cNvPicPr>
          <p:nvPr/>
        </p:nvPicPr>
        <p:blipFill>
          <a:blip r:embed="rId3"/>
          <a:stretch>
            <a:fillRect/>
          </a:stretch>
        </p:blipFill>
        <p:spPr>
          <a:xfrm>
            <a:off x="1609318" y="1265906"/>
            <a:ext cx="4753786" cy="2508474"/>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2D42F56-ECDC-4074-8389-5516DCD9D9B3}"/>
              </a:ext>
            </a:extLst>
          </p:cNvPr>
          <p:cNvSpPr/>
          <p:nvPr/>
        </p:nvSpPr>
        <p:spPr>
          <a:xfrm>
            <a:off x="5020712" y="430844"/>
            <a:ext cx="6890028" cy="523220"/>
          </a:xfrm>
          <a:prstGeom prst="rect">
            <a:avLst/>
          </a:prstGeom>
        </p:spPr>
        <p:txBody>
          <a:bodyPr wrap="none">
            <a:spAutoFit/>
          </a:bodyPr>
          <a:lstStyle/>
          <a:p>
            <a:r>
              <a:rPr lang="en-US" sz="2800">
                <a:hlinkClick r:id="rId4"/>
              </a:rPr>
              <a:t>https://github.com/dapr/dapr#community</a:t>
            </a:r>
            <a:endParaRPr lang="en-US" sz="2800"/>
          </a:p>
        </p:txBody>
      </p:sp>
      <p:pic>
        <p:nvPicPr>
          <p:cNvPr id="55" name="Picture 54">
            <a:extLst>
              <a:ext uri="{FF2B5EF4-FFF2-40B4-BE49-F238E27FC236}">
                <a16:creationId xmlns:a16="http://schemas.microsoft.com/office/drawing/2014/main" id="{8BC401A0-0FEC-48E4-8C33-21CD9F1E2A3C}"/>
              </a:ext>
            </a:extLst>
          </p:cNvPr>
          <p:cNvPicPr>
            <a:picLocks noChangeAspect="1"/>
          </p:cNvPicPr>
          <p:nvPr/>
        </p:nvPicPr>
        <p:blipFill>
          <a:blip r:embed="rId5"/>
          <a:stretch>
            <a:fillRect/>
          </a:stretch>
        </p:blipFill>
        <p:spPr>
          <a:xfrm>
            <a:off x="6555372" y="1265907"/>
            <a:ext cx="4446023" cy="2508474"/>
          </a:xfrm>
          <a:prstGeom prst="rect">
            <a:avLst/>
          </a:prstGeom>
          <a:ln>
            <a:noFill/>
          </a:ln>
          <a:effectLst>
            <a:outerShdw blurRad="190500" algn="tl" rotWithShape="0">
              <a:srgbClr val="000000">
                <a:alpha val="70000"/>
              </a:srgbClr>
            </a:outerShdw>
          </a:effectLst>
        </p:spPr>
      </p:pic>
      <p:pic>
        <p:nvPicPr>
          <p:cNvPr id="56" name="Picture 55">
            <a:extLst>
              <a:ext uri="{FF2B5EF4-FFF2-40B4-BE49-F238E27FC236}">
                <a16:creationId xmlns:a16="http://schemas.microsoft.com/office/drawing/2014/main" id="{673F57DE-ED85-4974-924F-DC91E0AD8827}"/>
              </a:ext>
            </a:extLst>
          </p:cNvPr>
          <p:cNvPicPr>
            <a:picLocks noChangeAspect="1"/>
          </p:cNvPicPr>
          <p:nvPr/>
        </p:nvPicPr>
        <p:blipFill>
          <a:blip r:embed="rId6"/>
          <a:stretch>
            <a:fillRect/>
          </a:stretch>
        </p:blipFill>
        <p:spPr>
          <a:xfrm>
            <a:off x="1609318" y="3930993"/>
            <a:ext cx="4753786" cy="2683220"/>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95CE52E9-3AE7-47F1-A428-F9D56E407B2E}"/>
              </a:ext>
            </a:extLst>
          </p:cNvPr>
          <p:cNvPicPr>
            <a:picLocks noChangeAspect="1"/>
          </p:cNvPicPr>
          <p:nvPr/>
        </p:nvPicPr>
        <p:blipFill rotWithShape="1">
          <a:blip r:embed="rId7"/>
          <a:srcRect b="19801"/>
          <a:stretch/>
        </p:blipFill>
        <p:spPr>
          <a:xfrm>
            <a:off x="6552041" y="3930993"/>
            <a:ext cx="4449354" cy="26832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031720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793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C19FB9D-CD8C-4040-9E5D-E7EA5DFF39A8}"/>
              </a:ext>
            </a:extLst>
          </p:cNvPr>
          <p:cNvPicPr>
            <a:picLocks noChangeAspect="1"/>
          </p:cNvPicPr>
          <p:nvPr/>
        </p:nvPicPr>
        <p:blipFill rotWithShape="1">
          <a:blip r:embed="rId3"/>
          <a:srcRect t="1068" r="4580" b="33966"/>
          <a:stretch/>
        </p:blipFill>
        <p:spPr>
          <a:xfrm>
            <a:off x="583406" y="422368"/>
            <a:ext cx="5399960" cy="2849313"/>
          </a:xfrm>
          <a:prstGeom prst="rect">
            <a:avLst/>
          </a:prstGeom>
          <a:effectLst>
            <a:outerShdw blurRad="152400" sx="102000" sy="102000" algn="ctr" rotWithShape="0">
              <a:schemeClr val="accent6">
                <a:alpha val="50000"/>
              </a:schemeClr>
            </a:outerShdw>
          </a:effectLst>
        </p:spPr>
      </p:pic>
      <p:pic>
        <p:nvPicPr>
          <p:cNvPr id="8" name="Picture 7" descr="A screenshot of a social media post&#10;&#10;Description automatically generated">
            <a:extLst>
              <a:ext uri="{FF2B5EF4-FFF2-40B4-BE49-F238E27FC236}">
                <a16:creationId xmlns:a16="http://schemas.microsoft.com/office/drawing/2014/main" id="{DED08A92-351F-43B3-B630-FFAE7799EAE5}"/>
              </a:ext>
            </a:extLst>
          </p:cNvPr>
          <p:cNvPicPr>
            <a:picLocks noChangeAspect="1"/>
          </p:cNvPicPr>
          <p:nvPr/>
        </p:nvPicPr>
        <p:blipFill rotWithShape="1">
          <a:blip r:embed="rId4"/>
          <a:srcRect t="994" r="2871" b="38417"/>
          <a:stretch/>
        </p:blipFill>
        <p:spPr>
          <a:xfrm>
            <a:off x="6194565" y="422368"/>
            <a:ext cx="5404373" cy="2849313"/>
          </a:xfrm>
          <a:prstGeom prst="rect">
            <a:avLst/>
          </a:prstGeom>
          <a:effectLst>
            <a:outerShdw blurRad="152400" sx="102000" sy="102000" algn="ctr" rotWithShape="0">
              <a:schemeClr val="accent6">
                <a:alpha val="50000"/>
              </a:schemeClr>
            </a:outerShdw>
          </a:effectLst>
        </p:spPr>
      </p:pic>
      <p:pic>
        <p:nvPicPr>
          <p:cNvPr id="7" name="Picture 6" descr="A screenshot of a cell phone&#10;&#10;Description automatically generated">
            <a:extLst>
              <a:ext uri="{FF2B5EF4-FFF2-40B4-BE49-F238E27FC236}">
                <a16:creationId xmlns:a16="http://schemas.microsoft.com/office/drawing/2014/main" id="{5695107D-7EEF-4E00-BADE-ECCA9A61AE3E}"/>
              </a:ext>
            </a:extLst>
          </p:cNvPr>
          <p:cNvPicPr>
            <a:picLocks noChangeAspect="1"/>
          </p:cNvPicPr>
          <p:nvPr/>
        </p:nvPicPr>
        <p:blipFill rotWithShape="1">
          <a:blip r:embed="rId5"/>
          <a:srcRect r="2773" b="36636"/>
          <a:stretch/>
        </p:blipFill>
        <p:spPr>
          <a:xfrm>
            <a:off x="583406" y="3467811"/>
            <a:ext cx="5399960" cy="2967822"/>
          </a:xfrm>
          <a:prstGeom prst="rect">
            <a:avLst/>
          </a:prstGeom>
          <a:effectLst>
            <a:outerShdw blurRad="152400" sx="102000" sy="102000" algn="ctr" rotWithShape="0">
              <a:schemeClr val="accent6">
                <a:alpha val="50000"/>
              </a:schemeClr>
            </a:outerShdw>
          </a:effectLst>
        </p:spPr>
      </p:pic>
      <p:pic>
        <p:nvPicPr>
          <p:cNvPr id="5" name="Picture 4">
            <a:extLst>
              <a:ext uri="{FF2B5EF4-FFF2-40B4-BE49-F238E27FC236}">
                <a16:creationId xmlns:a16="http://schemas.microsoft.com/office/drawing/2014/main" id="{8B70889D-24F6-4B93-B325-6E17F880F1EA}"/>
              </a:ext>
            </a:extLst>
          </p:cNvPr>
          <p:cNvPicPr>
            <a:picLocks noChangeAspect="1"/>
          </p:cNvPicPr>
          <p:nvPr/>
        </p:nvPicPr>
        <p:blipFill rotWithShape="1">
          <a:blip r:embed="rId6"/>
          <a:srcRect b="17168"/>
          <a:stretch/>
        </p:blipFill>
        <p:spPr>
          <a:xfrm>
            <a:off x="6194565" y="3467811"/>
            <a:ext cx="5399960" cy="29678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4804473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0076-B511-4F29-AD91-8905B110220B}"/>
              </a:ext>
            </a:extLst>
          </p:cNvPr>
          <p:cNvPicPr>
            <a:picLocks noChangeAspect="1"/>
          </p:cNvPicPr>
          <p:nvPr/>
        </p:nvPicPr>
        <p:blipFill>
          <a:blip r:embed="rId2"/>
          <a:stretch>
            <a:fillRect/>
          </a:stretch>
        </p:blipFill>
        <p:spPr>
          <a:xfrm>
            <a:off x="385377" y="5264019"/>
            <a:ext cx="5632739" cy="1085906"/>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1C15DA8-26B7-46D3-85CF-D62C77FCDC9E}"/>
              </a:ext>
            </a:extLst>
          </p:cNvPr>
          <p:cNvPicPr>
            <a:picLocks noChangeAspect="1"/>
          </p:cNvPicPr>
          <p:nvPr/>
        </p:nvPicPr>
        <p:blipFill>
          <a:blip r:embed="rId3"/>
          <a:stretch>
            <a:fillRect/>
          </a:stretch>
        </p:blipFill>
        <p:spPr>
          <a:xfrm>
            <a:off x="3164001" y="4163937"/>
            <a:ext cx="5505733" cy="73663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2D00AEF5-56F5-4A78-98EC-8E81A52B6297}"/>
              </a:ext>
            </a:extLst>
          </p:cNvPr>
          <p:cNvPicPr>
            <a:picLocks noChangeAspect="1"/>
          </p:cNvPicPr>
          <p:nvPr/>
        </p:nvPicPr>
        <p:blipFill>
          <a:blip r:embed="rId4"/>
          <a:stretch>
            <a:fillRect/>
          </a:stretch>
        </p:blipFill>
        <p:spPr>
          <a:xfrm>
            <a:off x="366682" y="2917797"/>
            <a:ext cx="5550185" cy="10224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53C1AA85-1184-444F-B3F6-0FAB5759A0E6}"/>
              </a:ext>
            </a:extLst>
          </p:cNvPr>
          <p:cNvPicPr>
            <a:picLocks noChangeAspect="1"/>
          </p:cNvPicPr>
          <p:nvPr/>
        </p:nvPicPr>
        <p:blipFill>
          <a:blip r:embed="rId5"/>
          <a:stretch>
            <a:fillRect/>
          </a:stretch>
        </p:blipFill>
        <p:spPr>
          <a:xfrm>
            <a:off x="6408355" y="2968601"/>
            <a:ext cx="5600988" cy="92079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BF8C62F0-1AA1-4FBA-A974-7CCC22926482}"/>
              </a:ext>
            </a:extLst>
          </p:cNvPr>
          <p:cNvPicPr>
            <a:picLocks noChangeAspect="1"/>
          </p:cNvPicPr>
          <p:nvPr/>
        </p:nvPicPr>
        <p:blipFill>
          <a:blip r:embed="rId6"/>
          <a:stretch>
            <a:fillRect/>
          </a:stretch>
        </p:blipFill>
        <p:spPr>
          <a:xfrm>
            <a:off x="6452808" y="5175114"/>
            <a:ext cx="5512083" cy="126371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264F06BD-4D5C-40EE-8A4B-AA69568194CD}"/>
              </a:ext>
            </a:extLst>
          </p:cNvPr>
          <p:cNvSpPr txBox="1"/>
          <p:nvPr/>
        </p:nvSpPr>
        <p:spPr>
          <a:xfrm>
            <a:off x="4085507" y="846072"/>
            <a:ext cx="3572752" cy="1323439"/>
          </a:xfrm>
          <a:prstGeom prst="rect">
            <a:avLst/>
          </a:prstGeom>
          <a:noFill/>
        </p:spPr>
        <p:txBody>
          <a:bodyPr wrap="square" lIns="0" tIns="0" rIns="0" bIns="0" rtlCol="0">
            <a:spAutoFit/>
          </a:bodyPr>
          <a:lstStyle/>
          <a:p>
            <a:pPr algn="ctr">
              <a:spcAft>
                <a:spcPts val="1200"/>
              </a:spcAft>
            </a:pPr>
            <a:r>
              <a:rPr lang="en-US" sz="1400" b="1" dirty="0">
                <a:gradFill>
                  <a:gsLst>
                    <a:gs pos="2917">
                      <a:schemeClr val="tx1"/>
                    </a:gs>
                    <a:gs pos="30000">
                      <a:schemeClr val="tx1"/>
                    </a:gs>
                  </a:gsLst>
                  <a:lin ang="5400000" scaled="0"/>
                </a:gradFill>
              </a:rPr>
              <a:t>93 External Contributors</a:t>
            </a:r>
          </a:p>
          <a:p>
            <a:pPr algn="ctr">
              <a:spcAft>
                <a:spcPts val="1200"/>
              </a:spcAft>
            </a:pPr>
            <a:r>
              <a:rPr lang="en-US" sz="1400" b="1" dirty="0">
                <a:gradFill>
                  <a:gsLst>
                    <a:gs pos="2917">
                      <a:schemeClr val="tx1"/>
                    </a:gs>
                    <a:gs pos="30000">
                      <a:schemeClr val="tx1"/>
                    </a:gs>
                  </a:gsLst>
                  <a:lin ang="5400000" scaled="0"/>
                </a:gradFill>
              </a:rPr>
              <a:t>28 new components added since launch</a:t>
            </a:r>
          </a:p>
          <a:p>
            <a:pPr algn="ctr">
              <a:spcAft>
                <a:spcPts val="1200"/>
              </a:spcAft>
            </a:pPr>
            <a:r>
              <a:rPr lang="en-US" sz="1400" b="1" dirty="0">
                <a:gradFill>
                  <a:gsLst>
                    <a:gs pos="2917">
                      <a:schemeClr val="tx1"/>
                    </a:gs>
                    <a:gs pos="30000">
                      <a:schemeClr val="tx1"/>
                    </a:gs>
                  </a:gsLst>
                  <a:lin ang="5400000" scaled="0"/>
                </a:gradFill>
              </a:rPr>
              <a:t>5.8k GitHub stars</a:t>
            </a:r>
          </a:p>
          <a:p>
            <a:pPr algn="ctr">
              <a:spcAft>
                <a:spcPts val="1200"/>
              </a:spcAft>
            </a:pPr>
            <a:r>
              <a:rPr lang="en-US" sz="1400" b="1" dirty="0">
                <a:gradFill>
                  <a:gsLst>
                    <a:gs pos="2917">
                      <a:schemeClr val="tx1"/>
                    </a:gs>
                    <a:gs pos="30000">
                      <a:schemeClr val="tx1"/>
                    </a:gs>
                  </a:gsLst>
                  <a:lin ang="5400000" scaled="0"/>
                </a:gradFill>
              </a:rPr>
              <a:t>Community call every 2 weeks</a:t>
            </a:r>
          </a:p>
        </p:txBody>
      </p:sp>
      <p:grpSp>
        <p:nvGrpSpPr>
          <p:cNvPr id="13" name="Group 12">
            <a:extLst>
              <a:ext uri="{FF2B5EF4-FFF2-40B4-BE49-F238E27FC236}">
                <a16:creationId xmlns:a16="http://schemas.microsoft.com/office/drawing/2014/main" id="{9D603C65-BDA3-4B24-B7FF-66438107B11A}"/>
              </a:ext>
            </a:extLst>
          </p:cNvPr>
          <p:cNvGrpSpPr/>
          <p:nvPr/>
        </p:nvGrpSpPr>
        <p:grpSpPr>
          <a:xfrm>
            <a:off x="2400731" y="184314"/>
            <a:ext cx="6619574" cy="580679"/>
            <a:chOff x="6318250" y="1242536"/>
            <a:chExt cx="6619574" cy="580679"/>
          </a:xfrm>
        </p:grpSpPr>
        <p:sp>
          <p:nvSpPr>
            <p:cNvPr id="14" name="TextBox 13">
              <a:extLst>
                <a:ext uri="{FF2B5EF4-FFF2-40B4-BE49-F238E27FC236}">
                  <a16:creationId xmlns:a16="http://schemas.microsoft.com/office/drawing/2014/main" id="{1307E118-DE83-4F81-BBD3-EE2F7AFEBF57}"/>
                </a:ext>
              </a:extLst>
            </p:cNvPr>
            <p:cNvSpPr txBox="1"/>
            <p:nvPr/>
          </p:nvSpPr>
          <p:spPr>
            <a:xfrm>
              <a:off x="8146448" y="1353281"/>
              <a:ext cx="4791376" cy="307777"/>
            </a:xfrm>
            <a:prstGeom prst="rect">
              <a:avLst/>
            </a:prstGeom>
            <a:noFill/>
          </p:spPr>
          <p:txBody>
            <a:bodyPr wrap="none" lIns="0" tIns="0" rIns="0" bIns="0" rtlCol="0">
              <a:spAutoFit/>
            </a:bodyPr>
            <a:lstStyle/>
            <a:p>
              <a:r>
                <a:rPr lang="en-US" sz="2000">
                  <a:hlinkClick r:id="rId7"/>
                </a:rPr>
                <a:t>https://github.com/dapr/dapr#community</a:t>
              </a:r>
              <a:endParaRPr lang="en-US" sz="2000">
                <a:solidFill>
                  <a:schemeClr val="accent1"/>
                </a:solidFill>
              </a:endParaRPr>
            </a:p>
          </p:txBody>
        </p:sp>
        <p:pic>
          <p:nvPicPr>
            <p:cNvPr id="15" name="Picture 2" descr="See the source image">
              <a:extLst>
                <a:ext uri="{FF2B5EF4-FFF2-40B4-BE49-F238E27FC236}">
                  <a16:creationId xmlns:a16="http://schemas.microsoft.com/office/drawing/2014/main" id="{BB24AE69-B3BD-421B-8F91-BC3DD9E5E5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8191" y="1242536"/>
              <a:ext cx="1499897" cy="5559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903F4E34-DE16-4A2B-A1FA-015A1230DBA7}"/>
                </a:ext>
              </a:extLst>
            </p:cNvPr>
            <p:cNvCxnSpPr>
              <a:cxnSpLocks/>
            </p:cNvCxnSpPr>
            <p:nvPr/>
          </p:nvCxnSpPr>
          <p:spPr>
            <a:xfrm>
              <a:off x="6318250" y="1823215"/>
              <a:ext cx="661957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A582D6-E067-4F28-A74E-C62E1FA57762}"/>
                </a:ext>
              </a:extLst>
            </p:cNvPr>
            <p:cNvCxnSpPr>
              <a:cxnSpLocks/>
            </p:cNvCxnSpPr>
            <p:nvPr/>
          </p:nvCxnSpPr>
          <p:spPr>
            <a:xfrm flipV="1">
              <a:off x="7886000" y="1294800"/>
              <a:ext cx="0" cy="424739"/>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93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6.25E-7 -2.96296E-6 L 6.25E-7 0.03773 " pathEditMode="relative" rAng="0" ptsTypes="AA">
                                      <p:cBhvr>
                                        <p:cTn id="9" dur="750" spd="-100000" fill="hold"/>
                                        <p:tgtEl>
                                          <p:spTgt spid="13"/>
                                        </p:tgtEl>
                                        <p:attrNameLst>
                                          <p:attrName>ppt_x</p:attrName>
                                          <p:attrName>ppt_y</p:attrName>
                                        </p:attrNameLst>
                                      </p:cBhvr>
                                      <p:rCtr x="0" y="187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6.25E-7 2.59259E-6 L -6.25E-7 0.03773 " pathEditMode="relative" rAng="0" ptsTypes="AA">
                                      <p:cBhvr>
                                        <p:cTn id="14" dur="750" spd="-100000" fill="hold"/>
                                        <p:tgtEl>
                                          <p:spTgt spid="1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descr="City">
            <a:extLst>
              <a:ext uri="{FF2B5EF4-FFF2-40B4-BE49-F238E27FC236}">
                <a16:creationId xmlns:a16="http://schemas.microsoft.com/office/drawing/2014/main" id="{0DD33A39-009D-4D3B-B8DE-F7FAFD56C713}"/>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183098" y="4693323"/>
            <a:ext cx="914400" cy="914400"/>
          </a:xfrm>
          <a:prstGeom prst="rect">
            <a:avLst/>
          </a:prstGeom>
        </p:spPr>
      </p:pic>
      <p:sp>
        <p:nvSpPr>
          <p:cNvPr id="2" name="Title 1">
            <a:extLst>
              <a:ext uri="{FF2B5EF4-FFF2-40B4-BE49-F238E27FC236}">
                <a16:creationId xmlns:a16="http://schemas.microsoft.com/office/drawing/2014/main" id="{077067AC-2335-44BD-A7E3-F50EE0F3A36A}"/>
              </a:ext>
            </a:extLst>
          </p:cNvPr>
          <p:cNvSpPr>
            <a:spLocks noGrp="1"/>
          </p:cNvSpPr>
          <p:nvPr>
            <p:ph type="title"/>
          </p:nvPr>
        </p:nvSpPr>
        <p:spPr/>
        <p:txBody>
          <a:bodyPr/>
          <a:lstStyle/>
          <a:p>
            <a:r>
              <a:rPr lang="en-US"/>
              <a:t>Dapr Goals</a:t>
            </a:r>
          </a:p>
        </p:txBody>
      </p:sp>
      <p:sp>
        <p:nvSpPr>
          <p:cNvPr id="4" name="TextBox 3">
            <a:extLst>
              <a:ext uri="{FF2B5EF4-FFF2-40B4-BE49-F238E27FC236}">
                <a16:creationId xmlns:a16="http://schemas.microsoft.com/office/drawing/2014/main" id="{553937B1-B76D-4FF5-8A8F-065F5F36759B}"/>
              </a:ext>
            </a:extLst>
          </p:cNvPr>
          <p:cNvSpPr txBox="1"/>
          <p:nvPr/>
        </p:nvSpPr>
        <p:spPr>
          <a:xfrm>
            <a:off x="851911" y="2809725"/>
            <a:ext cx="1776128"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Best-Practices</a:t>
            </a:r>
          </a:p>
          <a:p>
            <a:pPr algn="ctr"/>
            <a:r>
              <a:rPr lang="en-US" sz="2000">
                <a:gradFill>
                  <a:gsLst>
                    <a:gs pos="2917">
                      <a:schemeClr val="tx1"/>
                    </a:gs>
                    <a:gs pos="30000">
                      <a:schemeClr val="tx1"/>
                    </a:gs>
                  </a:gsLst>
                  <a:lin ang="5400000" scaled="0"/>
                </a:gradFill>
                <a:latin typeface="+mj-lt"/>
              </a:rPr>
              <a:t>Building Blocks</a:t>
            </a:r>
          </a:p>
        </p:txBody>
      </p:sp>
      <p:sp>
        <p:nvSpPr>
          <p:cNvPr id="5" name="TextBox 4">
            <a:extLst>
              <a:ext uri="{FF2B5EF4-FFF2-40B4-BE49-F238E27FC236}">
                <a16:creationId xmlns:a16="http://schemas.microsoft.com/office/drawing/2014/main" id="{3531950B-44E2-4862-9AD9-28A992E0F17F}"/>
              </a:ext>
            </a:extLst>
          </p:cNvPr>
          <p:cNvSpPr txBox="1"/>
          <p:nvPr/>
        </p:nvSpPr>
        <p:spPr>
          <a:xfrm>
            <a:off x="3690883" y="2809725"/>
            <a:ext cx="1657505"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Any Language</a:t>
            </a:r>
          </a:p>
          <a:p>
            <a:pPr algn="ctr"/>
            <a:r>
              <a:rPr lang="en-US" sz="2000">
                <a:gradFill>
                  <a:gsLst>
                    <a:gs pos="2917">
                      <a:schemeClr val="tx1"/>
                    </a:gs>
                    <a:gs pos="30000">
                      <a:schemeClr val="tx1"/>
                    </a:gs>
                  </a:gsLst>
                  <a:lin ang="5400000" scaled="0"/>
                </a:gradFill>
                <a:latin typeface="+mj-lt"/>
              </a:rPr>
              <a:t>or Framework</a:t>
            </a:r>
          </a:p>
        </p:txBody>
      </p:sp>
      <p:sp>
        <p:nvSpPr>
          <p:cNvPr id="6" name="TextBox 5">
            <a:extLst>
              <a:ext uri="{FF2B5EF4-FFF2-40B4-BE49-F238E27FC236}">
                <a16:creationId xmlns:a16="http://schemas.microsoft.com/office/drawing/2014/main" id="{78DC7F6D-1BBF-451F-9CB5-EF4F909A8FF3}"/>
              </a:ext>
            </a:extLst>
          </p:cNvPr>
          <p:cNvSpPr txBox="1"/>
          <p:nvPr/>
        </p:nvSpPr>
        <p:spPr>
          <a:xfrm>
            <a:off x="6411232" y="2809724"/>
            <a:ext cx="2186111"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Community Driven</a:t>
            </a:r>
          </a:p>
          <a:p>
            <a:pPr algn="ctr"/>
            <a:r>
              <a:rPr lang="en-US" sz="2000">
                <a:gradFill>
                  <a:gsLst>
                    <a:gs pos="2917">
                      <a:schemeClr val="tx1"/>
                    </a:gs>
                    <a:gs pos="30000">
                      <a:schemeClr val="tx1"/>
                    </a:gs>
                  </a:gsLst>
                  <a:lin ang="5400000" scaled="0"/>
                </a:gradFill>
                <a:latin typeface="+mj-lt"/>
              </a:rPr>
              <a:t>Vendor Neutral</a:t>
            </a:r>
          </a:p>
        </p:txBody>
      </p:sp>
      <p:sp>
        <p:nvSpPr>
          <p:cNvPr id="7" name="TextBox 6">
            <a:extLst>
              <a:ext uri="{FF2B5EF4-FFF2-40B4-BE49-F238E27FC236}">
                <a16:creationId xmlns:a16="http://schemas.microsoft.com/office/drawing/2014/main" id="{EC4F92B1-BB61-490C-8699-F90D45CAE94F}"/>
              </a:ext>
            </a:extLst>
          </p:cNvPr>
          <p:cNvSpPr txBox="1"/>
          <p:nvPr/>
        </p:nvSpPr>
        <p:spPr>
          <a:xfrm>
            <a:off x="9660188" y="2963611"/>
            <a:ext cx="1950855"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Adopt Standards</a:t>
            </a:r>
          </a:p>
        </p:txBody>
      </p:sp>
      <p:sp>
        <p:nvSpPr>
          <p:cNvPr id="8" name="TextBox 7">
            <a:extLst>
              <a:ext uri="{FF2B5EF4-FFF2-40B4-BE49-F238E27FC236}">
                <a16:creationId xmlns:a16="http://schemas.microsoft.com/office/drawing/2014/main" id="{FE993EED-47F2-4E32-A059-5CAFD0979053}"/>
              </a:ext>
            </a:extLst>
          </p:cNvPr>
          <p:cNvSpPr txBox="1"/>
          <p:nvPr/>
        </p:nvSpPr>
        <p:spPr>
          <a:xfrm>
            <a:off x="1054037" y="5593829"/>
            <a:ext cx="239854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Consistent, Portable,</a:t>
            </a:r>
          </a:p>
          <a:p>
            <a:pPr algn="ctr"/>
            <a:r>
              <a:rPr lang="en-US" sz="2000">
                <a:gradFill>
                  <a:gsLst>
                    <a:gs pos="2917">
                      <a:schemeClr val="tx1"/>
                    </a:gs>
                    <a:gs pos="30000">
                      <a:schemeClr val="tx1"/>
                    </a:gs>
                  </a:gsLst>
                  <a:lin ang="5400000" scaled="0"/>
                </a:gradFill>
                <a:latin typeface="+mj-lt"/>
              </a:rPr>
              <a:t>Open APIs</a:t>
            </a:r>
          </a:p>
        </p:txBody>
      </p:sp>
      <p:sp>
        <p:nvSpPr>
          <p:cNvPr id="9" name="TextBox 8">
            <a:extLst>
              <a:ext uri="{FF2B5EF4-FFF2-40B4-BE49-F238E27FC236}">
                <a16:creationId xmlns:a16="http://schemas.microsoft.com/office/drawing/2014/main" id="{C8D8ECD0-794A-4308-AD84-DF3AE43C1543}"/>
              </a:ext>
            </a:extLst>
          </p:cNvPr>
          <p:cNvSpPr txBox="1"/>
          <p:nvPr/>
        </p:nvSpPr>
        <p:spPr>
          <a:xfrm>
            <a:off x="5066435" y="5607724"/>
            <a:ext cx="2099934"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Platform Agnostic</a:t>
            </a:r>
          </a:p>
          <a:p>
            <a:pPr algn="ctr"/>
            <a:r>
              <a:rPr lang="en-US" sz="2000">
                <a:gradFill>
                  <a:gsLst>
                    <a:gs pos="2917">
                      <a:schemeClr val="tx1"/>
                    </a:gs>
                    <a:gs pos="30000">
                      <a:schemeClr val="tx1"/>
                    </a:gs>
                  </a:gsLst>
                  <a:lin ang="5400000" scaled="0"/>
                </a:gradFill>
                <a:latin typeface="+mj-lt"/>
              </a:rPr>
              <a:t>Cloud + Edge</a:t>
            </a:r>
          </a:p>
        </p:txBody>
      </p:sp>
      <p:sp>
        <p:nvSpPr>
          <p:cNvPr id="10" name="TextBox 9">
            <a:extLst>
              <a:ext uri="{FF2B5EF4-FFF2-40B4-BE49-F238E27FC236}">
                <a16:creationId xmlns:a16="http://schemas.microsoft.com/office/drawing/2014/main" id="{F84EE3CE-83F1-4D59-8CC8-D3DCF975BCBE}"/>
              </a:ext>
            </a:extLst>
          </p:cNvPr>
          <p:cNvSpPr txBox="1"/>
          <p:nvPr/>
        </p:nvSpPr>
        <p:spPr>
          <a:xfrm>
            <a:off x="8780225" y="5593830"/>
            <a:ext cx="2723502" cy="615553"/>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Extensible and</a:t>
            </a:r>
          </a:p>
          <a:p>
            <a:pPr algn="ctr"/>
            <a:r>
              <a:rPr lang="en-US" sz="2000">
                <a:gradFill>
                  <a:gsLst>
                    <a:gs pos="2917">
                      <a:schemeClr val="tx1"/>
                    </a:gs>
                    <a:gs pos="30000">
                      <a:schemeClr val="tx1"/>
                    </a:gs>
                  </a:gsLst>
                  <a:lin ang="5400000" scaled="0"/>
                </a:gradFill>
                <a:latin typeface="+mj-lt"/>
              </a:rPr>
              <a:t>Pluggable Components</a:t>
            </a:r>
          </a:p>
        </p:txBody>
      </p:sp>
      <p:pic>
        <p:nvPicPr>
          <p:cNvPr id="12" name="Graphic 11" descr="Customer review RTL">
            <a:extLst>
              <a:ext uri="{FF2B5EF4-FFF2-40B4-BE49-F238E27FC236}">
                <a16:creationId xmlns:a16="http://schemas.microsoft.com/office/drawing/2014/main" id="{4021D319-3A86-4DEA-BDD0-97E28E19525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47087" y="1750415"/>
            <a:ext cx="914400" cy="914400"/>
          </a:xfrm>
          <a:prstGeom prst="rect">
            <a:avLst/>
          </a:prstGeom>
        </p:spPr>
      </p:pic>
      <p:pic>
        <p:nvPicPr>
          <p:cNvPr id="14" name="Graphic 13" descr="Web design">
            <a:extLst>
              <a:ext uri="{FF2B5EF4-FFF2-40B4-BE49-F238E27FC236}">
                <a16:creationId xmlns:a16="http://schemas.microsoft.com/office/drawing/2014/main" id="{EB2B2714-9E3A-4FA7-92AD-88FC9F2CB83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062435" y="1750415"/>
            <a:ext cx="914400" cy="914400"/>
          </a:xfrm>
          <a:prstGeom prst="rect">
            <a:avLst/>
          </a:prstGeom>
        </p:spPr>
      </p:pic>
      <p:grpSp>
        <p:nvGrpSpPr>
          <p:cNvPr id="22" name="Group 21">
            <a:extLst>
              <a:ext uri="{FF2B5EF4-FFF2-40B4-BE49-F238E27FC236}">
                <a16:creationId xmlns:a16="http://schemas.microsoft.com/office/drawing/2014/main" id="{0DC12979-872E-4272-8745-231EE06BCD40}"/>
              </a:ext>
            </a:extLst>
          </p:cNvPr>
          <p:cNvGrpSpPr/>
          <p:nvPr/>
        </p:nvGrpSpPr>
        <p:grpSpPr>
          <a:xfrm>
            <a:off x="5135305" y="4558395"/>
            <a:ext cx="1102641" cy="1117293"/>
            <a:chOff x="5412879" y="4262565"/>
            <a:chExt cx="1102641" cy="1117293"/>
          </a:xfrm>
        </p:grpSpPr>
        <p:sp>
          <p:nvSpPr>
            <p:cNvPr id="21" name="Oval 20">
              <a:extLst>
                <a:ext uri="{FF2B5EF4-FFF2-40B4-BE49-F238E27FC236}">
                  <a16:creationId xmlns:a16="http://schemas.microsoft.com/office/drawing/2014/main" id="{46EB0C24-ABA8-466F-A7BD-7F75820FE18D}"/>
                </a:ext>
              </a:extLst>
            </p:cNvPr>
            <p:cNvSpPr/>
            <p:nvPr/>
          </p:nvSpPr>
          <p:spPr bwMode="auto">
            <a:xfrm>
              <a:off x="5553777" y="4613262"/>
              <a:ext cx="931263" cy="5575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Syncing cloud">
              <a:extLst>
                <a:ext uri="{FF2B5EF4-FFF2-40B4-BE49-F238E27FC236}">
                  <a16:creationId xmlns:a16="http://schemas.microsoft.com/office/drawing/2014/main" id="{B7377467-8B23-4D1D-B484-6CD5218C7B6C}"/>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412879" y="4262565"/>
              <a:ext cx="1102641" cy="1117293"/>
            </a:xfrm>
            <a:prstGeom prst="rect">
              <a:avLst/>
            </a:prstGeom>
          </p:spPr>
        </p:pic>
      </p:grpSp>
      <p:pic>
        <p:nvPicPr>
          <p:cNvPr id="11" name="Graphic 10" descr="Comment Like">
            <a:extLst>
              <a:ext uri="{FF2B5EF4-FFF2-40B4-BE49-F238E27FC236}">
                <a16:creationId xmlns:a16="http://schemas.microsoft.com/office/drawing/2014/main" id="{E6CADE66-B9A3-4642-ABCD-377C58D1689E}"/>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178415" y="1750415"/>
            <a:ext cx="914400" cy="914400"/>
          </a:xfrm>
          <a:prstGeom prst="rect">
            <a:avLst/>
          </a:prstGeom>
        </p:spPr>
      </p:pic>
      <p:pic>
        <p:nvPicPr>
          <p:cNvPr id="15" name="Graphic 14" descr="Plugged Unplugged">
            <a:extLst>
              <a:ext uri="{FF2B5EF4-FFF2-40B4-BE49-F238E27FC236}">
                <a16:creationId xmlns:a16="http://schemas.microsoft.com/office/drawing/2014/main" id="{E76D0183-9400-4B7F-AFE7-2F7C62D00015}"/>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9660188" y="4617228"/>
            <a:ext cx="914400" cy="914400"/>
          </a:xfrm>
          <a:prstGeom prst="rect">
            <a:avLst/>
          </a:prstGeom>
        </p:spPr>
      </p:pic>
      <p:pic>
        <p:nvPicPr>
          <p:cNvPr id="19" name="Graphic 18" descr="Crane">
            <a:extLst>
              <a:ext uri="{FF2B5EF4-FFF2-40B4-BE49-F238E27FC236}">
                <a16:creationId xmlns:a16="http://schemas.microsoft.com/office/drawing/2014/main" id="{93375100-AD6B-4893-B24F-DFC30AA254EE}"/>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338908" y="1750415"/>
            <a:ext cx="914400" cy="914400"/>
          </a:xfrm>
          <a:prstGeom prst="rect">
            <a:avLst/>
          </a:prstGeom>
        </p:spPr>
      </p:pic>
      <p:pic>
        <p:nvPicPr>
          <p:cNvPr id="23" name="Graphic 22" descr="Transfer">
            <a:extLst>
              <a:ext uri="{FF2B5EF4-FFF2-40B4-BE49-F238E27FC236}">
                <a16:creationId xmlns:a16="http://schemas.microsoft.com/office/drawing/2014/main" id="{CBF41791-BCCD-4119-95B7-DCA62B071FC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921933" y="4693323"/>
            <a:ext cx="914400" cy="914400"/>
          </a:xfrm>
          <a:prstGeom prst="rect">
            <a:avLst/>
          </a:prstGeom>
        </p:spPr>
      </p:pic>
    </p:spTree>
    <p:extLst>
      <p:ext uri="{BB962C8B-B14F-4D97-AF65-F5344CB8AC3E}">
        <p14:creationId xmlns:p14="http://schemas.microsoft.com/office/powerpoint/2010/main" val="45994698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C659-607D-4ECF-A5CF-E801DD49B8E5}"/>
              </a:ext>
            </a:extLst>
          </p:cNvPr>
          <p:cNvSpPr>
            <a:spLocks noGrp="1"/>
          </p:cNvSpPr>
          <p:nvPr>
            <p:ph type="title"/>
          </p:nvPr>
        </p:nvSpPr>
        <p:spPr/>
        <p:txBody>
          <a:bodyPr/>
          <a:lstStyle/>
          <a:p>
            <a:r>
              <a:rPr lang="en-US"/>
              <a:t>Application Types</a:t>
            </a:r>
          </a:p>
        </p:txBody>
      </p:sp>
      <p:sp>
        <p:nvSpPr>
          <p:cNvPr id="3" name="Content Placeholder 2">
            <a:extLst>
              <a:ext uri="{FF2B5EF4-FFF2-40B4-BE49-F238E27FC236}">
                <a16:creationId xmlns:a16="http://schemas.microsoft.com/office/drawing/2014/main" id="{036B1343-15D2-4B6D-899F-788F60583DC8}"/>
              </a:ext>
            </a:extLst>
          </p:cNvPr>
          <p:cNvSpPr>
            <a:spLocks noGrp="1"/>
          </p:cNvSpPr>
          <p:nvPr>
            <p:ph sz="quarter" idx="10"/>
          </p:nvPr>
        </p:nvSpPr>
        <p:spPr>
          <a:xfrm>
            <a:off x="584199" y="1435100"/>
            <a:ext cx="11253573" cy="4764381"/>
          </a:xfrm>
        </p:spPr>
        <p:txBody>
          <a:bodyPr/>
          <a:lstStyle/>
          <a:p>
            <a:r>
              <a:rPr lang="en-US"/>
              <a:t>Develop resilient, scalable, microservice-based apps </a:t>
            </a:r>
            <a:r>
              <a:rPr lang="en-US">
                <a:solidFill>
                  <a:schemeClr val="tx1"/>
                </a:solidFill>
              </a:rPr>
              <a:t>that interact with services</a:t>
            </a:r>
          </a:p>
          <a:p>
            <a:pPr lvl="1"/>
            <a:r>
              <a:rPr lang="en-US">
                <a:solidFill>
                  <a:schemeClr val="tx1"/>
                </a:solidFill>
              </a:rPr>
              <a:t>stateless, stateful, long-running, short-lived function-like</a:t>
            </a:r>
          </a:p>
          <a:p>
            <a:r>
              <a:rPr lang="en-US">
                <a:solidFill>
                  <a:schemeClr val="tx1"/>
                </a:solidFill>
              </a:rPr>
              <a:t>Increasingly apps are polyglot. </a:t>
            </a:r>
            <a:r>
              <a:rPr lang="en-US">
                <a:gradFill>
                  <a:gsLst>
                    <a:gs pos="1250">
                      <a:srgbClr val="000000"/>
                    </a:gs>
                    <a:gs pos="100000">
                      <a:srgbClr val="000000"/>
                    </a:gs>
                  </a:gsLst>
                  <a:lin ang="5400000" scaled="0"/>
                </a:gradFill>
              </a:rPr>
              <a:t>Written with different languages and frameworks</a:t>
            </a:r>
          </a:p>
          <a:p>
            <a:endParaRPr lang="en-US">
              <a:gradFill>
                <a:gsLst>
                  <a:gs pos="1250">
                    <a:srgbClr val="000000"/>
                  </a:gs>
                  <a:gs pos="100000">
                    <a:srgbClr val="000000"/>
                  </a:gs>
                </a:gsLst>
                <a:lin ang="5400000" scaled="0"/>
              </a:gradFill>
            </a:endParaRPr>
          </a:p>
          <a:p>
            <a:pPr marL="0" indent="0">
              <a:buNone/>
            </a:pPr>
            <a:endParaRPr lang="en-US">
              <a:gradFill>
                <a:gsLst>
                  <a:gs pos="1250">
                    <a:srgbClr val="000000"/>
                  </a:gs>
                  <a:gs pos="100000">
                    <a:srgbClr val="000000"/>
                  </a:gs>
                </a:gsLst>
                <a:lin ang="5400000" scaled="0"/>
              </a:gradFill>
            </a:endParaRPr>
          </a:p>
          <a:p>
            <a:endParaRPr lang="en-US">
              <a:solidFill>
                <a:schemeClr val="tx1"/>
              </a:solidFill>
            </a:endParaRPr>
          </a:p>
          <a:p>
            <a:endParaRPr lang="en-US"/>
          </a:p>
          <a:p>
            <a:endParaRPr lang="en-US"/>
          </a:p>
        </p:txBody>
      </p:sp>
    </p:spTree>
    <p:extLst>
      <p:ext uri="{BB962C8B-B14F-4D97-AF65-F5344CB8AC3E}">
        <p14:creationId xmlns:p14="http://schemas.microsoft.com/office/powerpoint/2010/main" val="57236910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137DE030-0A0B-48E7-9B5B-3D4C7821A171}"/>
              </a:ext>
            </a:extLst>
          </p:cNvPr>
          <p:cNvSpPr/>
          <p:nvPr/>
        </p:nvSpPr>
        <p:spPr>
          <a:xfrm>
            <a:off x="15967464" y="0"/>
            <a:ext cx="4354512" cy="6858000"/>
          </a:xfrm>
          <a:prstGeom prst="rect">
            <a:avLst/>
          </a:prstGeom>
          <a:solidFill>
            <a:schemeClr val="bg1"/>
          </a:solidFill>
          <a:ln>
            <a:noFill/>
            <a:headEnd type="none" w="med" len="med"/>
            <a:tailEnd type="none" w="med" len="med"/>
          </a:ln>
          <a:effectLst>
            <a:outerShdw blurRad="152400" sx="102000" sy="102000" algn="ctr" rotWithShape="0">
              <a:schemeClr val="accent6">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E35252CA-5F29-4087-901B-4231F5699BF2}"/>
              </a:ext>
            </a:extLst>
          </p:cNvPr>
          <p:cNvSpPr/>
          <p:nvPr/>
        </p:nvSpPr>
        <p:spPr>
          <a:xfrm>
            <a:off x="16561967" y="2930402"/>
            <a:ext cx="3225800" cy="997196"/>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 building blocks</a:t>
            </a:r>
          </a:p>
        </p:txBody>
      </p:sp>
      <p:cxnSp>
        <p:nvCxnSpPr>
          <p:cNvPr id="106" name="Straight Connector 105">
            <a:extLst>
              <a:ext uri="{FF2B5EF4-FFF2-40B4-BE49-F238E27FC236}">
                <a16:creationId xmlns:a16="http://schemas.microsoft.com/office/drawing/2014/main" id="{74B70E3B-3131-44ED-9282-96F1C3B8241A}"/>
              </a:ext>
            </a:extLst>
          </p:cNvPr>
          <p:cNvCxnSpPr>
            <a:cxnSpLocks/>
          </p:cNvCxnSpPr>
          <p:nvPr/>
        </p:nvCxnSpPr>
        <p:spPr>
          <a:xfrm rot="16200000">
            <a:off x="16850822" y="2313518"/>
            <a:ext cx="0" cy="577710"/>
          </a:xfrm>
          <a:prstGeom prst="line">
            <a:avLst/>
          </a:prstGeom>
          <a:ln w="44450">
            <a:gradFill>
              <a:gsLst>
                <a:gs pos="0">
                  <a:schemeClr val="accent4"/>
                </a:gs>
                <a:gs pos="44000">
                  <a:schemeClr val="accent3"/>
                </a:gs>
                <a:gs pos="100000">
                  <a:schemeClr val="accent1"/>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6B26A5E-5B92-42E6-9D6C-3E3A0CF4F1B0}"/>
              </a:ext>
            </a:extLst>
          </p:cNvPr>
          <p:cNvCxnSpPr>
            <a:cxnSpLocks/>
          </p:cNvCxnSpPr>
          <p:nvPr/>
        </p:nvCxnSpPr>
        <p:spPr>
          <a:xfrm>
            <a:off x="12768651" y="2602373"/>
            <a:ext cx="537774" cy="0"/>
          </a:xfrm>
          <a:prstGeom prst="line">
            <a:avLst/>
          </a:prstGeom>
          <a:ln w="44450">
            <a:gradFill>
              <a:gsLst>
                <a:gs pos="0">
                  <a:schemeClr val="accent4"/>
                </a:gs>
                <a:gs pos="44000">
                  <a:schemeClr val="accent3"/>
                </a:gs>
                <a:gs pos="100000">
                  <a:schemeClr val="accent1"/>
                </a:gs>
              </a:gsLst>
              <a:lin ang="27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E46DDF5C-D54E-407B-8DB0-66A849C68042}"/>
              </a:ext>
            </a:extLst>
          </p:cNvPr>
          <p:cNvSpPr/>
          <p:nvPr/>
        </p:nvSpPr>
        <p:spPr>
          <a:xfrm>
            <a:off x="584199" y="585788"/>
            <a:ext cx="8159745" cy="498598"/>
          </a:xfrm>
          <a:custGeom>
            <a:avLst/>
            <a:gdLst>
              <a:gd name="connsiteX0" fmla="*/ 0 w 4732020"/>
              <a:gd name="connsiteY0" fmla="*/ 0 h 1164569"/>
              <a:gd name="connsiteX1" fmla="*/ 4732020 w 4732020"/>
              <a:gd name="connsiteY1" fmla="*/ 0 h 1164569"/>
              <a:gd name="connsiteX2" fmla="*/ 4732020 w 4732020"/>
              <a:gd name="connsiteY2" fmla="*/ 1164569 h 1164569"/>
              <a:gd name="connsiteX3" fmla="*/ 0 w 4732020"/>
              <a:gd name="connsiteY3" fmla="*/ 1164569 h 1164569"/>
              <a:gd name="connsiteX4" fmla="*/ 0 w 4732020"/>
              <a:gd name="connsiteY4" fmla="*/ 0 h 1164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2020" h="1164569">
                <a:moveTo>
                  <a:pt x="0" y="0"/>
                </a:moveTo>
                <a:lnTo>
                  <a:pt x="4732020" y="0"/>
                </a:lnTo>
                <a:lnTo>
                  <a:pt x="4732020" y="1164569"/>
                </a:lnTo>
                <a:lnTo>
                  <a:pt x="0" y="116456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1422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a:ea typeface="+mn-ea"/>
                <a:cs typeface="+mn-cs"/>
              </a:rPr>
              <a:t>Microservice</a:t>
            </a:r>
            <a:r>
              <a:rPr kumimoji="0" lang="en-US" sz="3600" b="0" i="0" u="none" strike="noStrike" kern="1200" cap="none" spc="0" normalizeH="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err="1">
                <a:ln>
                  <a:noFill/>
                </a:ln>
                <a:solidFill>
                  <a:srgbClr val="000000"/>
                </a:solidFill>
                <a:effectLst/>
                <a:uLnTx/>
                <a:uFillTx/>
                <a:latin typeface="Segoe UI Semibold"/>
                <a:ea typeface="+mn-ea"/>
                <a:cs typeface="+mn-cs"/>
              </a:rPr>
              <a:t>uilding</a:t>
            </a:r>
            <a:r>
              <a:rPr kumimoji="0" lang="en-US" sz="3600" b="0" i="0" u="none" strike="noStrike" kern="1200" cap="none" spc="0" normalizeH="0" baseline="0" noProof="0">
                <a:ln>
                  <a:noFill/>
                </a:ln>
                <a:solidFill>
                  <a:srgbClr val="000000"/>
                </a:solidFill>
                <a:effectLst/>
                <a:uLnTx/>
                <a:uFillTx/>
                <a:latin typeface="Segoe UI Semibold"/>
                <a:ea typeface="+mn-ea"/>
                <a:cs typeface="+mn-cs"/>
              </a:rPr>
              <a:t> </a:t>
            </a:r>
            <a:r>
              <a:rPr lang="en-US" sz="3600">
                <a:solidFill>
                  <a:srgbClr val="000000"/>
                </a:solidFill>
                <a:latin typeface="Segoe UI Semibold"/>
              </a:rPr>
              <a:t>b</a:t>
            </a:r>
            <a:r>
              <a:rPr kumimoji="0" lang="en-US" sz="3600" b="0" i="0" u="none" strike="noStrike" kern="1200" cap="none" spc="0" normalizeH="0" baseline="0" noProof="0">
                <a:ln>
                  <a:noFill/>
                </a:ln>
                <a:solidFill>
                  <a:srgbClr val="000000"/>
                </a:solidFill>
                <a:effectLst/>
                <a:uLnTx/>
                <a:uFillTx/>
                <a:latin typeface="Segoe UI Semibold"/>
                <a:ea typeface="+mn-ea"/>
                <a:cs typeface="+mn-cs"/>
              </a:rPr>
              <a:t>locks</a:t>
            </a:r>
          </a:p>
        </p:txBody>
      </p:sp>
      <p:grpSp>
        <p:nvGrpSpPr>
          <p:cNvPr id="2" name="Group 1">
            <a:extLst>
              <a:ext uri="{FF2B5EF4-FFF2-40B4-BE49-F238E27FC236}">
                <a16:creationId xmlns:a16="http://schemas.microsoft.com/office/drawing/2014/main" id="{0AC53F3E-275C-4EA8-9170-4C810567F624}"/>
              </a:ext>
            </a:extLst>
          </p:cNvPr>
          <p:cNvGrpSpPr/>
          <p:nvPr/>
        </p:nvGrpSpPr>
        <p:grpSpPr>
          <a:xfrm>
            <a:off x="584200" y="1260477"/>
            <a:ext cx="7645400" cy="752950"/>
            <a:chOff x="584200" y="1384302"/>
            <a:chExt cx="7645400" cy="752950"/>
          </a:xfrm>
        </p:grpSpPr>
        <p:sp>
          <p:nvSpPr>
            <p:cNvPr id="16" name="Freeform: Shape 15">
              <a:extLst>
                <a:ext uri="{FF2B5EF4-FFF2-40B4-BE49-F238E27FC236}">
                  <a16:creationId xmlns:a16="http://schemas.microsoft.com/office/drawing/2014/main" id="{6800456C-A3D6-4EAB-9C65-02FF6FAC8DA0}"/>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861E021-D43A-4338-8D4D-7A36E57A94B4}"/>
                </a:ext>
              </a:extLst>
            </p:cNvPr>
            <p:cNvSpPr/>
            <p:nvPr/>
          </p:nvSpPr>
          <p:spPr>
            <a:xfrm>
              <a:off x="1122363" y="1398588"/>
              <a:ext cx="7107237" cy="738664"/>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Standard APIs accessed over http/</a:t>
              </a:r>
              <a:r>
                <a:rPr kumimoji="0" lang="en-US" sz="1600" b="0" i="0" u="none" strike="noStrike" kern="1200" cap="none" spc="0" normalizeH="0" baseline="0" noProof="0" err="1">
                  <a:ln>
                    <a:noFill/>
                  </a:ln>
                  <a:solidFill>
                    <a:srgbClr val="000000"/>
                  </a:solidFill>
                  <a:effectLst/>
                  <a:uLnTx/>
                  <a:uFillTx/>
                  <a:latin typeface="Segoe UI"/>
                  <a:ea typeface="+mn-ea"/>
                  <a:cs typeface="+mn-cs"/>
                </a:rPr>
                <a:t>gRPC</a:t>
              </a:r>
              <a:r>
                <a:rPr kumimoji="0" lang="en-US" sz="1600" b="0" i="0" u="none" strike="noStrike" kern="1200" cap="none" spc="0" normalizeH="0" baseline="0" noProof="0">
                  <a:ln>
                    <a:noFill/>
                  </a:ln>
                  <a:solidFill>
                    <a:srgbClr val="000000"/>
                  </a:solidFill>
                  <a:effectLst/>
                  <a:uLnTx/>
                  <a:uFillTx/>
                  <a:latin typeface="Segoe UI"/>
                  <a:ea typeface="+mn-ea"/>
                  <a:cs typeface="+mn-cs"/>
                </a:rPr>
                <a:t> protocols from user service code</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http://localhost:3500/v1.0/state/inventory/orderkey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       http://localhost:3500/v1.0/invoke/myapp/method/neworder</a:t>
              </a:r>
            </a:p>
          </p:txBody>
        </p:sp>
      </p:grpSp>
      <p:grpSp>
        <p:nvGrpSpPr>
          <p:cNvPr id="22" name="Group 21">
            <a:extLst>
              <a:ext uri="{FF2B5EF4-FFF2-40B4-BE49-F238E27FC236}">
                <a16:creationId xmlns:a16="http://schemas.microsoft.com/office/drawing/2014/main" id="{83EDE581-DEC2-4F17-B62E-D4D1E329DDA9}"/>
              </a:ext>
            </a:extLst>
          </p:cNvPr>
          <p:cNvGrpSpPr/>
          <p:nvPr/>
        </p:nvGrpSpPr>
        <p:grpSpPr>
          <a:xfrm>
            <a:off x="584200" y="2017713"/>
            <a:ext cx="7645400" cy="306304"/>
            <a:chOff x="584200" y="1384302"/>
            <a:chExt cx="7645400" cy="306304"/>
          </a:xfrm>
        </p:grpSpPr>
        <p:sp>
          <p:nvSpPr>
            <p:cNvPr id="23" name="Freeform: Shape 22">
              <a:extLst>
                <a:ext uri="{FF2B5EF4-FFF2-40B4-BE49-F238E27FC236}">
                  <a16:creationId xmlns:a16="http://schemas.microsoft.com/office/drawing/2014/main" id="{F056B3DA-E546-4B2B-8B28-377DA33A54DB}"/>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chemeClr val="accent4"/>
                </a:gs>
                <a:gs pos="68000">
                  <a:schemeClr val="accent3"/>
                </a:gs>
                <a:gs pos="0">
                  <a:schemeClr val="accent1"/>
                </a:gs>
              </a:gsLst>
              <a:lin ang="5400000" scaled="0"/>
            </a:gradFill>
            <a:ln w="42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12FA70C1-B983-416A-93F4-F1F810CD7B5D}"/>
                </a:ext>
              </a:extLst>
            </p:cNvPr>
            <p:cNvSpPr/>
            <p:nvPr/>
          </p:nvSpPr>
          <p:spPr>
            <a:xfrm>
              <a:off x="1122363" y="1398588"/>
              <a:ext cx="7107237"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Runs as local “side car library” dynamically loaded at runtime for each service</a:t>
              </a:r>
            </a:p>
          </p:txBody>
        </p:sp>
      </p:grpSp>
      <p:sp>
        <p:nvSpPr>
          <p:cNvPr id="96" name="Rectangle 95">
            <a:extLst>
              <a:ext uri="{FF2B5EF4-FFF2-40B4-BE49-F238E27FC236}">
                <a16:creationId xmlns:a16="http://schemas.microsoft.com/office/drawing/2014/main" id="{E5C2FFAA-0500-4708-9EAF-98E20659F3CF}"/>
              </a:ext>
            </a:extLst>
          </p:cNvPr>
          <p:cNvSpPr/>
          <p:nvPr/>
        </p:nvSpPr>
        <p:spPr bwMode="auto">
          <a:xfrm>
            <a:off x="672616" y="4533984"/>
            <a:ext cx="11025188" cy="2103438"/>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6D6B244-8BD6-4FCC-8B8C-DF8236DB5CEC}"/>
              </a:ext>
            </a:extLst>
          </p:cNvPr>
          <p:cNvSpPr/>
          <p:nvPr/>
        </p:nvSpPr>
        <p:spPr bwMode="auto">
          <a:xfrm>
            <a:off x="2615188" y="4948751"/>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98" name="Rectangle 97">
            <a:extLst>
              <a:ext uri="{FF2B5EF4-FFF2-40B4-BE49-F238E27FC236}">
                <a16:creationId xmlns:a16="http://schemas.microsoft.com/office/drawing/2014/main" id="{34C467A5-6839-45DA-904F-3233BD8207E7}"/>
              </a:ext>
            </a:extLst>
          </p:cNvPr>
          <p:cNvSpPr/>
          <p:nvPr/>
        </p:nvSpPr>
        <p:spPr bwMode="auto">
          <a:xfrm>
            <a:off x="3725414" y="4948751"/>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99" name="Rectangle 98">
            <a:extLst>
              <a:ext uri="{FF2B5EF4-FFF2-40B4-BE49-F238E27FC236}">
                <a16:creationId xmlns:a16="http://schemas.microsoft.com/office/drawing/2014/main" id="{7C67CC95-AFD8-4FE9-8F6D-5FFE236A7DD1}"/>
              </a:ext>
            </a:extLst>
          </p:cNvPr>
          <p:cNvSpPr/>
          <p:nvPr/>
        </p:nvSpPr>
        <p:spPr bwMode="auto">
          <a:xfrm>
            <a:off x="4835640" y="4948751"/>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00" name="Rectangle 99">
            <a:extLst>
              <a:ext uri="{FF2B5EF4-FFF2-40B4-BE49-F238E27FC236}">
                <a16:creationId xmlns:a16="http://schemas.microsoft.com/office/drawing/2014/main" id="{FE646FA6-6D6D-4847-B151-6470351FA070}"/>
              </a:ext>
            </a:extLst>
          </p:cNvPr>
          <p:cNvSpPr/>
          <p:nvPr/>
        </p:nvSpPr>
        <p:spPr bwMode="auto">
          <a:xfrm>
            <a:off x="5946102" y="4948751"/>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 triggers</a:t>
            </a:r>
          </a:p>
        </p:txBody>
      </p:sp>
      <p:sp>
        <p:nvSpPr>
          <p:cNvPr id="101" name="Rectangle 100">
            <a:extLst>
              <a:ext uri="{FF2B5EF4-FFF2-40B4-BE49-F238E27FC236}">
                <a16:creationId xmlns:a16="http://schemas.microsoft.com/office/drawing/2014/main" id="{E82A8394-4B22-4892-BF2C-3C4B33CAF485}"/>
              </a:ext>
            </a:extLst>
          </p:cNvPr>
          <p:cNvSpPr/>
          <p:nvPr/>
        </p:nvSpPr>
        <p:spPr bwMode="auto">
          <a:xfrm>
            <a:off x="7057604" y="4948751"/>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04" name="Rectangle 103">
            <a:extLst>
              <a:ext uri="{FF2B5EF4-FFF2-40B4-BE49-F238E27FC236}">
                <a16:creationId xmlns:a16="http://schemas.microsoft.com/office/drawing/2014/main" id="{0E72599B-2081-48C7-855C-9F97D66370F2}"/>
              </a:ext>
            </a:extLst>
          </p:cNvPr>
          <p:cNvSpPr/>
          <p:nvPr/>
        </p:nvSpPr>
        <p:spPr bwMode="auto">
          <a:xfrm>
            <a:off x="8168066" y="4948751"/>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Distributed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tracing</a:t>
            </a:r>
          </a:p>
        </p:txBody>
      </p:sp>
      <p:sp>
        <p:nvSpPr>
          <p:cNvPr id="105" name="Rectangle 104">
            <a:extLst>
              <a:ext uri="{FF2B5EF4-FFF2-40B4-BE49-F238E27FC236}">
                <a16:creationId xmlns:a16="http://schemas.microsoft.com/office/drawing/2014/main" id="{58DB9A5D-8B29-4939-8E9E-11E4D305F0D2}"/>
              </a:ext>
            </a:extLst>
          </p:cNvPr>
          <p:cNvSpPr/>
          <p:nvPr/>
        </p:nvSpPr>
        <p:spPr bwMode="auto">
          <a:xfrm>
            <a:off x="9268529" y="4948751"/>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108" name="Graphic 107">
            <a:extLst>
              <a:ext uri="{FF2B5EF4-FFF2-40B4-BE49-F238E27FC236}">
                <a16:creationId xmlns:a16="http://schemas.microsoft.com/office/drawing/2014/main" id="{EAB82445-8548-42DC-9ED5-FF6A8D04D3B3}"/>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9333" t="18330" r="9333" b="18330"/>
          <a:stretch/>
        </p:blipFill>
        <p:spPr>
          <a:xfrm>
            <a:off x="1079743" y="5208968"/>
            <a:ext cx="1065348" cy="829670"/>
          </a:xfrm>
          <a:prstGeom prst="rect">
            <a:avLst/>
          </a:prstGeom>
        </p:spPr>
      </p:pic>
      <p:grpSp>
        <p:nvGrpSpPr>
          <p:cNvPr id="109" name="Group 108">
            <a:extLst>
              <a:ext uri="{FF2B5EF4-FFF2-40B4-BE49-F238E27FC236}">
                <a16:creationId xmlns:a16="http://schemas.microsoft.com/office/drawing/2014/main" id="{8BE3E29D-4A14-4139-AC3F-DAD8A05744AE}"/>
              </a:ext>
            </a:extLst>
          </p:cNvPr>
          <p:cNvGrpSpPr/>
          <p:nvPr/>
        </p:nvGrpSpPr>
        <p:grpSpPr>
          <a:xfrm>
            <a:off x="2966762" y="5228733"/>
            <a:ext cx="418791" cy="314215"/>
            <a:chOff x="3018614" y="4968330"/>
            <a:chExt cx="418791" cy="314215"/>
          </a:xfrm>
        </p:grpSpPr>
        <p:sp>
          <p:nvSpPr>
            <p:cNvPr id="110" name="Rectangle 932">
              <a:extLst>
                <a:ext uri="{FF2B5EF4-FFF2-40B4-BE49-F238E27FC236}">
                  <a16:creationId xmlns:a16="http://schemas.microsoft.com/office/drawing/2014/main" id="{0C0C0180-08B6-4524-9D51-2A99D79184D3}"/>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33">
              <a:extLst>
                <a:ext uri="{FF2B5EF4-FFF2-40B4-BE49-F238E27FC236}">
                  <a16:creationId xmlns:a16="http://schemas.microsoft.com/office/drawing/2014/main" id="{17D75889-A1A1-4E12-909D-80B7B515DEC0}"/>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4">
              <a:extLst>
                <a:ext uri="{FF2B5EF4-FFF2-40B4-BE49-F238E27FC236}">
                  <a16:creationId xmlns:a16="http://schemas.microsoft.com/office/drawing/2014/main" id="{A278325F-463A-4E8F-8021-2AA864D772F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936">
              <a:extLst>
                <a:ext uri="{FF2B5EF4-FFF2-40B4-BE49-F238E27FC236}">
                  <a16:creationId xmlns:a16="http://schemas.microsoft.com/office/drawing/2014/main" id="{E6C51EE2-F3FB-4048-B8DA-B6975999BEB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937">
              <a:extLst>
                <a:ext uri="{FF2B5EF4-FFF2-40B4-BE49-F238E27FC236}">
                  <a16:creationId xmlns:a16="http://schemas.microsoft.com/office/drawing/2014/main" id="{2C4D7434-0AE6-4EDB-A776-F88CEA6D897C}"/>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Oval 938">
              <a:extLst>
                <a:ext uri="{FF2B5EF4-FFF2-40B4-BE49-F238E27FC236}">
                  <a16:creationId xmlns:a16="http://schemas.microsoft.com/office/drawing/2014/main" id="{5E448DD6-80DF-4CED-9143-4F4045D31002}"/>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939">
              <a:extLst>
                <a:ext uri="{FF2B5EF4-FFF2-40B4-BE49-F238E27FC236}">
                  <a16:creationId xmlns:a16="http://schemas.microsoft.com/office/drawing/2014/main" id="{E64411B7-E6D6-48A0-890F-537F31EA31B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Oval 940">
              <a:extLst>
                <a:ext uri="{FF2B5EF4-FFF2-40B4-BE49-F238E27FC236}">
                  <a16:creationId xmlns:a16="http://schemas.microsoft.com/office/drawing/2014/main" id="{29F9AB6B-3611-40B7-B733-91F992557B7F}"/>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Oval 941">
              <a:extLst>
                <a:ext uri="{FF2B5EF4-FFF2-40B4-BE49-F238E27FC236}">
                  <a16:creationId xmlns:a16="http://schemas.microsoft.com/office/drawing/2014/main" id="{6C8A2D1F-99A9-4411-8547-BBA62D4BBFEB}"/>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Oval 942">
              <a:extLst>
                <a:ext uri="{FF2B5EF4-FFF2-40B4-BE49-F238E27FC236}">
                  <a16:creationId xmlns:a16="http://schemas.microsoft.com/office/drawing/2014/main" id="{1057A2EC-9F5F-4790-A551-A86F1E7FD414}"/>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943">
              <a:extLst>
                <a:ext uri="{FF2B5EF4-FFF2-40B4-BE49-F238E27FC236}">
                  <a16:creationId xmlns:a16="http://schemas.microsoft.com/office/drawing/2014/main" id="{CCDCC93D-D19B-44D0-AA68-19C5D9CA8C18}"/>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944" descr="component solutions">
              <a:extLst>
                <a:ext uri="{FF2B5EF4-FFF2-40B4-BE49-F238E27FC236}">
                  <a16:creationId xmlns:a16="http://schemas.microsoft.com/office/drawing/2014/main" id="{DE919DC2-03CC-4E0A-A639-D2E7ECDA98B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945">
              <a:extLst>
                <a:ext uri="{FF2B5EF4-FFF2-40B4-BE49-F238E27FC236}">
                  <a16:creationId xmlns:a16="http://schemas.microsoft.com/office/drawing/2014/main" id="{E6959533-5C1A-4E2D-A9DC-42553DAE26A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946">
              <a:extLst>
                <a:ext uri="{FF2B5EF4-FFF2-40B4-BE49-F238E27FC236}">
                  <a16:creationId xmlns:a16="http://schemas.microsoft.com/office/drawing/2014/main" id="{152F53FB-4A95-4B96-A47B-525F6EDA3331}"/>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947">
              <a:extLst>
                <a:ext uri="{FF2B5EF4-FFF2-40B4-BE49-F238E27FC236}">
                  <a16:creationId xmlns:a16="http://schemas.microsoft.com/office/drawing/2014/main" id="{93D0E0F4-F881-4F1B-94D2-2BCA2CF9AB0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F298773-3FC3-4DB0-882A-57561C36D3EE}"/>
              </a:ext>
            </a:extLst>
          </p:cNvPr>
          <p:cNvGrpSpPr/>
          <p:nvPr/>
        </p:nvGrpSpPr>
        <p:grpSpPr>
          <a:xfrm>
            <a:off x="4198680" y="5230996"/>
            <a:ext cx="233132" cy="309689"/>
            <a:chOff x="4385537" y="4970593"/>
            <a:chExt cx="233132" cy="309689"/>
          </a:xfrm>
        </p:grpSpPr>
        <p:sp>
          <p:nvSpPr>
            <p:cNvPr id="126" name="Freeform: Shape 125">
              <a:extLst>
                <a:ext uri="{FF2B5EF4-FFF2-40B4-BE49-F238E27FC236}">
                  <a16:creationId xmlns:a16="http://schemas.microsoft.com/office/drawing/2014/main" id="{4F4A04DA-4CA9-4A07-A951-6B1F7B735357}"/>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BD671F54-3ED7-4FD0-B3B8-272F28F63450}"/>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45DF31F-0B71-470E-957A-0EB4ADA84350}"/>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0E98C103-D37D-465E-87C9-ACA17B055845}"/>
              </a:ext>
            </a:extLst>
          </p:cNvPr>
          <p:cNvGrpSpPr/>
          <p:nvPr/>
        </p:nvGrpSpPr>
        <p:grpSpPr>
          <a:xfrm>
            <a:off x="5198004" y="5276017"/>
            <a:ext cx="494558" cy="219646"/>
            <a:chOff x="5522126" y="5015614"/>
            <a:chExt cx="494558" cy="219646"/>
          </a:xfrm>
        </p:grpSpPr>
        <p:sp>
          <p:nvSpPr>
            <p:cNvPr id="130" name="AutoShape 131">
              <a:extLst>
                <a:ext uri="{FF2B5EF4-FFF2-40B4-BE49-F238E27FC236}">
                  <a16:creationId xmlns:a16="http://schemas.microsoft.com/office/drawing/2014/main" id="{80432D6B-A5A0-42B1-BE29-D2935B2F6480}"/>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Rectangle 133">
              <a:extLst>
                <a:ext uri="{FF2B5EF4-FFF2-40B4-BE49-F238E27FC236}">
                  <a16:creationId xmlns:a16="http://schemas.microsoft.com/office/drawing/2014/main" id="{6606A63C-ADD7-4E02-AB50-9C57B6CABE46}"/>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4">
              <a:extLst>
                <a:ext uri="{FF2B5EF4-FFF2-40B4-BE49-F238E27FC236}">
                  <a16:creationId xmlns:a16="http://schemas.microsoft.com/office/drawing/2014/main" id="{B3363212-6CC8-46CE-AD3E-53968145949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Rectangle 135">
              <a:extLst>
                <a:ext uri="{FF2B5EF4-FFF2-40B4-BE49-F238E27FC236}">
                  <a16:creationId xmlns:a16="http://schemas.microsoft.com/office/drawing/2014/main" id="{CB1C3E4E-EEB1-478C-9DF7-FA6B9A8617AA}"/>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136">
              <a:extLst>
                <a:ext uri="{FF2B5EF4-FFF2-40B4-BE49-F238E27FC236}">
                  <a16:creationId xmlns:a16="http://schemas.microsoft.com/office/drawing/2014/main" id="{54FB02D8-461E-426A-A8BB-D79117F469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7">
              <a:extLst>
                <a:ext uri="{FF2B5EF4-FFF2-40B4-BE49-F238E27FC236}">
                  <a16:creationId xmlns:a16="http://schemas.microsoft.com/office/drawing/2014/main" id="{7BDB7E84-5F3E-49E4-83F8-0C9DDC66BCB8}"/>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8">
              <a:extLst>
                <a:ext uri="{FF2B5EF4-FFF2-40B4-BE49-F238E27FC236}">
                  <a16:creationId xmlns:a16="http://schemas.microsoft.com/office/drawing/2014/main" id="{39B21BA4-94FB-44F3-89AC-B98075D2E65C}"/>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Graphic 12">
            <a:extLst>
              <a:ext uri="{FF2B5EF4-FFF2-40B4-BE49-F238E27FC236}">
                <a16:creationId xmlns:a16="http://schemas.microsoft.com/office/drawing/2014/main" id="{81A1CBBE-D259-41A5-89DC-8ADB8F4C3293}"/>
              </a:ext>
            </a:extLst>
          </p:cNvPr>
          <p:cNvGrpSpPr/>
          <p:nvPr/>
        </p:nvGrpSpPr>
        <p:grpSpPr>
          <a:xfrm>
            <a:off x="6279593" y="5253736"/>
            <a:ext cx="413866" cy="264208"/>
            <a:chOff x="6668136" y="1819109"/>
            <a:chExt cx="605942" cy="386828"/>
          </a:xfrm>
        </p:grpSpPr>
        <p:sp>
          <p:nvSpPr>
            <p:cNvPr id="138" name="Freeform: Shape 137">
              <a:extLst>
                <a:ext uri="{FF2B5EF4-FFF2-40B4-BE49-F238E27FC236}">
                  <a16:creationId xmlns:a16="http://schemas.microsoft.com/office/drawing/2014/main" id="{CCDCD610-B084-4102-B35F-ABEA1298582D}"/>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11C3170-6095-4DA5-9378-EB62A93DC72B}"/>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382822AC-E5F0-49A9-A7AE-9A9D2FD6F61D}"/>
              </a:ext>
            </a:extLst>
          </p:cNvPr>
          <p:cNvGrpSpPr/>
          <p:nvPr/>
        </p:nvGrpSpPr>
        <p:grpSpPr>
          <a:xfrm>
            <a:off x="7417611" y="5204528"/>
            <a:ext cx="395430" cy="362625"/>
            <a:chOff x="8058210" y="4944318"/>
            <a:chExt cx="395430" cy="362625"/>
          </a:xfrm>
        </p:grpSpPr>
        <p:sp>
          <p:nvSpPr>
            <p:cNvPr id="141" name="Freeform: Shape 140">
              <a:extLst>
                <a:ext uri="{FF2B5EF4-FFF2-40B4-BE49-F238E27FC236}">
                  <a16:creationId xmlns:a16="http://schemas.microsoft.com/office/drawing/2014/main" id="{E4DF3075-0E48-4DCF-9327-00DE805B7AD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0BB3248-D0B5-4AD0-A609-F5ACC3D5F2A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D43CC8F-B76B-41D7-B589-686E4FB298B9}"/>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6D07F71-9087-404F-AD92-4B05CA552122}"/>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50E2BF16-E18C-4E5E-91C0-C4CD50F43B6E}"/>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1E90991-A6BA-46AB-BE3D-7D99E2A9D1F1}"/>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52C098-007D-46FD-AFCB-383C3FA627C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D43D4FC-2B12-4A5E-AF33-7452638757CD}"/>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58A696D-EE9D-4C20-B439-75FDB1B9A207}"/>
              </a:ext>
            </a:extLst>
          </p:cNvPr>
          <p:cNvGrpSpPr/>
          <p:nvPr/>
        </p:nvGrpSpPr>
        <p:grpSpPr>
          <a:xfrm>
            <a:off x="8537194" y="5232465"/>
            <a:ext cx="363103" cy="306751"/>
            <a:chOff x="9332611" y="4972062"/>
            <a:chExt cx="363103" cy="306751"/>
          </a:xfrm>
        </p:grpSpPr>
        <p:sp>
          <p:nvSpPr>
            <p:cNvPr id="150" name="Freeform 855">
              <a:extLst>
                <a:ext uri="{FF2B5EF4-FFF2-40B4-BE49-F238E27FC236}">
                  <a16:creationId xmlns:a16="http://schemas.microsoft.com/office/drawing/2014/main" id="{C11FC39D-7B51-4BFA-9477-EE905FACA48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Oval 757">
              <a:extLst>
                <a:ext uri="{FF2B5EF4-FFF2-40B4-BE49-F238E27FC236}">
                  <a16:creationId xmlns:a16="http://schemas.microsoft.com/office/drawing/2014/main" id="{251A3901-E690-4D3C-8CC1-10F0B77559B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855">
              <a:extLst>
                <a:ext uri="{FF2B5EF4-FFF2-40B4-BE49-F238E27FC236}">
                  <a16:creationId xmlns:a16="http://schemas.microsoft.com/office/drawing/2014/main" id="{0A6D5A11-C1A6-4C99-BEE7-3371519A26DD}"/>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Oval 757">
              <a:extLst>
                <a:ext uri="{FF2B5EF4-FFF2-40B4-BE49-F238E27FC236}">
                  <a16:creationId xmlns:a16="http://schemas.microsoft.com/office/drawing/2014/main" id="{14D616E8-1C6C-4D77-9406-E9659FAD4976}"/>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855">
              <a:extLst>
                <a:ext uri="{FF2B5EF4-FFF2-40B4-BE49-F238E27FC236}">
                  <a16:creationId xmlns:a16="http://schemas.microsoft.com/office/drawing/2014/main" id="{480BEC6B-8E9A-4013-86F4-7CC203184F96}"/>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Oval 757">
              <a:extLst>
                <a:ext uri="{FF2B5EF4-FFF2-40B4-BE49-F238E27FC236}">
                  <a16:creationId xmlns:a16="http://schemas.microsoft.com/office/drawing/2014/main" id="{4B363F5D-5499-4C3E-8155-67EEF2142107}"/>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Oval 757">
              <a:extLst>
                <a:ext uri="{FF2B5EF4-FFF2-40B4-BE49-F238E27FC236}">
                  <a16:creationId xmlns:a16="http://schemas.microsoft.com/office/drawing/2014/main" id="{ADECD826-4B3A-4ED1-8740-8FBCA5F77114}"/>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2A2EE95D-212C-40EF-8AEF-CE9D104C05EA}"/>
              </a:ext>
            </a:extLst>
          </p:cNvPr>
          <p:cNvGrpSpPr/>
          <p:nvPr/>
        </p:nvGrpSpPr>
        <p:grpSpPr>
          <a:xfrm>
            <a:off x="4302662" y="4002017"/>
            <a:ext cx="3765096" cy="713904"/>
            <a:chOff x="4201547" y="3743325"/>
            <a:chExt cx="3765096" cy="713904"/>
          </a:xfrm>
        </p:grpSpPr>
        <p:grpSp>
          <p:nvGrpSpPr>
            <p:cNvPr id="158" name="Group 157">
              <a:extLst>
                <a:ext uri="{FF2B5EF4-FFF2-40B4-BE49-F238E27FC236}">
                  <a16:creationId xmlns:a16="http://schemas.microsoft.com/office/drawing/2014/main" id="{65BD3D73-604D-43D3-881D-D1DC9F318712}"/>
                </a:ext>
              </a:extLst>
            </p:cNvPr>
            <p:cNvGrpSpPr/>
            <p:nvPr/>
          </p:nvGrpSpPr>
          <p:grpSpPr>
            <a:xfrm>
              <a:off x="4201547" y="4079063"/>
              <a:ext cx="3765096" cy="378166"/>
              <a:chOff x="5123845" y="4079063"/>
              <a:chExt cx="3765096" cy="378166"/>
            </a:xfrm>
          </p:grpSpPr>
          <p:sp>
            <p:nvSpPr>
              <p:cNvPr id="162" name="Rounded Rectangle 5">
                <a:extLst>
                  <a:ext uri="{FF2B5EF4-FFF2-40B4-BE49-F238E27FC236}">
                    <a16:creationId xmlns:a16="http://schemas.microsoft.com/office/drawing/2014/main" id="{6C55A1CA-FAA8-4A65-9662-D03E77C699DD}"/>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163" name="Rounded Rectangle 5">
                <a:extLst>
                  <a:ext uri="{FF2B5EF4-FFF2-40B4-BE49-F238E27FC236}">
                    <a16:creationId xmlns:a16="http://schemas.microsoft.com/office/drawing/2014/main" id="{7FDF6CF5-D56C-427C-935B-AB8514DC951C}"/>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159" name="Group 158">
              <a:extLst>
                <a:ext uri="{FF2B5EF4-FFF2-40B4-BE49-F238E27FC236}">
                  <a16:creationId xmlns:a16="http://schemas.microsoft.com/office/drawing/2014/main" id="{A721A271-DC70-47FC-BCDE-3E6B54D22B1A}"/>
                </a:ext>
              </a:extLst>
            </p:cNvPr>
            <p:cNvGrpSpPr/>
            <p:nvPr/>
          </p:nvGrpSpPr>
          <p:grpSpPr>
            <a:xfrm>
              <a:off x="5008563" y="3743325"/>
              <a:ext cx="2141537" cy="336549"/>
              <a:chOff x="5008563" y="3743325"/>
              <a:chExt cx="2141537" cy="336549"/>
            </a:xfrm>
          </p:grpSpPr>
          <p:sp>
            <p:nvSpPr>
              <p:cNvPr id="160" name="Rectangle 2">
                <a:extLst>
                  <a:ext uri="{FF2B5EF4-FFF2-40B4-BE49-F238E27FC236}">
                    <a16:creationId xmlns:a16="http://schemas.microsoft.com/office/drawing/2014/main" id="{745B1DFF-8C1D-413E-83C6-E1C11B7FEBE0}"/>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AAE9B188-9BBA-458C-85BB-E8C1689F0A8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78" name="Rectangle 177">
            <a:extLst>
              <a:ext uri="{FF2B5EF4-FFF2-40B4-BE49-F238E27FC236}">
                <a16:creationId xmlns:a16="http://schemas.microsoft.com/office/drawing/2014/main" id="{BBC1F640-C58B-462D-8D31-5FD939FFD8E3}"/>
              </a:ext>
            </a:extLst>
          </p:cNvPr>
          <p:cNvSpPr/>
          <p:nvPr/>
        </p:nvSpPr>
        <p:spPr bwMode="auto">
          <a:xfrm>
            <a:off x="10378991" y="4948751"/>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179" name="Group 178">
            <a:extLst>
              <a:ext uri="{FF2B5EF4-FFF2-40B4-BE49-F238E27FC236}">
                <a16:creationId xmlns:a16="http://schemas.microsoft.com/office/drawing/2014/main" id="{EED55488-176F-4943-A2A2-C0ED85A45960}"/>
              </a:ext>
            </a:extLst>
          </p:cNvPr>
          <p:cNvGrpSpPr/>
          <p:nvPr/>
        </p:nvGrpSpPr>
        <p:grpSpPr>
          <a:xfrm>
            <a:off x="10801970" y="5252640"/>
            <a:ext cx="269485" cy="266401"/>
            <a:chOff x="10615894" y="4992237"/>
            <a:chExt cx="269485" cy="266401"/>
          </a:xfrm>
        </p:grpSpPr>
        <p:sp>
          <p:nvSpPr>
            <p:cNvPr id="180" name="Freeform: Shape 179">
              <a:extLst>
                <a:ext uri="{FF2B5EF4-FFF2-40B4-BE49-F238E27FC236}">
                  <a16:creationId xmlns:a16="http://schemas.microsoft.com/office/drawing/2014/main" id="{C13B0B59-BFF7-442A-A2CC-CD3CCA16006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499DAC90-3119-4362-AD09-88F42DCBDA5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0A29DFA-265C-426C-8A5C-BCCC997195D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9DD0F7-5809-443E-A9B3-1C67CEFE5355}"/>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28CA06BD-D659-4348-B381-7B34BD48CD6D}"/>
              </a:ext>
            </a:extLst>
          </p:cNvPr>
          <p:cNvGrpSpPr/>
          <p:nvPr/>
        </p:nvGrpSpPr>
        <p:grpSpPr>
          <a:xfrm>
            <a:off x="9669812" y="5183473"/>
            <a:ext cx="322878" cy="404734"/>
            <a:chOff x="10293485" y="2197616"/>
            <a:chExt cx="443363" cy="555766"/>
          </a:xfrm>
        </p:grpSpPr>
        <p:sp>
          <p:nvSpPr>
            <p:cNvPr id="185" name="Freeform 128">
              <a:extLst>
                <a:ext uri="{FF2B5EF4-FFF2-40B4-BE49-F238E27FC236}">
                  <a16:creationId xmlns:a16="http://schemas.microsoft.com/office/drawing/2014/main" id="{E5E013F5-F78E-40B5-871D-ACC80CCF0465}"/>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6" name="signup issues" descr="signup issues, key">
              <a:extLst>
                <a:ext uri="{FF2B5EF4-FFF2-40B4-BE49-F238E27FC236}">
                  <a16:creationId xmlns:a16="http://schemas.microsoft.com/office/drawing/2014/main" id="{94DE72B1-F4B7-4647-8A90-0A36AECEB0A8}"/>
                </a:ext>
              </a:extLst>
            </p:cNvPr>
            <p:cNvGrpSpPr/>
            <p:nvPr/>
          </p:nvGrpSpPr>
          <p:grpSpPr>
            <a:xfrm rot="18878040">
              <a:off x="10363384" y="2340879"/>
              <a:ext cx="311736" cy="311677"/>
              <a:chOff x="5411441" y="4807980"/>
              <a:chExt cx="440767" cy="440681"/>
            </a:xfrm>
            <a:solidFill>
              <a:srgbClr val="121D2F"/>
            </a:solidFill>
          </p:grpSpPr>
          <p:sp>
            <p:nvSpPr>
              <p:cNvPr id="187" name="Freeform: Shape 186">
                <a:extLst>
                  <a:ext uri="{FF2B5EF4-FFF2-40B4-BE49-F238E27FC236}">
                    <a16:creationId xmlns:a16="http://schemas.microsoft.com/office/drawing/2014/main" id="{CED08023-A418-4298-82CF-93E73B74EF29}"/>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990E7F3-FCC3-4AAA-8AF9-24CE044AAEFE}"/>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064FBA2-FF77-4FBE-B305-DB2A65C4348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endParaRPr lang="en-US"/>
              </a:p>
            </p:txBody>
          </p:sp>
        </p:grpSp>
      </p:grpSp>
      <p:grpSp>
        <p:nvGrpSpPr>
          <p:cNvPr id="3" name="Group 2">
            <a:extLst>
              <a:ext uri="{FF2B5EF4-FFF2-40B4-BE49-F238E27FC236}">
                <a16:creationId xmlns:a16="http://schemas.microsoft.com/office/drawing/2014/main" id="{48A07E0B-EEF3-4E48-AF06-97F78F15CFFA}"/>
              </a:ext>
            </a:extLst>
          </p:cNvPr>
          <p:cNvGrpSpPr/>
          <p:nvPr/>
        </p:nvGrpSpPr>
        <p:grpSpPr>
          <a:xfrm>
            <a:off x="672616" y="2616130"/>
            <a:ext cx="11027664" cy="1444625"/>
            <a:chOff x="672616" y="2616130"/>
            <a:chExt cx="11027664" cy="1444625"/>
          </a:xfrm>
        </p:grpSpPr>
        <p:grpSp>
          <p:nvGrpSpPr>
            <p:cNvPr id="164" name="Group 163">
              <a:extLst>
                <a:ext uri="{FF2B5EF4-FFF2-40B4-BE49-F238E27FC236}">
                  <a16:creationId xmlns:a16="http://schemas.microsoft.com/office/drawing/2014/main" id="{F3E04BE3-E2FA-498B-A57C-878D24FE9D61}"/>
                </a:ext>
              </a:extLst>
            </p:cNvPr>
            <p:cNvGrpSpPr/>
            <p:nvPr/>
          </p:nvGrpSpPr>
          <p:grpSpPr>
            <a:xfrm>
              <a:off x="672616" y="2616130"/>
              <a:ext cx="11027664" cy="1444625"/>
              <a:chOff x="571501" y="1504949"/>
              <a:chExt cx="11027664" cy="1444625"/>
            </a:xfrm>
          </p:grpSpPr>
          <p:sp>
            <p:nvSpPr>
              <p:cNvPr id="165" name="Rounded Rectangle 5">
                <a:extLst>
                  <a:ext uri="{FF2B5EF4-FFF2-40B4-BE49-F238E27FC236}">
                    <a16:creationId xmlns:a16="http://schemas.microsoft.com/office/drawing/2014/main" id="{BD8A4A6E-1F02-4A5C-899D-CB2AE800F63F}"/>
                  </a:ext>
                </a:extLst>
              </p:cNvPr>
              <p:cNvSpPr/>
              <p:nvPr/>
            </p:nvSpPr>
            <p:spPr bwMode="auto">
              <a:xfrm>
                <a:off x="571501" y="1504949"/>
                <a:ext cx="11027664" cy="144462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166" name="Group 165">
                <a:extLst>
                  <a:ext uri="{FF2B5EF4-FFF2-40B4-BE49-F238E27FC236}">
                    <a16:creationId xmlns:a16="http://schemas.microsoft.com/office/drawing/2014/main" id="{AE00DC1F-612B-4826-8C6B-1296B0632596}"/>
                  </a:ext>
                </a:extLst>
              </p:cNvPr>
              <p:cNvGrpSpPr/>
              <p:nvPr/>
            </p:nvGrpSpPr>
            <p:grpSpPr>
              <a:xfrm>
                <a:off x="1993073" y="2381458"/>
                <a:ext cx="7299468" cy="376526"/>
                <a:chOff x="2002598" y="2241758"/>
                <a:chExt cx="7299468" cy="376526"/>
              </a:xfrm>
            </p:grpSpPr>
            <p:pic>
              <p:nvPicPr>
                <p:cNvPr id="171" name="Picture 4">
                  <a:extLst>
                    <a:ext uri="{FF2B5EF4-FFF2-40B4-BE49-F238E27FC236}">
                      <a16:creationId xmlns:a16="http://schemas.microsoft.com/office/drawing/2014/main" id="{C96889A7-8798-4312-954E-A00CC8C67B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4955" y="224175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72" name="Graphic 171">
                  <a:extLst>
                    <a:ext uri="{FF2B5EF4-FFF2-40B4-BE49-F238E27FC236}">
                      <a16:creationId xmlns:a16="http://schemas.microsoft.com/office/drawing/2014/main" id="{D7DAB4D9-65A8-41F0-B48D-FD84586DCF8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3902314" y="2341799"/>
                  <a:ext cx="513316" cy="221555"/>
                </a:xfrm>
                <a:prstGeom prst="rect">
                  <a:avLst/>
                </a:prstGeom>
              </p:spPr>
            </p:pic>
            <p:pic>
              <p:nvPicPr>
                <p:cNvPr id="173" name="Picture 2">
                  <a:extLst>
                    <a:ext uri="{FF2B5EF4-FFF2-40B4-BE49-F238E27FC236}">
                      <a16:creationId xmlns:a16="http://schemas.microsoft.com/office/drawing/2014/main" id="{885437F9-3475-471E-AE64-433283B66E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150" y="2354926"/>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descr="A picture containing clipart&#10;&#10;Description automatically generated">
                  <a:extLst>
                    <a:ext uri="{FF2B5EF4-FFF2-40B4-BE49-F238E27FC236}">
                      <a16:creationId xmlns:a16="http://schemas.microsoft.com/office/drawing/2014/main" id="{2FFF044F-ED8C-4A45-9492-319C3791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3658" y="2248769"/>
                  <a:ext cx="790789" cy="369515"/>
                </a:xfrm>
                <a:prstGeom prst="rect">
                  <a:avLst/>
                </a:prstGeom>
                <a:ln>
                  <a:noFill/>
                </a:ln>
              </p:spPr>
            </p:pic>
            <p:pic>
              <p:nvPicPr>
                <p:cNvPr id="175" name="Picture 174" descr="A picture containing clipart&#10;&#10;Description automatically generated">
                  <a:extLst>
                    <a:ext uri="{FF2B5EF4-FFF2-40B4-BE49-F238E27FC236}">
                      <a16:creationId xmlns:a16="http://schemas.microsoft.com/office/drawing/2014/main" id="{87A65C13-264A-4C9E-B02B-684D314AC6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6983" y="2275654"/>
                  <a:ext cx="436700" cy="334795"/>
                </a:xfrm>
                <a:prstGeom prst="rect">
                  <a:avLst/>
                </a:prstGeom>
                <a:ln>
                  <a:noFill/>
                </a:ln>
              </p:spPr>
            </p:pic>
            <p:sp>
              <p:nvSpPr>
                <p:cNvPr id="177" name="Rectangle 176">
                  <a:extLst>
                    <a:ext uri="{FF2B5EF4-FFF2-40B4-BE49-F238E27FC236}">
                      <a16:creationId xmlns:a16="http://schemas.microsoft.com/office/drawing/2014/main" id="{EE864C19-8A2A-42F0-9C54-DFF8DA715323}"/>
                    </a:ext>
                  </a:extLst>
                </p:cNvPr>
                <p:cNvSpPr/>
                <p:nvPr/>
              </p:nvSpPr>
              <p:spPr>
                <a:xfrm>
                  <a:off x="2002598" y="2319941"/>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167" name="Group 166">
                <a:extLst>
                  <a:ext uri="{FF2B5EF4-FFF2-40B4-BE49-F238E27FC236}">
                    <a16:creationId xmlns:a16="http://schemas.microsoft.com/office/drawing/2014/main" id="{AFD57806-5A32-4E7D-B69A-5EE66F215EF5}"/>
                  </a:ext>
                </a:extLst>
              </p:cNvPr>
              <p:cNvGrpSpPr/>
              <p:nvPr/>
            </p:nvGrpSpPr>
            <p:grpSpPr>
              <a:xfrm>
                <a:off x="1059657" y="2105674"/>
                <a:ext cx="10048875" cy="184666"/>
                <a:chOff x="1181100" y="2026588"/>
                <a:chExt cx="10048875" cy="184666"/>
              </a:xfrm>
            </p:grpSpPr>
            <p:sp>
              <p:nvSpPr>
                <p:cNvPr id="168" name="TextBox 167">
                  <a:extLst>
                    <a:ext uri="{FF2B5EF4-FFF2-40B4-BE49-F238E27FC236}">
                      <a16:creationId xmlns:a16="http://schemas.microsoft.com/office/drawing/2014/main" id="{C65EACEE-DCF9-4DF3-8086-AE062FEE6382}"/>
                    </a:ext>
                  </a:extLst>
                </p:cNvPr>
                <p:cNvSpPr txBox="1"/>
                <p:nvPr/>
              </p:nvSpPr>
              <p:spPr>
                <a:xfrm>
                  <a:off x="1542027" y="202658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169" name="Straight Connector 168">
                  <a:extLst>
                    <a:ext uri="{FF2B5EF4-FFF2-40B4-BE49-F238E27FC236}">
                      <a16:creationId xmlns:a16="http://schemas.microsoft.com/office/drawing/2014/main" id="{AACC05A3-37B3-4DA3-8D9C-92E05BD98250}"/>
                    </a:ext>
                  </a:extLst>
                </p:cNvPr>
                <p:cNvCxnSpPr>
                  <a:cxnSpLocks/>
                </p:cNvCxnSpPr>
                <p:nvPr/>
              </p:nvCxnSpPr>
              <p:spPr>
                <a:xfrm>
                  <a:off x="1181100" y="212407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C9D792C-0052-4012-AE0D-3AB35AF85650}"/>
                    </a:ext>
                  </a:extLst>
                </p:cNvPr>
                <p:cNvCxnSpPr>
                  <a:cxnSpLocks/>
                </p:cNvCxnSpPr>
                <p:nvPr/>
              </p:nvCxnSpPr>
              <p:spPr>
                <a:xfrm>
                  <a:off x="7123113" y="212407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90" name="app development" descr="application development">
              <a:extLst>
                <a:ext uri="{FF2B5EF4-FFF2-40B4-BE49-F238E27FC236}">
                  <a16:creationId xmlns:a16="http://schemas.microsoft.com/office/drawing/2014/main" id="{694CAA0F-0A50-48F8-830A-8477CC2F78F7}"/>
                </a:ext>
              </a:extLst>
            </p:cNvPr>
            <p:cNvGrpSpPr/>
            <p:nvPr/>
          </p:nvGrpSpPr>
          <p:grpSpPr>
            <a:xfrm>
              <a:off x="4863994" y="2763735"/>
              <a:ext cx="435080" cy="262354"/>
              <a:chOff x="1619314" y="4920550"/>
              <a:chExt cx="500421" cy="301755"/>
            </a:xfrm>
          </p:grpSpPr>
          <p:sp>
            <p:nvSpPr>
              <p:cNvPr id="191" name="Freeform: Shape 190">
                <a:extLst>
                  <a:ext uri="{FF2B5EF4-FFF2-40B4-BE49-F238E27FC236}">
                    <a16:creationId xmlns:a16="http://schemas.microsoft.com/office/drawing/2014/main" id="{71CE9C4B-E829-4392-8ED0-4DC64BB40A8A}"/>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B86093A7-7719-4FC5-9354-B798366D3D76}"/>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A13B01B-E166-465D-A479-CA096465958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8620F0F-6C6D-4B35-86FB-48A4CB41A9F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Image result for c++ logo">
              <a:extLst>
                <a:ext uri="{FF2B5EF4-FFF2-40B4-BE49-F238E27FC236}">
                  <a16:creationId xmlns:a16="http://schemas.microsoft.com/office/drawing/2014/main" id="{C31FAAD5-5DE3-4295-AA60-B8E8006A2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9883" y="3485389"/>
              <a:ext cx="392856" cy="4316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47031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heme/theme1.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50B63F33-CF16-4B7B-AB8D-0DE9B20A0D6D}"/>
    </a:ext>
  </a:extLst>
</a:theme>
</file>

<file path=ppt/theme/theme2.xml><?xml version="1.0" encoding="utf-8"?>
<a:theme xmlns:a="http://schemas.openxmlformats.org/drawingml/2006/main" name="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1A942F0B-1375-4B5E-927B-C7E9CE002EB3}"/>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Dapr_mfussell.potx" id="{3FBC39B4-84A3-41AB-8D7D-91695BCCBAB6}" vid="{A64047BC-7430-4C50-B24F-54C4977FF4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2042</Words>
  <Application>Microsoft Office PowerPoint</Application>
  <PresentationFormat>Widescreen</PresentationFormat>
  <Paragraphs>638</Paragraphs>
  <Slides>41</Slides>
  <Notes>18</Notes>
  <HiddenSlides>15</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41</vt:i4>
      </vt:variant>
    </vt:vector>
  </HeadingPairs>
  <TitlesOfParts>
    <vt:vector size="55" baseType="lpstr">
      <vt:lpstr>-apple-system</vt:lpstr>
      <vt:lpstr>Arial</vt:lpstr>
      <vt:lpstr>Calibri</vt:lpstr>
      <vt:lpstr>Calibri Light</vt:lpstr>
      <vt:lpstr>Consolas</vt:lpstr>
      <vt:lpstr>Courier</vt:lpstr>
      <vt:lpstr>Segoe UI</vt:lpstr>
      <vt:lpstr>Segoe UI Semibold</vt:lpstr>
      <vt:lpstr>Segoe UI Semilight</vt:lpstr>
      <vt:lpstr>Segoe UI Symbol</vt:lpstr>
      <vt:lpstr>Wingdings</vt:lpstr>
      <vt:lpstr>1_9-51056_Build 2019 Keynote_Light Gray Template</vt:lpstr>
      <vt:lpstr>9-51056_Build 2019 Keynote_Light Gray Template</vt:lpstr>
      <vt:lpstr>9-51120_Microsoft_Ready_Template_Light</vt:lpstr>
      <vt:lpstr>Distributed Application Runtime </vt:lpstr>
      <vt:lpstr>State of Enterprise Developers</vt:lpstr>
      <vt:lpstr>What is holding microservice development back?</vt:lpstr>
      <vt:lpstr>PowerPoint Presentation</vt:lpstr>
      <vt:lpstr>PowerPoint Presentation</vt:lpstr>
      <vt:lpstr>PowerPoint Presentation</vt:lpstr>
      <vt:lpstr>Dapr Goals</vt:lpstr>
      <vt:lpstr>Application Types</vt:lpstr>
      <vt:lpstr>PowerPoint Presentation</vt:lpstr>
      <vt:lpstr>PowerPoint Presentation</vt:lpstr>
      <vt:lpstr>PowerPoint Presentation</vt:lpstr>
      <vt:lpstr>PowerPoint Presentation</vt:lpstr>
      <vt:lpstr>Common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Actor Invocation</vt:lpstr>
      <vt:lpstr>PowerPoint Presentation</vt:lpstr>
      <vt:lpstr>Dapr and Azure Functions</vt:lpstr>
      <vt:lpstr>PowerPoint Presentation</vt:lpstr>
      <vt:lpstr>PowerPoint Presentation</vt:lpstr>
      <vt:lpstr>PowerPoint Presentation</vt:lpstr>
      <vt:lpstr>PowerPoint Presentation</vt:lpstr>
      <vt:lpstr>Get involved</vt:lpstr>
      <vt:lpstr>Where to Learn Dapr?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2020-03-28T01:31:48Z</dcterms:created>
  <dcterms:modified xsi:type="dcterms:W3CDTF">2020-06-30T12:51:13Z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mfussell@microsoft.com</vt:lpwstr>
  </property>
  <property fmtid="{D5CDD505-2E9C-101B-9397-08002B2CF9AE}" pid="5" name="MSIP_Label_f42aa342-8706-4288-bd11-ebb85995028c_SetDate">
    <vt:lpwstr>2020-04-16T03:45:23.4073046Z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679df100-993a-43ed-932b-013f6430f489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